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8" r:id="rId6"/>
  </p:sldMasterIdLst>
  <p:notesMasterIdLst>
    <p:notesMasterId r:id="rId20"/>
  </p:notesMasterIdLst>
  <p:handoutMasterIdLst>
    <p:handoutMasterId r:id="rId21"/>
  </p:handoutMasterIdLst>
  <p:sldIdLst>
    <p:sldId id="256" r:id="rId7"/>
    <p:sldId id="261" r:id="rId8"/>
    <p:sldId id="297" r:id="rId9"/>
    <p:sldId id="298" r:id="rId10"/>
    <p:sldId id="283" r:id="rId11"/>
    <p:sldId id="290" r:id="rId12"/>
    <p:sldId id="292" r:id="rId13"/>
    <p:sldId id="293" r:id="rId14"/>
    <p:sldId id="296" r:id="rId15"/>
    <p:sldId id="295" r:id="rId16"/>
    <p:sldId id="294" r:id="rId17"/>
    <p:sldId id="299" r:id="rId18"/>
    <p:sldId id="279"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Gillian Burkhardt" initials="GB [5]" lastIdx="1" clrIdx="6">
    <p:extLst/>
  </p:cmAuthor>
  <p:cmAuthor id="1" name="Julia Bluestone" initials="JB" lastIdx="3" clrIdx="0">
    <p:extLst/>
  </p:cmAuthor>
  <p:cmAuthor id="8" name="Gillian Burkhardt" initials="GB [6]" lastIdx="1" clrIdx="7">
    <p:extLst/>
  </p:cmAuthor>
  <p:cmAuthor id="2" name="Leah Elliott" initials="LE" lastIdx="1" clrIdx="1">
    <p:extLst/>
  </p:cmAuthor>
  <p:cmAuthor id="9" name="Gillian Burkhardt" initials="GB [7]" lastIdx="1" clrIdx="8">
    <p:extLst/>
  </p:cmAuthor>
  <p:cmAuthor id="3" name="Gillian Burkhardt" initials="GB" lastIdx="1" clrIdx="2">
    <p:extLst/>
  </p:cmAuthor>
  <p:cmAuthor id="10" name="Laura Glish" initials="LG" lastIdx="2" clrIdx="9">
    <p:extLst/>
  </p:cmAuthor>
  <p:cmAuthor id="4" name="Gillian Burkhardt" initials="GB [2]" lastIdx="1" clrIdx="3">
    <p:extLst/>
  </p:cmAuthor>
  <p:cmAuthor id="5" name="Gillian Burkhardt" initials="GB [3]" lastIdx="1" clrIdx="4">
    <p:extLst/>
  </p:cmAuthor>
  <p:cmAuthor id="6" name="Gillian Burkhardt" initials="GB [4]"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BFE5"/>
    <a:srgbClr val="5F5F5F"/>
    <a:srgbClr val="002A6C"/>
    <a:srgbClr val="808080"/>
    <a:srgbClr val="FFFFFF"/>
    <a:srgbClr val="FCF6F7"/>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376" autoAdjust="0"/>
    <p:restoredTop sz="75986" autoAdjust="0"/>
  </p:normalViewPr>
  <p:slideViewPr>
    <p:cSldViewPr>
      <p:cViewPr varScale="1">
        <p:scale>
          <a:sx n="84" d="100"/>
          <a:sy n="84" d="100"/>
        </p:scale>
        <p:origin x="1236" y="68"/>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commentAuthors" Target="commentAuthors.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F3F9396-666B-4103-B182-A1446A2F969D}" type="datetimeFigureOut">
              <a:rPr lang="en-US"/>
              <a:pPr>
                <a:defRPr/>
              </a:pPr>
              <a:t>5/2/2017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2910DAD-6AAE-450F-8F6F-32FBCF3886A8}" type="slidenum">
              <a:rPr lang="en-US"/>
              <a:pPr>
                <a:defRPr/>
              </a:pPr>
              <a:t>‹#›</a:t>
            </a:fld>
            <a:endParaRPr lang="en-US"/>
          </a:p>
        </p:txBody>
      </p:sp>
    </p:spTree>
    <p:extLst>
      <p:ext uri="{BB962C8B-B14F-4D97-AF65-F5344CB8AC3E}">
        <p14:creationId xmlns:p14="http://schemas.microsoft.com/office/powerpoint/2010/main" val="1901837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7DDFA20-9B43-444A-B272-35DA6C7EA89F}" type="datetimeFigureOut">
              <a:rPr lang="en-US"/>
              <a:pPr>
                <a:defRPr/>
              </a:pPr>
              <a:t>5/2/2017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AB222FF-92D1-4136-AD76-BADB0E88879F}" type="slidenum">
              <a:rPr lang="en-US"/>
              <a:pPr>
                <a:defRPr/>
              </a:pPr>
              <a:t>‹#›</a:t>
            </a:fld>
            <a:endParaRPr lang="en-US"/>
          </a:p>
        </p:txBody>
      </p:sp>
    </p:spTree>
    <p:extLst>
      <p:ext uri="{BB962C8B-B14F-4D97-AF65-F5344CB8AC3E}">
        <p14:creationId xmlns:p14="http://schemas.microsoft.com/office/powerpoint/2010/main" val="22891018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a:t>
            </a:r>
            <a:r>
              <a:rPr lang="en-US" baseline="0" dirty="0" smtClean="0"/>
              <a:t> that Long Acting Reversible contraceptives methods includes: hormonal IUD, non hormonal IUDs and Implants. They are safe and can be used by women of all ages including youth.</a:t>
            </a:r>
          </a:p>
          <a:p>
            <a:r>
              <a:rPr lang="en-US" baseline="0" dirty="0" smtClean="0"/>
              <a:t>Notes : As name indicates they are long term varying from 3-5 years for implants and </a:t>
            </a:r>
            <a:r>
              <a:rPr lang="en-US" baseline="0" dirty="0" err="1" smtClean="0"/>
              <a:t>upto</a:t>
            </a:r>
            <a:r>
              <a:rPr lang="en-US" baseline="0" dirty="0" smtClean="0"/>
              <a:t> 12 years for non hormonal IUD (Cu-T 380A). Little or no maintenance required by the client and better tolerated .They are reversible and return to fertility is quick. They have to be inserted by a expert provider . They can be removed any time for any reason on client’s request.</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3</a:t>
            </a:fld>
            <a:endParaRPr lang="en-US"/>
          </a:p>
        </p:txBody>
      </p:sp>
    </p:spTree>
    <p:extLst>
      <p:ext uri="{BB962C8B-B14F-4D97-AF65-F5344CB8AC3E}">
        <p14:creationId xmlns:p14="http://schemas.microsoft.com/office/powerpoint/2010/main" val="2307142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participants what do they think are the important points about LARC methods. List them on the flip chart . Read and reinforce these important points to remember about LARC methods .</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12</a:t>
            </a:fld>
            <a:endParaRPr lang="en-US"/>
          </a:p>
        </p:txBody>
      </p:sp>
    </p:spTree>
    <p:extLst>
      <p:ext uri="{BB962C8B-B14F-4D97-AF65-F5344CB8AC3E}">
        <p14:creationId xmlns:p14="http://schemas.microsoft.com/office/powerpoint/2010/main" val="1527778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Summarize the key points and tell the participants to review detailed information about LARCs in </a:t>
            </a:r>
            <a:r>
              <a:rPr lang="en-US" smtClean="0"/>
              <a:t>the method fact </a:t>
            </a:r>
            <a:r>
              <a:rPr lang="en-US" dirty="0" smtClean="0"/>
              <a:t>sheets .</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13</a:t>
            </a:fld>
            <a:endParaRPr lang="en-US"/>
          </a:p>
        </p:txBody>
      </p:sp>
    </p:spTree>
    <p:extLst>
      <p:ext uri="{BB962C8B-B14F-4D97-AF65-F5344CB8AC3E}">
        <p14:creationId xmlns:p14="http://schemas.microsoft.com/office/powerpoint/2010/main" val="1061206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participants these questions .Give time to respond and then show slide 5 and 6 </a:t>
            </a:r>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4</a:t>
            </a:fld>
            <a:endParaRPr lang="en-US"/>
          </a:p>
        </p:txBody>
      </p:sp>
    </p:spTree>
    <p:extLst>
      <p:ext uri="{BB962C8B-B14F-4D97-AF65-F5344CB8AC3E}">
        <p14:creationId xmlns:p14="http://schemas.microsoft.com/office/powerpoint/2010/main" val="128832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bwMode="auto">
          <a:xfrm>
            <a:off x="561975" y="685800"/>
            <a:ext cx="4062413" cy="3048000"/>
          </a:xfrm>
          <a:prstGeom prst="rect">
            <a:avLst/>
          </a:prstGeom>
          <a:solidFill>
            <a:srgbClr val="FFFFFF"/>
          </a:solidFill>
          <a:ln>
            <a:solidFill>
              <a:srgbClr val="000000"/>
            </a:solidFill>
            <a:miter lim="800000"/>
            <a:headEnd/>
            <a:tailEnd/>
          </a:ln>
        </p:spPr>
      </p:sp>
      <p:sp>
        <p:nvSpPr>
          <p:cNvPr id="30723" name="Rectangle 3"/>
          <p:cNvSpPr>
            <a:spLocks noGrp="1" noChangeArrowheads="1"/>
          </p:cNvSpPr>
          <p:nvPr>
            <p:ph type="body" idx="1"/>
          </p:nvPr>
        </p:nvSpPr>
        <p:spPr>
          <a:xfrm>
            <a:off x="598488" y="3733800"/>
            <a:ext cx="5235575" cy="48688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Times New Roman" panose="02020603050405020304" pitchFamily="18" charset="0"/>
              <a:ea typeface="ＭＳ Ｐゴシック" pitchFamily="34" charset="-128"/>
            </a:endParaRPr>
          </a:p>
          <a:p>
            <a:pPr eaLnBrk="1" hangingPunct="1"/>
            <a:r>
              <a:rPr lang="en-US" altLang="en-US" dirty="0" smtClean="0">
                <a:latin typeface="Times New Roman" panose="02020603050405020304" pitchFamily="18" charset="0"/>
                <a:ea typeface="ＭＳ Ｐゴシック" pitchFamily="34" charset="-128"/>
              </a:rPr>
              <a:t>IUD works</a:t>
            </a:r>
            <a:r>
              <a:rPr lang="en-US" altLang="en-US" baseline="0" dirty="0" smtClean="0">
                <a:latin typeface="Times New Roman" panose="02020603050405020304" pitchFamily="18" charset="0"/>
                <a:ea typeface="ＭＳ Ｐゴシック" pitchFamily="34" charset="-128"/>
              </a:rPr>
              <a:t> primarily by causing a chemical change that damages sperm and egg before they can meet.</a:t>
            </a:r>
            <a:r>
              <a:rPr lang="en-US" altLang="en-US" dirty="0" smtClean="0">
                <a:latin typeface="Times New Roman" panose="02020603050405020304" pitchFamily="18" charset="0"/>
                <a:ea typeface="ＭＳ Ｐゴシック" pitchFamily="34" charset="-128"/>
              </a:rPr>
              <a:t> Emphasize on the point about it is effective immediately</a:t>
            </a:r>
            <a:r>
              <a:rPr lang="en-US" altLang="en-US" baseline="0" dirty="0" smtClean="0">
                <a:latin typeface="Times New Roman" panose="02020603050405020304" pitchFamily="18" charset="0"/>
                <a:ea typeface="ＭＳ Ｐゴシック" pitchFamily="34" charset="-128"/>
              </a:rPr>
              <a:t> after insertion so need of back up method. </a:t>
            </a:r>
            <a:endParaRPr lang="en-US" altLang="en-US" dirty="0">
              <a:latin typeface="Times New Roman" panose="02020603050405020304" pitchFamily="18" charset="0"/>
              <a:ea typeface="ＭＳ Ｐゴシック" pitchFamily="34" charset="-128"/>
            </a:endParaRPr>
          </a:p>
        </p:txBody>
      </p:sp>
    </p:spTree>
    <p:extLst>
      <p:ext uri="{BB962C8B-B14F-4D97-AF65-F5344CB8AC3E}">
        <p14:creationId xmlns:p14="http://schemas.microsoft.com/office/powerpoint/2010/main" val="552030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Notes :The hormone effects locally and very low levels of hormones are present in the blood stream. It mainly inhibits fertilization by inhibiting sperm movement , thickening of cervical mucous and thinning lining of </a:t>
            </a:r>
            <a:r>
              <a:rPr lang="en-US" baseline="0" dirty="0" err="1" smtClean="0"/>
              <a:t>utereus</a:t>
            </a:r>
            <a:r>
              <a:rPr lang="en-US" baseline="0" dirty="0" smtClean="0"/>
              <a:t>. It is effective immediately if inserted within first seven days of menstrual cycle .If inserted later in the cycle, then there is a need of back up method.  Hormone levels return to normal level quickly after removal </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6</a:t>
            </a:fld>
            <a:endParaRPr lang="en-US"/>
          </a:p>
        </p:txBody>
      </p:sp>
    </p:spTree>
    <p:extLst>
      <p:ext uri="{BB962C8B-B14F-4D97-AF65-F5344CB8AC3E}">
        <p14:creationId xmlns:p14="http://schemas.microsoft.com/office/powerpoint/2010/main" val="3012122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xfrm>
            <a:off x="762000" y="696913"/>
            <a:ext cx="4038600" cy="3028950"/>
          </a:xfrm>
          <a:ln/>
        </p:spPr>
      </p:sp>
      <p:sp>
        <p:nvSpPr>
          <p:cNvPr id="28675" name="Rectangle 3"/>
          <p:cNvSpPr>
            <a:spLocks noGrp="1" noChangeArrowheads="1"/>
          </p:cNvSpPr>
          <p:nvPr>
            <p:ph type="body" idx="1"/>
          </p:nvPr>
        </p:nvSpPr>
        <p:spPr>
          <a:xfrm>
            <a:off x="641350" y="3886200"/>
            <a:ext cx="5607050" cy="4876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5000"/>
              </a:lnSpc>
              <a:spcBef>
                <a:spcPct val="65000"/>
              </a:spcBef>
            </a:pPr>
            <a:r>
              <a:rPr lang="en-US" altLang="en-US" sz="1100" i="1" dirty="0">
                <a:latin typeface="Times New Roman" panose="02020603050405020304" pitchFamily="18" charset="0"/>
                <a:ea typeface="ＭＳ Ｐゴシック" pitchFamily="34" charset="-128"/>
              </a:rPr>
              <a:t>Illustration credit: Salim </a:t>
            </a:r>
            <a:r>
              <a:rPr lang="en-US" altLang="en-US" sz="1100" i="1" dirty="0" err="1">
                <a:latin typeface="Times New Roman" panose="02020603050405020304" pitchFamily="18" charset="0"/>
                <a:ea typeface="ＭＳ Ｐゴシック" pitchFamily="34" charset="-128"/>
              </a:rPr>
              <a:t>Khalaf</a:t>
            </a:r>
            <a:r>
              <a:rPr lang="en-US" altLang="en-US" sz="1100" i="1" dirty="0">
                <a:latin typeface="Times New Roman" panose="02020603050405020304" pitchFamily="18" charset="0"/>
                <a:ea typeface="ＭＳ Ｐゴシック" pitchFamily="34" charset="-128"/>
              </a:rPr>
              <a:t>/FHI</a:t>
            </a:r>
          </a:p>
          <a:p>
            <a:pPr eaLnBrk="1" hangingPunct="1"/>
            <a:r>
              <a:rPr lang="en-US" altLang="en-US" dirty="0" smtClean="0">
                <a:latin typeface="Times New Roman" panose="02020603050405020304" pitchFamily="18" charset="0"/>
                <a:ea typeface="ＭＳ Ｐゴシック" pitchFamily="34" charset="-128"/>
              </a:rPr>
              <a:t>Notes :The</a:t>
            </a:r>
            <a:r>
              <a:rPr lang="en-US" altLang="en-US" baseline="0" dirty="0" smtClean="0">
                <a:latin typeface="Times New Roman" panose="02020603050405020304" pitchFamily="18" charset="0"/>
                <a:ea typeface="ＭＳ Ｐゴシック" pitchFamily="34" charset="-128"/>
              </a:rPr>
              <a:t> hormone  levels required to suppress ovulation are reached within few days. They are effective immediately if inserted during first five days of menstrual cycle or during immediate postpartum and </a:t>
            </a:r>
            <a:r>
              <a:rPr lang="en-US" altLang="en-US" baseline="0" dirty="0" err="1" smtClean="0">
                <a:latin typeface="Times New Roman" panose="02020603050405020304" pitchFamily="18" charset="0"/>
                <a:ea typeface="ＭＳ Ｐゴシック" pitchFamily="34" charset="-128"/>
              </a:rPr>
              <a:t>postabortion</a:t>
            </a:r>
            <a:r>
              <a:rPr lang="en-US" altLang="en-US" baseline="0" dirty="0" smtClean="0">
                <a:latin typeface="Times New Roman" panose="02020603050405020304" pitchFamily="18" charset="0"/>
                <a:ea typeface="ＭＳ Ｐゴシック" pitchFamily="34" charset="-128"/>
              </a:rPr>
              <a:t> period. If inserted later in the menstrual cycle ,then there is a need for back up method . Hormone levels fall down rapidly when it is removed and return to fertility is quick</a:t>
            </a:r>
            <a:endParaRPr lang="en-US" altLang="en-US" dirty="0">
              <a:latin typeface="Times New Roman" panose="02020603050405020304" pitchFamily="18" charset="0"/>
              <a:ea typeface="ＭＳ Ｐゴシック" pitchFamily="34" charset="-128"/>
            </a:endParaRPr>
          </a:p>
          <a:p>
            <a:pPr eaLnBrk="1" hangingPunct="1"/>
            <a:endParaRPr lang="en-US" altLang="en-US" dirty="0">
              <a:latin typeface="Times New Roman" panose="02020603050405020304" pitchFamily="18" charset="0"/>
              <a:ea typeface="ＭＳ Ｐゴシック" pitchFamily="34" charset="-128"/>
            </a:endParaRPr>
          </a:p>
        </p:txBody>
      </p:sp>
    </p:spTree>
    <p:extLst>
      <p:ext uri="{BB962C8B-B14F-4D97-AF65-F5344CB8AC3E}">
        <p14:creationId xmlns:p14="http://schemas.microsoft.com/office/powerpoint/2010/main" val="994546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xfrm>
            <a:off x="769938" y="706438"/>
            <a:ext cx="3951287" cy="2962275"/>
          </a:xfrm>
          <a:solidFill>
            <a:srgbClr val="FFFFFF"/>
          </a:solidFill>
          <a:ln/>
        </p:spPr>
      </p:sp>
      <p:sp>
        <p:nvSpPr>
          <p:cNvPr id="26627" name="Rectangle 3"/>
          <p:cNvSpPr>
            <a:spLocks noGrp="1" noChangeArrowheads="1"/>
          </p:cNvSpPr>
          <p:nvPr>
            <p:ph type="body" idx="1"/>
          </p:nvPr>
        </p:nvSpPr>
        <p:spPr>
          <a:xfrm>
            <a:off x="642938" y="3775075"/>
            <a:ext cx="5861050" cy="529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058" tIns="47028" rIns="94058" bIns="47028"/>
          <a:lstStyle/>
          <a:p>
            <a:pPr eaLnBrk="1" hangingPunct="1">
              <a:spcBef>
                <a:spcPts val="300"/>
              </a:spcBef>
            </a:pPr>
            <a:r>
              <a:rPr lang="en-US" altLang="en-US" b="1" i="1" dirty="0">
                <a:latin typeface="Times New Roman" panose="02020603050405020304" pitchFamily="18" charset="0"/>
                <a:ea typeface="ＭＳ Ｐゴシック" pitchFamily="34" charset="-128"/>
              </a:rPr>
              <a:t>Ask participants: </a:t>
            </a:r>
            <a:r>
              <a:rPr lang="en-US" altLang="en-US" i="1" dirty="0">
                <a:latin typeface="Times New Roman" panose="02020603050405020304" pitchFamily="18" charset="0"/>
                <a:ea typeface="ＭＳ Ｐゴシック" pitchFamily="34" charset="-128"/>
              </a:rPr>
              <a:t>Where would you put LARCs on this list?  &lt;After participants respond, click the mouse to reveal the answer&gt;.</a:t>
            </a:r>
          </a:p>
          <a:p>
            <a:r>
              <a:rPr lang="en-US" altLang="en-US" i="1" dirty="0">
                <a:latin typeface="Times New Roman" panose="02020603050405020304" pitchFamily="18" charset="0"/>
                <a:ea typeface="ＭＳ Ｐゴシック" pitchFamily="34" charset="-128"/>
              </a:rPr>
              <a:t>The list on this slide categorizes contraceptive methods from most effective to least effective as commonly used. In this list, spermicides are the least effective method and the most effective methods are sterilization and IUDs.</a:t>
            </a:r>
          </a:p>
          <a:p>
            <a:pPr eaLnBrk="1" hangingPunct="1"/>
            <a:r>
              <a:rPr lang="en-US" altLang="en-US" i="1" dirty="0" smtClean="0">
                <a:latin typeface="Times New Roman" panose="02020603050405020304" pitchFamily="18" charset="0"/>
                <a:ea typeface="ＭＳ Ｐゴシック" pitchFamily="34" charset="-128"/>
              </a:rPr>
              <a:t> </a:t>
            </a:r>
            <a:endParaRPr lang="en-US" altLang="en-US" i="1" dirty="0">
              <a:latin typeface="Times New Roman" panose="02020603050405020304" pitchFamily="18" charset="0"/>
              <a:ea typeface="ＭＳ Ｐゴシック" pitchFamily="34" charset="-128"/>
            </a:endParaRPr>
          </a:p>
        </p:txBody>
      </p:sp>
    </p:spTree>
    <p:extLst>
      <p:ext uri="{BB962C8B-B14F-4D97-AF65-F5344CB8AC3E}">
        <p14:creationId xmlns:p14="http://schemas.microsoft.com/office/powerpoint/2010/main" val="251549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 Cu-T 380 A is a small plastic device with copper sleeves or wire around it.</a:t>
            </a:r>
            <a:r>
              <a:rPr lang="en-US" baseline="0" dirty="0" smtClean="0"/>
              <a:t> It is inserted by a trained provider. As it is effective immediately there is no need of backup method and can be inserted any time during the menstrual cycle provided it is reasonably sure that the client is not pregnant. Effective </a:t>
            </a:r>
            <a:r>
              <a:rPr lang="en-US" baseline="0" dirty="0" err="1" smtClean="0"/>
              <a:t>upto</a:t>
            </a:r>
            <a:r>
              <a:rPr lang="en-US" baseline="0" dirty="0" smtClean="0"/>
              <a:t> 12 years.</a:t>
            </a:r>
          </a:p>
          <a:p>
            <a:r>
              <a:rPr lang="en-US" baseline="0" dirty="0" smtClean="0"/>
              <a:t>Can be inserted immediately after delivery or an abortion. </a:t>
            </a:r>
          </a:p>
          <a:p>
            <a:r>
              <a:rPr lang="en-US" baseline="0" dirty="0" smtClean="0"/>
              <a:t>Changes in bleeding pattern during the initial three to six months are common</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9</a:t>
            </a:fld>
            <a:endParaRPr lang="en-US"/>
          </a:p>
        </p:txBody>
      </p:sp>
    </p:spTree>
    <p:extLst>
      <p:ext uri="{BB962C8B-B14F-4D97-AF65-F5344CB8AC3E}">
        <p14:creationId xmlns:p14="http://schemas.microsoft.com/office/powerpoint/2010/main" val="1523583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smtClean="0"/>
              <a:t>Notes :The</a:t>
            </a:r>
            <a:r>
              <a:rPr lang="en-US" baseline="0" dirty="0" smtClean="0"/>
              <a:t> </a:t>
            </a:r>
            <a:r>
              <a:rPr lang="en-US" baseline="0" dirty="0" err="1" smtClean="0"/>
              <a:t>Levonorgestrel</a:t>
            </a:r>
            <a:r>
              <a:rPr lang="en-US" baseline="0" dirty="0" smtClean="0"/>
              <a:t> intrauterine device (LNG-IUS) is a T shaped plastic device that steadily releases small amount of </a:t>
            </a:r>
            <a:r>
              <a:rPr lang="en-US" baseline="0" dirty="0" err="1" smtClean="0"/>
              <a:t>levonorgesterl</a:t>
            </a:r>
            <a:r>
              <a:rPr lang="en-US" baseline="0" dirty="0" smtClean="0"/>
              <a:t> each day.  Different brands of hormonal IUDs available in the market .It is effective </a:t>
            </a:r>
            <a:r>
              <a:rPr lang="en-US" baseline="0" dirty="0" err="1" smtClean="0"/>
              <a:t>upto</a:t>
            </a:r>
            <a:r>
              <a:rPr lang="en-US" baseline="0" dirty="0" smtClean="0"/>
              <a:t> 5 years  ,research is not complete for some other brands .  Can be inserted during the menstrual cycle or any time if it reasonably sure that client is not pregnant There is a need of backup method if inserted later in the menstrual cycle . It can be inserted in the immediate postpartum (within 48 </a:t>
            </a:r>
            <a:r>
              <a:rPr lang="en-US" baseline="0" dirty="0" err="1" smtClean="0"/>
              <a:t>hrs</a:t>
            </a:r>
            <a:r>
              <a:rPr lang="en-US" baseline="0" dirty="0" smtClean="0"/>
              <a:t> ) or post abortion period ,</a:t>
            </a:r>
          </a:p>
          <a:p>
            <a:r>
              <a:rPr lang="en-US" baseline="0" dirty="0" smtClean="0"/>
              <a:t>Some changes in bleeding pattern are common for initial few months. However periods usually become lighter and less painful after initial few months. At times used for treatment of menorrhagia also.</a:t>
            </a:r>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10</a:t>
            </a:fld>
            <a:endParaRPr lang="en-US"/>
          </a:p>
        </p:txBody>
      </p:sp>
    </p:spTree>
    <p:extLst>
      <p:ext uri="{BB962C8B-B14F-4D97-AF65-F5344CB8AC3E}">
        <p14:creationId xmlns:p14="http://schemas.microsoft.com/office/powerpoint/2010/main" val="4197711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latin typeface="Times New Roman" panose="02020603050405020304" pitchFamily="18" charset="0"/>
                <a:ea typeface="ＭＳ Ｐゴシック" pitchFamily="34" charset="-128"/>
              </a:rPr>
              <a:t>Notes :Implants are small plastic rods or capsules, each about the size of match stick ,containing progestin inserted under the skin in the upper arm . There are different</a:t>
            </a:r>
            <a:r>
              <a:rPr lang="en-US" altLang="en-US" baseline="0" dirty="0" smtClean="0">
                <a:latin typeface="Times New Roman" panose="02020603050405020304" pitchFamily="18" charset="0"/>
                <a:ea typeface="ＭＳ Ｐゴシック" pitchFamily="34" charset="-128"/>
              </a:rPr>
              <a:t> types of implants ,one or two rods, available in the market </a:t>
            </a:r>
            <a:r>
              <a:rPr lang="en-US" altLang="en-US" dirty="0" smtClean="0">
                <a:latin typeface="Times New Roman" panose="02020603050405020304" pitchFamily="18" charset="0"/>
                <a:ea typeface="ＭＳ Ｐゴシック" pitchFamily="34" charset="-128"/>
              </a:rPr>
              <a:t> which are effective </a:t>
            </a:r>
            <a:r>
              <a:rPr lang="en-US" altLang="en-US" dirty="0" err="1" smtClean="0">
                <a:latin typeface="Times New Roman" panose="02020603050405020304" pitchFamily="18" charset="0"/>
                <a:ea typeface="ＭＳ Ｐゴシック" pitchFamily="34" charset="-128"/>
              </a:rPr>
              <a:t>upto</a:t>
            </a:r>
            <a:r>
              <a:rPr lang="en-US" altLang="en-US" dirty="0" smtClean="0">
                <a:latin typeface="Times New Roman" panose="02020603050405020304" pitchFamily="18" charset="0"/>
                <a:ea typeface="ＭＳ Ｐゴシック" pitchFamily="34" charset="-128"/>
              </a:rPr>
              <a:t> 3-5 years depending on the type of implant. </a:t>
            </a:r>
          </a:p>
          <a:p>
            <a:r>
              <a:rPr lang="en-US" altLang="en-US" dirty="0" smtClean="0">
                <a:latin typeface="Times New Roman" panose="02020603050405020304" pitchFamily="18" charset="0"/>
                <a:ea typeface="ＭＳ Ｐゴシック" pitchFamily="34" charset="-128"/>
              </a:rPr>
              <a:t>They are effective immediately if inserted during first 5 days of the menstrual cycle. Can be inserted during immediate postpartum period .</a:t>
            </a:r>
          </a:p>
          <a:p>
            <a:r>
              <a:rPr lang="en-US" altLang="en-US" i="0" dirty="0" smtClean="0">
                <a:latin typeface="Times New Roman" panose="02020603050405020304" pitchFamily="18" charset="0"/>
                <a:ea typeface="ＭＳ Ｐゴシック" pitchFamily="34" charset="-128"/>
              </a:rPr>
              <a:t>Some</a:t>
            </a:r>
            <a:r>
              <a:rPr lang="en-US" altLang="en-US" i="0" baseline="0" dirty="0" smtClean="0">
                <a:latin typeface="Times New Roman" panose="02020603050405020304" pitchFamily="18" charset="0"/>
                <a:ea typeface="ＭＳ Ｐゴシック" pitchFamily="34" charset="-128"/>
              </a:rPr>
              <a:t> changes in monthly bleeding pattern is common in the initial several months. Implant users more likely to have infrequent or no bleeding as compared to heavy bleeding.</a:t>
            </a:r>
            <a:endParaRPr lang="en-US" altLang="en-US" i="0" dirty="0">
              <a:latin typeface="Times New Roman" panose="02020603050405020304" pitchFamily="18" charset="0"/>
              <a:ea typeface="ＭＳ Ｐゴシック" pitchFamily="34" charset="-128"/>
            </a:endParaRPr>
          </a:p>
        </p:txBody>
      </p:sp>
    </p:spTree>
    <p:extLst>
      <p:ext uri="{BB962C8B-B14F-4D97-AF65-F5344CB8AC3E}">
        <p14:creationId xmlns:p14="http://schemas.microsoft.com/office/powerpoint/2010/main" val="26376202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8291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endParaRPr lang="en-US" noProof="0" dirty="0"/>
          </a:p>
        </p:txBody>
      </p:sp>
    </p:spTree>
    <p:extLst>
      <p:ext uri="{BB962C8B-B14F-4D97-AF65-F5344CB8AC3E}">
        <p14:creationId xmlns:p14="http://schemas.microsoft.com/office/powerpoint/2010/main" val="1613348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301102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8638155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4196982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223429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2620625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a:solidFill>
                  <a:srgbClr val="002A6C"/>
                </a:solidFill>
                <a:latin typeface="Gill Sans MT" pitchFamily="34" charset="0"/>
              </a:rPr>
              <a:t>For more information, please visit</a:t>
            </a:r>
          </a:p>
          <a:p>
            <a:pPr algn="ctr">
              <a:defRPr/>
            </a:pPr>
            <a:r>
              <a:rPr lang="en-US" altLang="en-US" sz="3400" b="1">
                <a:solidFill>
                  <a:srgbClr val="002A6C"/>
                </a:solidFill>
                <a:latin typeface="Gill Sans MT" pitchFamily="34" charset="0"/>
              </a:rPr>
              <a:t>www.mcsprogram.org</a:t>
            </a:r>
          </a:p>
          <a:p>
            <a:pPr>
              <a:defRPr/>
            </a:pPr>
            <a:endParaRPr lang="en-US" altLang="en-US"/>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4985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a:t>Click icon to add clip art</a:t>
            </a:r>
            <a:endParaRPr lang="en-US" noProof="0" dirty="0"/>
          </a:p>
        </p:txBody>
      </p:sp>
    </p:spTree>
    <p:extLst>
      <p:ext uri="{BB962C8B-B14F-4D97-AF65-F5344CB8AC3E}">
        <p14:creationId xmlns:p14="http://schemas.microsoft.com/office/powerpoint/2010/main" val="3532761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A0222A4-8AC8-48A7-9C6E-F978AD53429A}" type="slidenum">
              <a:rPr lang="en-US"/>
              <a:pPr>
                <a:defRPr/>
              </a:pPr>
              <a:t>‹#›</a:t>
            </a:fld>
            <a:endParaRPr lang="en-US" dirty="0"/>
          </a:p>
        </p:txBody>
      </p:sp>
    </p:spTree>
    <p:extLst>
      <p:ext uri="{BB962C8B-B14F-4D97-AF65-F5344CB8AC3E}">
        <p14:creationId xmlns:p14="http://schemas.microsoft.com/office/powerpoint/2010/main" val="1387197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5D850E-1C30-4D87-8E65-6E186B96877A}" type="slidenum">
              <a:rPr lang="en-US"/>
              <a:pPr>
                <a:defRPr/>
              </a:pPr>
              <a:t>‹#›</a:t>
            </a:fld>
            <a:endParaRPr lang="en-US" dirty="0"/>
          </a:p>
        </p:txBody>
      </p:sp>
    </p:spTree>
    <p:extLst>
      <p:ext uri="{BB962C8B-B14F-4D97-AF65-F5344CB8AC3E}">
        <p14:creationId xmlns:p14="http://schemas.microsoft.com/office/powerpoint/2010/main" val="47644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31F75BA6-6F66-4B4F-B889-433C6A812A46}" type="slidenum">
              <a:rPr lang="en-US"/>
              <a:pPr>
                <a:defRPr/>
              </a:pPr>
              <a:t>‹#›</a:t>
            </a:fld>
            <a:endParaRPr lang="en-US" dirty="0"/>
          </a:p>
        </p:txBody>
      </p:sp>
    </p:spTree>
    <p:extLst>
      <p:ext uri="{BB962C8B-B14F-4D97-AF65-F5344CB8AC3E}">
        <p14:creationId xmlns:p14="http://schemas.microsoft.com/office/powerpoint/2010/main" val="2978057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B7F6CA6-AB2A-454F-BC4F-F3F64A77953D}" type="slidenum">
              <a:rPr lang="en-US"/>
              <a:pPr>
                <a:defRPr/>
              </a:pPr>
              <a:t>‹#›</a:t>
            </a:fld>
            <a:endParaRPr lang="en-US" dirty="0"/>
          </a:p>
        </p:txBody>
      </p:sp>
    </p:spTree>
    <p:extLst>
      <p:ext uri="{BB962C8B-B14F-4D97-AF65-F5344CB8AC3E}">
        <p14:creationId xmlns:p14="http://schemas.microsoft.com/office/powerpoint/2010/main" val="3457866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BC1EBD9-0337-43EE-B526-2D0F89511152}" type="slidenum">
              <a:rPr lang="en-US"/>
              <a:pPr>
                <a:defRPr/>
              </a:pPr>
              <a:t>‹#›</a:t>
            </a:fld>
            <a:endParaRPr lang="en-US" dirty="0"/>
          </a:p>
        </p:txBody>
      </p:sp>
    </p:spTree>
    <p:extLst>
      <p:ext uri="{BB962C8B-B14F-4D97-AF65-F5344CB8AC3E}">
        <p14:creationId xmlns:p14="http://schemas.microsoft.com/office/powerpoint/2010/main" val="357866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a:solidFill>
                  <a:srgbClr val="002A6C"/>
                </a:solidFill>
                <a:latin typeface="Gill Sans MT" pitchFamily="34" charset="0"/>
              </a:rPr>
              <a:t>For more information, please visit</a:t>
            </a:r>
          </a:p>
          <a:p>
            <a:pPr algn="ctr">
              <a:defRPr/>
            </a:pPr>
            <a:r>
              <a:rPr lang="en-US" altLang="en-US" sz="3400" b="1">
                <a:solidFill>
                  <a:srgbClr val="002A6C"/>
                </a:solidFill>
                <a:latin typeface="Gill Sans MT" pitchFamily="34" charset="0"/>
              </a:rPr>
              <a:t>www.mcsprogram.org</a:t>
            </a:r>
          </a:p>
          <a:p>
            <a:pPr>
              <a:defRPr/>
            </a:pPr>
            <a:endParaRPr lang="en-US" altLang="en-US"/>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43622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141538" y="762000"/>
            <a:ext cx="4860925" cy="752475"/>
            <a:chOff x="2362200" y="762000"/>
            <a:chExt cx="4419600" cy="684422"/>
          </a:xfrm>
        </p:grpSpPr>
        <p:pic>
          <p:nvPicPr>
            <p:cNvPr id="5"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239723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pPr>
              <a:defRPr/>
            </a:pPr>
            <a:fld id="{79FC7A99-52AE-4C05-A101-E07476EE88DE}"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39" r:id="rId3"/>
    <p:sldLayoutId id="2147483740" r:id="rId4"/>
    <p:sldLayoutId id="2147483741" r:id="rId5"/>
    <p:sldLayoutId id="2147483742" r:id="rId6"/>
    <p:sldLayoutId id="2147483743" r:id="rId7"/>
    <p:sldLayoutId id="2147483751" r:id="rId8"/>
  </p:sldLayoutIdLst>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44" r:id="rId3"/>
    <p:sldLayoutId id="2147483745" r:id="rId4"/>
    <p:sldLayoutId id="2147483746" r:id="rId5"/>
    <p:sldLayoutId id="2147483747" r:id="rId6"/>
    <p:sldLayoutId id="2147483748" r:id="rId7"/>
    <p:sldLayoutId id="2147483754" r:id="rId8"/>
  </p:sldLayoutIdLst>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fontAlgn="base">
        <a:spcBef>
          <a:spcPct val="0"/>
        </a:spcBef>
        <a:spcAft>
          <a:spcPct val="0"/>
        </a:spcAft>
        <a:defRPr sz="3500">
          <a:solidFill>
            <a:srgbClr val="002A6C"/>
          </a:solidFill>
          <a:latin typeface="Gill Sans MT" pitchFamily="34" charset="0"/>
          <a:cs typeface="Arial" charset="0"/>
        </a:defRPr>
      </a:lvl6pPr>
      <a:lvl7pPr marL="914400" algn="ctr" rtl="0" fontAlgn="base">
        <a:spcBef>
          <a:spcPct val="0"/>
        </a:spcBef>
        <a:spcAft>
          <a:spcPct val="0"/>
        </a:spcAft>
        <a:defRPr sz="3500">
          <a:solidFill>
            <a:srgbClr val="002A6C"/>
          </a:solidFill>
          <a:latin typeface="Gill Sans MT" pitchFamily="34" charset="0"/>
          <a:cs typeface="Arial" charset="0"/>
        </a:defRPr>
      </a:lvl7pPr>
      <a:lvl8pPr marL="1371600" algn="ctr" rtl="0" fontAlgn="base">
        <a:spcBef>
          <a:spcPct val="0"/>
        </a:spcBef>
        <a:spcAft>
          <a:spcPct val="0"/>
        </a:spcAft>
        <a:defRPr sz="3500">
          <a:solidFill>
            <a:srgbClr val="002A6C"/>
          </a:solidFill>
          <a:latin typeface="Gill Sans MT" pitchFamily="34" charset="0"/>
          <a:cs typeface="Arial" charset="0"/>
        </a:defRPr>
      </a:lvl8pPr>
      <a:lvl9pPr marL="1828800" algn="ctr" rtl="0" fontAlgn="base">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nchor="b"/>
          <a:lstStyle/>
          <a:p>
            <a:pPr eaLnBrk="1" hangingPunct="1"/>
            <a:r>
              <a:rPr lang="en-US" altLang="en-US" b="1" dirty="0">
                <a:cs typeface="Arial" charset="0"/>
              </a:rPr>
              <a:t>Long Acting Reversible Contraceptives (LARCs)</a:t>
            </a:r>
          </a:p>
        </p:txBody>
      </p:sp>
      <p:sp>
        <p:nvSpPr>
          <p:cNvPr id="9219" name="Subtitle 4"/>
          <p:cNvSpPr>
            <a:spLocks noGrp="1"/>
          </p:cNvSpPr>
          <p:nvPr>
            <p:ph type="subTitle" idx="1"/>
          </p:nvPr>
        </p:nvSpPr>
        <p:spPr/>
        <p:txBody>
          <a:bodyPr/>
          <a:lstStyle/>
          <a:p>
            <a:pPr eaLnBrk="1" hangingPunct="1"/>
            <a:r>
              <a:rPr lang="en-US" altLang="en-US" dirty="0">
                <a:cs typeface="Arial" charset="0"/>
              </a:rPr>
              <a:t>Module 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a:t>Key Points for LNG-IUS </a:t>
            </a:r>
          </a:p>
        </p:txBody>
      </p:sp>
      <p:sp>
        <p:nvSpPr>
          <p:cNvPr id="3" name="Content Placeholder 2"/>
          <p:cNvSpPr>
            <a:spLocks noGrp="1"/>
          </p:cNvSpPr>
          <p:nvPr>
            <p:ph idx="1"/>
          </p:nvPr>
        </p:nvSpPr>
        <p:spPr>
          <a:xfrm>
            <a:off x="457200" y="1099844"/>
            <a:ext cx="8229600" cy="5148556"/>
          </a:xfrm>
        </p:spPr>
        <p:txBody>
          <a:bodyPr>
            <a:normAutofit fontScale="92500" lnSpcReduction="20000"/>
          </a:bodyPr>
          <a:lstStyle/>
          <a:p>
            <a:pPr marL="0" indent="0">
              <a:spcBef>
                <a:spcPts val="1200"/>
              </a:spcBef>
              <a:buNone/>
            </a:pPr>
            <a:r>
              <a:rPr lang="en-US" sz="2400" b="1" dirty="0"/>
              <a:t>What it is</a:t>
            </a:r>
            <a:r>
              <a:rPr lang="en-US" sz="2400" dirty="0"/>
              <a:t>:</a:t>
            </a:r>
          </a:p>
          <a:p>
            <a:pPr>
              <a:spcBef>
                <a:spcPts val="1200"/>
              </a:spcBef>
              <a:buFont typeface="Arial" panose="020B0604020202020204" pitchFamily="34" charset="0"/>
              <a:buChar char="•"/>
            </a:pPr>
            <a:r>
              <a:rPr lang="en-US" sz="2000" dirty="0"/>
              <a:t>Hormone containing intrauterine contraceptive device  placed in the uterus to prevent pregnancy. </a:t>
            </a:r>
          </a:p>
          <a:p>
            <a:pPr>
              <a:spcBef>
                <a:spcPts val="1200"/>
              </a:spcBef>
              <a:buFont typeface="Arial" panose="020B0604020202020204" pitchFamily="34" charset="0"/>
              <a:buChar char="•"/>
            </a:pPr>
            <a:r>
              <a:rPr lang="en-US" sz="2000" dirty="0"/>
              <a:t>Effective </a:t>
            </a:r>
            <a:r>
              <a:rPr lang="en-US" sz="2000" dirty="0" smtClean="0"/>
              <a:t>up to 5 </a:t>
            </a:r>
            <a:r>
              <a:rPr lang="en-US" sz="2000" dirty="0"/>
              <a:t>years </a:t>
            </a:r>
            <a:endParaRPr lang="en-US" sz="2000" dirty="0" smtClean="0"/>
          </a:p>
          <a:p>
            <a:pPr marL="0" indent="0">
              <a:spcBef>
                <a:spcPts val="1200"/>
              </a:spcBef>
              <a:buNone/>
            </a:pPr>
            <a:r>
              <a:rPr lang="en-US" sz="2400" b="1" dirty="0" smtClean="0"/>
              <a:t>How </a:t>
            </a:r>
            <a:r>
              <a:rPr lang="en-US" sz="2400" b="1" dirty="0"/>
              <a:t>to use</a:t>
            </a:r>
            <a:r>
              <a:rPr lang="en-US" sz="2400" dirty="0"/>
              <a:t>:</a:t>
            </a:r>
          </a:p>
          <a:p>
            <a:pPr>
              <a:spcBef>
                <a:spcPts val="1200"/>
              </a:spcBef>
              <a:buFont typeface="Arial" panose="020B0604020202020204" pitchFamily="34" charset="0"/>
              <a:buChar char="•"/>
            </a:pPr>
            <a:r>
              <a:rPr lang="en-US" sz="2000" dirty="0"/>
              <a:t>Can  be inserted any day of the menstrual cycle if you are sure that client is not pregnant</a:t>
            </a:r>
          </a:p>
          <a:p>
            <a:pPr>
              <a:spcBef>
                <a:spcPts val="1200"/>
              </a:spcBef>
              <a:buFont typeface="Arial" panose="020B0604020202020204" pitchFamily="34" charset="0"/>
              <a:buChar char="•"/>
            </a:pPr>
            <a:r>
              <a:rPr lang="en-US" sz="2000" dirty="0"/>
              <a:t>Can be inserted during immediate postpartum or post abortion </a:t>
            </a:r>
            <a:r>
              <a:rPr lang="en-US" sz="2000" dirty="0" smtClean="0"/>
              <a:t>period</a:t>
            </a:r>
          </a:p>
          <a:p>
            <a:pPr>
              <a:spcBef>
                <a:spcPts val="1200"/>
              </a:spcBef>
              <a:buFont typeface="Arial" panose="020B0604020202020204" pitchFamily="34" charset="0"/>
              <a:buChar char="•"/>
            </a:pPr>
            <a:r>
              <a:rPr lang="en-US" sz="2000" dirty="0" smtClean="0"/>
              <a:t>Requires </a:t>
            </a:r>
            <a:r>
              <a:rPr lang="en-US" sz="2000" dirty="0"/>
              <a:t>a clinically trained provider to properly insert and remove</a:t>
            </a:r>
          </a:p>
          <a:p>
            <a:pPr>
              <a:spcBef>
                <a:spcPts val="1200"/>
              </a:spcBef>
              <a:buFont typeface="Arial" panose="020B0604020202020204" pitchFamily="34" charset="0"/>
              <a:buChar char="•"/>
            </a:pPr>
            <a:r>
              <a:rPr lang="en-US" sz="2000" dirty="0"/>
              <a:t>Requires no user action</a:t>
            </a:r>
          </a:p>
          <a:p>
            <a:pPr marL="0" indent="0">
              <a:spcBef>
                <a:spcPts val="1200"/>
              </a:spcBef>
              <a:buNone/>
            </a:pPr>
            <a:r>
              <a:rPr lang="en-US" sz="2400" b="1" dirty="0"/>
              <a:t>What to expect:</a:t>
            </a:r>
          </a:p>
          <a:p>
            <a:pPr>
              <a:spcBef>
                <a:spcPts val="1200"/>
              </a:spcBef>
            </a:pPr>
            <a:r>
              <a:rPr lang="en-US" sz="2000" dirty="0"/>
              <a:t>Changes in menstrual bleeding initial few months.</a:t>
            </a:r>
          </a:p>
          <a:p>
            <a:pPr>
              <a:spcBef>
                <a:spcPts val="1200"/>
              </a:spcBef>
            </a:pPr>
            <a:r>
              <a:rPr lang="en-US" sz="2000" dirty="0"/>
              <a:t>Periods become lighter and less painful after few </a:t>
            </a:r>
            <a:r>
              <a:rPr lang="en-US" sz="2000" dirty="0" smtClean="0"/>
              <a:t>month</a:t>
            </a:r>
            <a:r>
              <a:rPr lang="en-US" sz="1400" dirty="0" smtClean="0"/>
              <a:t>s</a:t>
            </a:r>
          </a:p>
          <a:p>
            <a:pPr>
              <a:spcBef>
                <a:spcPts val="1200"/>
              </a:spcBef>
            </a:pPr>
            <a:r>
              <a:rPr lang="en-US" sz="2000" dirty="0"/>
              <a:t>May become </a:t>
            </a:r>
            <a:r>
              <a:rPr lang="en-US" sz="2000" dirty="0" err="1"/>
              <a:t>amenorrheaic</a:t>
            </a:r>
            <a:r>
              <a:rPr lang="en-US" sz="2000" dirty="0"/>
              <a:t>  after few months </a:t>
            </a:r>
          </a:p>
          <a:p>
            <a:pPr marL="0" indent="0">
              <a:spcBef>
                <a:spcPts val="1200"/>
              </a:spcBef>
              <a:buNone/>
            </a:pPr>
            <a:endParaRPr lang="en-US" sz="1400" dirty="0"/>
          </a:p>
          <a:p>
            <a:pPr marL="0" indent="0">
              <a:buNone/>
            </a:pPr>
            <a:endParaRPr lang="en-US" sz="1400" dirty="0"/>
          </a:p>
        </p:txBody>
      </p:sp>
      <p:sp>
        <p:nvSpPr>
          <p:cNvPr id="4" name="Rectangle 3"/>
          <p:cNvSpPr/>
          <p:nvPr/>
        </p:nvSpPr>
        <p:spPr>
          <a:xfrm>
            <a:off x="304800" y="6367756"/>
            <a:ext cx="8686800" cy="549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rgbClr val="5F5F5F"/>
                </a:solidFill>
                <a:latin typeface="Gill Sans MT" panose="020B0502020104020203" pitchFamily="34" charset="0"/>
              </a:rPr>
              <a:t>Source : </a:t>
            </a:r>
            <a:r>
              <a:rPr lang="en-US" sz="1600" dirty="0" err="1">
                <a:solidFill>
                  <a:srgbClr val="5F5F5F"/>
                </a:solidFill>
                <a:latin typeface="Gill Sans MT" panose="020B0502020104020203" pitchFamily="34" charset="0"/>
              </a:rPr>
              <a:t>Lileta</a:t>
            </a:r>
            <a:r>
              <a:rPr lang="en-US" sz="1600" dirty="0">
                <a:solidFill>
                  <a:srgbClr val="5F5F5F"/>
                </a:solidFill>
                <a:latin typeface="Gill Sans MT" panose="020B0502020104020203" pitchFamily="34" charset="0"/>
              </a:rPr>
              <a:t> (</a:t>
            </a:r>
            <a:r>
              <a:rPr lang="en-US" sz="1600" dirty="0" err="1">
                <a:solidFill>
                  <a:srgbClr val="5F5F5F"/>
                </a:solidFill>
                <a:latin typeface="Gill Sans MT" panose="020B0502020104020203" pitchFamily="34" charset="0"/>
              </a:rPr>
              <a:t>levonorgestrel</a:t>
            </a:r>
            <a:r>
              <a:rPr lang="en-US" sz="1600" dirty="0">
                <a:solidFill>
                  <a:srgbClr val="5F5F5F"/>
                </a:solidFill>
                <a:latin typeface="Gill Sans MT" panose="020B0502020104020203" pitchFamily="34" charset="0"/>
              </a:rPr>
              <a:t> releasing IUS) Parsippany NJ</a:t>
            </a:r>
            <a:r>
              <a:rPr lang="en-US" sz="1600" dirty="0">
                <a:solidFill>
                  <a:srgbClr val="5F5F5F"/>
                </a:solidFill>
                <a:latin typeface="Gill Sans MT" panose="020B0502020104020203" pitchFamily="34" charset="0"/>
                <a:sym typeface="Wingdings" panose="05000000000000000000" pitchFamily="2" charset="2"/>
              </a:rPr>
              <a:t> :Actavis &amp;Medicines 360 2015)</a:t>
            </a:r>
            <a:endParaRPr lang="en-US" sz="1600" dirty="0">
              <a:solidFill>
                <a:srgbClr val="5F5F5F"/>
              </a:solidFill>
              <a:latin typeface="Gill Sans MT" panose="020B0502020104020203" pitchFamily="34" charset="0"/>
            </a:endParaRPr>
          </a:p>
        </p:txBody>
      </p:sp>
    </p:spTree>
    <p:extLst>
      <p:ext uri="{BB962C8B-B14F-4D97-AF65-F5344CB8AC3E}">
        <p14:creationId xmlns:p14="http://schemas.microsoft.com/office/powerpoint/2010/main" val="3731082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 calcmode="lin" valueType="num">
                                      <p:cBhvr additive="base">
                                        <p:cTn id="3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 calcmode="lin" valueType="num">
                                      <p:cBhvr additive="base">
                                        <p:cTn id="3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 calcmode="lin" valueType="num">
                                      <p:cBhvr additive="base">
                                        <p:cTn id="4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327025"/>
            <a:ext cx="8229600" cy="1143000"/>
          </a:xfrm>
        </p:spPr>
        <p:txBody>
          <a:bodyPr>
            <a:normAutofit/>
          </a:bodyPr>
          <a:lstStyle/>
          <a:p>
            <a:pPr eaLnBrk="1" hangingPunct="1"/>
            <a:r>
              <a:rPr lang="en-US" altLang="en-US" b="1" dirty="0">
                <a:ea typeface="ＭＳ Ｐゴシック" pitchFamily="34" charset="-128"/>
              </a:rPr>
              <a:t>Key Points for Implants </a:t>
            </a:r>
          </a:p>
        </p:txBody>
      </p:sp>
      <p:sp>
        <p:nvSpPr>
          <p:cNvPr id="9219" name="Content Placeholder 2"/>
          <p:cNvSpPr>
            <a:spLocks noGrp="1"/>
          </p:cNvSpPr>
          <p:nvPr>
            <p:ph idx="1"/>
          </p:nvPr>
        </p:nvSpPr>
        <p:spPr>
          <a:xfrm>
            <a:off x="469232" y="1219200"/>
            <a:ext cx="8229600" cy="5100638"/>
          </a:xfrm>
        </p:spPr>
        <p:txBody>
          <a:bodyPr>
            <a:normAutofit fontScale="92500" lnSpcReduction="20000"/>
          </a:bodyPr>
          <a:lstStyle/>
          <a:p>
            <a:pPr eaLnBrk="1" hangingPunct="1">
              <a:spcBef>
                <a:spcPts val="1200"/>
              </a:spcBef>
              <a:buFontTx/>
              <a:buNone/>
            </a:pPr>
            <a:r>
              <a:rPr lang="en-US" altLang="en-US" sz="2400" b="1" dirty="0">
                <a:ea typeface="ＭＳ Ｐゴシック" pitchFamily="34" charset="-128"/>
              </a:rPr>
              <a:t>What it is:</a:t>
            </a:r>
          </a:p>
          <a:p>
            <a:pPr>
              <a:spcBef>
                <a:spcPts val="1200"/>
              </a:spcBef>
            </a:pPr>
            <a:r>
              <a:rPr lang="en-US" altLang="en-US" sz="2400" dirty="0">
                <a:ea typeface="ＭＳ Ｐゴシック" pitchFamily="34" charset="-128"/>
              </a:rPr>
              <a:t>Small tubes placed under the skin of inner, upper arm.</a:t>
            </a:r>
          </a:p>
          <a:p>
            <a:pPr>
              <a:spcBef>
                <a:spcPts val="1200"/>
              </a:spcBef>
            </a:pPr>
            <a:r>
              <a:rPr lang="en-US" altLang="en-US" sz="2400" dirty="0">
                <a:ea typeface="ＭＳ Ｐゴシック" pitchFamily="34" charset="-128"/>
              </a:rPr>
              <a:t>Effective up </a:t>
            </a:r>
            <a:r>
              <a:rPr lang="en-US" altLang="en-US" sz="2400" dirty="0" smtClean="0">
                <a:ea typeface="ＭＳ Ｐゴシック" pitchFamily="34" charset="-128"/>
              </a:rPr>
              <a:t>to 3-5  </a:t>
            </a:r>
            <a:r>
              <a:rPr lang="en-US" altLang="en-US" sz="2400" dirty="0">
                <a:ea typeface="ＭＳ Ｐゴシック" pitchFamily="34" charset="-128"/>
              </a:rPr>
              <a:t>years (depending on type of implant)</a:t>
            </a:r>
          </a:p>
          <a:p>
            <a:pPr eaLnBrk="1" hangingPunct="1">
              <a:spcBef>
                <a:spcPts val="1200"/>
              </a:spcBef>
              <a:buFontTx/>
              <a:buNone/>
            </a:pPr>
            <a:r>
              <a:rPr lang="en-US" altLang="en-US" sz="2400" b="1" dirty="0">
                <a:ea typeface="ＭＳ Ｐゴシック" pitchFamily="34" charset="-128"/>
              </a:rPr>
              <a:t>How to use:</a:t>
            </a:r>
          </a:p>
          <a:p>
            <a:pPr>
              <a:spcBef>
                <a:spcPts val="1200"/>
              </a:spcBef>
              <a:buFont typeface="Arial" panose="020B0604020202020204" pitchFamily="34" charset="0"/>
              <a:buChar char="•"/>
            </a:pPr>
            <a:r>
              <a:rPr lang="en-US" sz="2400" dirty="0"/>
              <a:t>Can  be inserted any day of the menstrual cycle if you are sure that client is not pregnant</a:t>
            </a:r>
          </a:p>
          <a:p>
            <a:pPr>
              <a:spcBef>
                <a:spcPts val="1200"/>
              </a:spcBef>
              <a:buFont typeface="Arial" panose="020B0604020202020204" pitchFamily="34" charset="0"/>
              <a:buChar char="•"/>
            </a:pPr>
            <a:r>
              <a:rPr lang="en-US" sz="2400" dirty="0"/>
              <a:t>Can be inserted during immediate postpartum or post abortion </a:t>
            </a:r>
            <a:r>
              <a:rPr lang="en-US" sz="2400" dirty="0" smtClean="0"/>
              <a:t>period</a:t>
            </a:r>
            <a:endParaRPr lang="en-US" altLang="en-US" sz="2400" dirty="0" smtClean="0">
              <a:ea typeface="ＭＳ Ｐゴシック" pitchFamily="34" charset="-128"/>
            </a:endParaRPr>
          </a:p>
          <a:p>
            <a:pPr>
              <a:spcBef>
                <a:spcPts val="1200"/>
              </a:spcBef>
            </a:pPr>
            <a:r>
              <a:rPr lang="en-US" altLang="en-US" sz="2400" dirty="0" smtClean="0">
                <a:ea typeface="ＭＳ Ｐゴシック" pitchFamily="34" charset="-128"/>
              </a:rPr>
              <a:t>Specially </a:t>
            </a:r>
            <a:r>
              <a:rPr lang="en-US" altLang="en-US" sz="2400" dirty="0">
                <a:ea typeface="ＭＳ Ｐゴシック" pitchFamily="34" charset="-128"/>
              </a:rPr>
              <a:t>trained provider inserts and removes implants.</a:t>
            </a:r>
          </a:p>
          <a:p>
            <a:pPr>
              <a:spcBef>
                <a:spcPts val="1200"/>
              </a:spcBef>
            </a:pPr>
            <a:r>
              <a:rPr lang="en-US" altLang="en-US" sz="2400" dirty="0">
                <a:ea typeface="ＭＳ Ｐゴシック" pitchFamily="34" charset="-128"/>
              </a:rPr>
              <a:t>Nothing to remember to do after insertion.</a:t>
            </a:r>
          </a:p>
          <a:p>
            <a:pPr eaLnBrk="1" hangingPunct="1">
              <a:spcBef>
                <a:spcPts val="1200"/>
              </a:spcBef>
              <a:buFontTx/>
              <a:buNone/>
            </a:pPr>
            <a:r>
              <a:rPr lang="en-US" altLang="en-US" sz="2400" b="1" dirty="0">
                <a:ea typeface="ＭＳ Ｐゴシック" pitchFamily="34" charset="-128"/>
              </a:rPr>
              <a:t>What to expect:</a:t>
            </a:r>
          </a:p>
          <a:p>
            <a:pPr>
              <a:spcBef>
                <a:spcPts val="1200"/>
              </a:spcBef>
            </a:pPr>
            <a:r>
              <a:rPr lang="en-US" altLang="en-US" sz="2400" dirty="0">
                <a:ea typeface="ＭＳ Ｐゴシック" pitchFamily="34" charset="-128"/>
              </a:rPr>
              <a:t>Changes in monthly bleeding including irregular bleeding, spotting, heavier bleeding or no monthly bleeding, are common and </a:t>
            </a:r>
            <a:r>
              <a:rPr lang="en-US" altLang="en-US" sz="2400" dirty="0" smtClean="0">
                <a:ea typeface="ＭＳ Ｐゴシック" pitchFamily="34" charset="-128"/>
              </a:rPr>
              <a:t>safe</a:t>
            </a:r>
            <a:endParaRPr lang="en-US" altLang="en-US" sz="2400" b="1" dirty="0">
              <a:ea typeface="ＭＳ Ｐゴシック" pitchFamily="34" charset="-128"/>
            </a:endParaRPr>
          </a:p>
        </p:txBody>
      </p:sp>
    </p:spTree>
    <p:extLst>
      <p:ext uri="{BB962C8B-B14F-4D97-AF65-F5344CB8AC3E}">
        <p14:creationId xmlns:p14="http://schemas.microsoft.com/office/powerpoint/2010/main" val="1408961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9">
                                            <p:txEl>
                                              <p:pRg st="1" end="1"/>
                                            </p:txEl>
                                          </p:spTgt>
                                        </p:tgtEl>
                                        <p:attrNameLst>
                                          <p:attrName>style.visibility</p:attrName>
                                        </p:attrNameLst>
                                      </p:cBhvr>
                                      <p:to>
                                        <p:strVal val="visible"/>
                                      </p:to>
                                    </p:set>
                                    <p:anim calcmode="lin" valueType="num">
                                      <p:cBhvr additive="base">
                                        <p:cTn id="7" dur="500" fill="hold"/>
                                        <p:tgtEl>
                                          <p:spTgt spid="921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anim calcmode="lin" valueType="num">
                                      <p:cBhvr additive="base">
                                        <p:cTn id="11"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2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anim calcmode="lin" valueType="num">
                                      <p:cBhvr additive="base">
                                        <p:cTn id="17" dur="500" fill="hold"/>
                                        <p:tgtEl>
                                          <p:spTgt spid="9219">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219">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219">
                                            <p:txEl>
                                              <p:pRg st="5" end="5"/>
                                            </p:txEl>
                                          </p:spTgt>
                                        </p:tgtEl>
                                        <p:attrNameLst>
                                          <p:attrName>style.visibility</p:attrName>
                                        </p:attrNameLst>
                                      </p:cBhvr>
                                      <p:to>
                                        <p:strVal val="visible"/>
                                      </p:to>
                                    </p:set>
                                    <p:anim calcmode="lin" valueType="num">
                                      <p:cBhvr additive="base">
                                        <p:cTn id="21" dur="500" fill="hold"/>
                                        <p:tgtEl>
                                          <p:spTgt spid="9219">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219">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9219">
                                            <p:txEl>
                                              <p:pRg st="6" end="6"/>
                                            </p:txEl>
                                          </p:spTgt>
                                        </p:tgtEl>
                                        <p:attrNameLst>
                                          <p:attrName>style.visibility</p:attrName>
                                        </p:attrNameLst>
                                      </p:cBhvr>
                                      <p:to>
                                        <p:strVal val="visible"/>
                                      </p:to>
                                    </p:set>
                                    <p:anim calcmode="lin" valueType="num">
                                      <p:cBhvr additive="base">
                                        <p:cTn id="25" dur="500" fill="hold"/>
                                        <p:tgtEl>
                                          <p:spTgt spid="9219">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219">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219">
                                            <p:txEl>
                                              <p:pRg st="7" end="7"/>
                                            </p:txEl>
                                          </p:spTgt>
                                        </p:tgtEl>
                                        <p:attrNameLst>
                                          <p:attrName>style.visibility</p:attrName>
                                        </p:attrNameLst>
                                      </p:cBhvr>
                                      <p:to>
                                        <p:strVal val="visible"/>
                                      </p:to>
                                    </p:set>
                                    <p:anim calcmode="lin" valueType="num">
                                      <p:cBhvr additive="base">
                                        <p:cTn id="29" dur="500" fill="hold"/>
                                        <p:tgtEl>
                                          <p:spTgt spid="9219">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21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9219">
                                            <p:txEl>
                                              <p:pRg st="9" end="9"/>
                                            </p:txEl>
                                          </p:spTgt>
                                        </p:tgtEl>
                                        <p:attrNameLst>
                                          <p:attrName>style.visibility</p:attrName>
                                        </p:attrNameLst>
                                      </p:cBhvr>
                                      <p:to>
                                        <p:strVal val="visible"/>
                                      </p:to>
                                    </p:set>
                                    <p:anim calcmode="lin" valueType="num">
                                      <p:cBhvr additive="base">
                                        <p:cTn id="35" dur="500" fill="hold"/>
                                        <p:tgtEl>
                                          <p:spTgt spid="9219">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21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Important Points To Remember !</a:t>
            </a:r>
            <a:endParaRPr lang="en-US" b="1" dirty="0"/>
          </a:p>
        </p:txBody>
      </p:sp>
      <p:sp>
        <p:nvSpPr>
          <p:cNvPr id="3" name="Content Placeholder 2"/>
          <p:cNvSpPr>
            <a:spLocks noGrp="1"/>
          </p:cNvSpPr>
          <p:nvPr>
            <p:ph idx="1"/>
          </p:nvPr>
        </p:nvSpPr>
        <p:spPr>
          <a:xfrm>
            <a:off x="457200" y="1417023"/>
            <a:ext cx="8229600" cy="4525963"/>
          </a:xfrm>
        </p:spPr>
        <p:txBody>
          <a:bodyPr/>
          <a:lstStyle/>
          <a:p>
            <a:pPr marL="457200" lvl="1" indent="-457200">
              <a:spcBef>
                <a:spcPts val="1200"/>
              </a:spcBef>
            </a:pPr>
            <a:r>
              <a:rPr lang="en-US" dirty="0" smtClean="0"/>
              <a:t>Long </a:t>
            </a:r>
            <a:r>
              <a:rPr lang="en-US" dirty="0"/>
              <a:t>Acting </a:t>
            </a:r>
            <a:r>
              <a:rPr lang="en-US" dirty="0" smtClean="0"/>
              <a:t>highly effective but easily reversible.</a:t>
            </a:r>
            <a:endParaRPr lang="en-US" dirty="0"/>
          </a:p>
          <a:p>
            <a:pPr marL="466725" indent="-466725">
              <a:spcBef>
                <a:spcPts val="1200"/>
              </a:spcBef>
            </a:pPr>
            <a:r>
              <a:rPr lang="en-US" sz="2800" dirty="0"/>
              <a:t>Does not protect against STIs /</a:t>
            </a:r>
            <a:r>
              <a:rPr lang="en-US" sz="2800" dirty="0" smtClean="0"/>
              <a:t>HIV</a:t>
            </a:r>
          </a:p>
          <a:p>
            <a:pPr marL="466725" indent="-466725">
              <a:spcBef>
                <a:spcPts val="1200"/>
              </a:spcBef>
            </a:pPr>
            <a:r>
              <a:rPr lang="en-US" altLang="en-US" sz="2800" dirty="0" smtClean="0">
                <a:ea typeface="ＭＳ Ｐゴシック" pitchFamily="34" charset="-128"/>
              </a:rPr>
              <a:t>Use </a:t>
            </a:r>
            <a:r>
              <a:rPr lang="en-US" altLang="en-US" sz="2800" dirty="0">
                <a:ea typeface="ＭＳ Ｐゴシック" pitchFamily="34" charset="-128"/>
              </a:rPr>
              <a:t>another method if waiting for appointment.</a:t>
            </a:r>
          </a:p>
          <a:p>
            <a:pPr marL="466725" indent="-466725">
              <a:spcBef>
                <a:spcPts val="1200"/>
              </a:spcBef>
            </a:pPr>
            <a:r>
              <a:rPr lang="en-US" altLang="en-US" sz="2800" dirty="0">
                <a:ea typeface="ＭＳ Ｐゴシック" pitchFamily="34" charset="-128"/>
              </a:rPr>
              <a:t>Use condoms if you need protection from STIs or </a:t>
            </a:r>
            <a:r>
              <a:rPr lang="en-US" altLang="en-US" sz="2800" dirty="0" smtClean="0">
                <a:ea typeface="ＭＳ Ｐゴシック" pitchFamily="34" charset="-128"/>
              </a:rPr>
              <a:t>HIV/AIDS</a:t>
            </a:r>
          </a:p>
          <a:p>
            <a:pPr marL="466725" indent="-466725">
              <a:spcBef>
                <a:spcPts val="1200"/>
              </a:spcBef>
            </a:pPr>
            <a:r>
              <a:rPr lang="en-US" sz="2800" dirty="0" smtClean="0">
                <a:ea typeface="ＭＳ Ｐゴシック" pitchFamily="34" charset="-128"/>
              </a:rPr>
              <a:t>Can be removed any time or any reason  if requested by the client  </a:t>
            </a:r>
            <a:endParaRPr lang="en-US" sz="2800" dirty="0"/>
          </a:p>
          <a:p>
            <a:pPr marL="466725" indent="-466725">
              <a:spcBef>
                <a:spcPts val="1200"/>
              </a:spcBef>
            </a:pPr>
            <a:r>
              <a:rPr lang="en-US" sz="2800" dirty="0" smtClean="0"/>
              <a:t>Device/implant </a:t>
            </a:r>
            <a:r>
              <a:rPr lang="en-US" sz="2800" dirty="0"/>
              <a:t>should be replaced if desire to continue </a:t>
            </a:r>
          </a:p>
          <a:p>
            <a:pPr>
              <a:spcBef>
                <a:spcPts val="1200"/>
              </a:spcBef>
            </a:pPr>
            <a:endParaRPr lang="en-US" sz="2400" dirty="0"/>
          </a:p>
          <a:p>
            <a:endParaRPr lang="en-US" dirty="0"/>
          </a:p>
        </p:txBody>
      </p:sp>
    </p:spTree>
    <p:extLst>
      <p:ext uri="{BB962C8B-B14F-4D97-AF65-F5344CB8AC3E}">
        <p14:creationId xmlns:p14="http://schemas.microsoft.com/office/powerpoint/2010/main" val="25679451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5"/>
          <p:cNvSpPr>
            <a:spLocks noGrp="1" noChangeArrowheads="1"/>
          </p:cNvSpPr>
          <p:nvPr>
            <p:ph type="title"/>
          </p:nvPr>
        </p:nvSpPr>
        <p:spPr/>
        <p:txBody>
          <a:bodyPr/>
          <a:lstStyle/>
          <a:p>
            <a:pPr eaLnBrk="1" hangingPunct="1"/>
            <a:r>
              <a:rPr lang="en-US" altLang="en-US" b="1" dirty="0"/>
              <a:t>Summary</a:t>
            </a:r>
          </a:p>
        </p:txBody>
      </p:sp>
      <p:sp>
        <p:nvSpPr>
          <p:cNvPr id="31748" name="Rectangle 6"/>
          <p:cNvSpPr>
            <a:spLocks noGrp="1" noChangeArrowheads="1"/>
          </p:cNvSpPr>
          <p:nvPr>
            <p:ph type="body" idx="1"/>
          </p:nvPr>
        </p:nvSpPr>
        <p:spPr/>
        <p:txBody>
          <a:bodyPr/>
          <a:lstStyle/>
          <a:p>
            <a:pPr>
              <a:spcBef>
                <a:spcPts val="1200"/>
              </a:spcBef>
            </a:pPr>
            <a:r>
              <a:rPr lang="en-US" dirty="0" smtClean="0"/>
              <a:t>LARCs </a:t>
            </a:r>
            <a:r>
              <a:rPr lang="en-US" dirty="0"/>
              <a:t>are over 99 percent effective at preventing pregnancy and can be used by almost all women, including </a:t>
            </a:r>
            <a:r>
              <a:rPr lang="en-US" dirty="0" smtClean="0"/>
              <a:t>postpartum, post abortion and adolescents </a:t>
            </a:r>
            <a:r>
              <a:rPr lang="en-US" dirty="0"/>
              <a:t>and those who have never had children.”</a:t>
            </a:r>
          </a:p>
          <a:p>
            <a:pPr>
              <a:spcBef>
                <a:spcPts val="1200"/>
              </a:spcBef>
            </a:pPr>
            <a:r>
              <a:rPr lang="en-US" dirty="0"/>
              <a:t>LARCs are safe, effective, cost-effective, reversible, and require little to no maintenance.”</a:t>
            </a:r>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p:txBody>
      </p:sp>
    </p:spTree>
    <p:extLst>
      <p:ext uri="{BB962C8B-B14F-4D97-AF65-F5344CB8AC3E}">
        <p14:creationId xmlns:p14="http://schemas.microsoft.com/office/powerpoint/2010/main" val="17210894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14"/>
          <p:cNvSpPr>
            <a:spLocks noGrp="1" noChangeArrowheads="1"/>
          </p:cNvSpPr>
          <p:nvPr>
            <p:ph type="title"/>
          </p:nvPr>
        </p:nvSpPr>
        <p:spPr/>
        <p:txBody>
          <a:bodyPr/>
          <a:lstStyle/>
          <a:p>
            <a:pPr eaLnBrk="1" hangingPunct="1"/>
            <a:r>
              <a:rPr lang="en-US" altLang="en-US" b="1" dirty="0"/>
              <a:t>Introduction to LARCs </a:t>
            </a:r>
          </a:p>
        </p:txBody>
      </p:sp>
      <p:sp>
        <p:nvSpPr>
          <p:cNvPr id="8196" name="Rectangle 15"/>
          <p:cNvSpPr>
            <a:spLocks noGrp="1" noChangeArrowheads="1"/>
          </p:cNvSpPr>
          <p:nvPr>
            <p:ph type="body" idx="1"/>
          </p:nvPr>
        </p:nvSpPr>
        <p:spPr>
          <a:xfrm>
            <a:off x="914400" y="1752600"/>
            <a:ext cx="7315200" cy="3916363"/>
          </a:xfrm>
        </p:spPr>
        <p:txBody>
          <a:bodyPr/>
          <a:lstStyle/>
          <a:p>
            <a:pPr eaLnBrk="1" hangingPunct="1">
              <a:spcBef>
                <a:spcPts val="1200"/>
              </a:spcBef>
              <a:buFont typeface="Wingdings" panose="05000000000000000000" pitchFamily="2" charset="2"/>
              <a:buNone/>
            </a:pPr>
            <a:r>
              <a:rPr lang="en-US" altLang="en-US" b="1" dirty="0">
                <a:solidFill>
                  <a:srgbClr val="002A6C"/>
                </a:solidFill>
              </a:rPr>
              <a:t>Objectives:</a:t>
            </a:r>
            <a:endParaRPr lang="en-US" altLang="en-US" sz="2800" dirty="0"/>
          </a:p>
          <a:p>
            <a:pPr eaLnBrk="1" hangingPunct="1">
              <a:spcBef>
                <a:spcPts val="1200"/>
              </a:spcBef>
            </a:pPr>
            <a:r>
              <a:rPr lang="en-US" altLang="en-US" sz="2800" dirty="0"/>
              <a:t>Define Long Acting Reversible Contraceptives </a:t>
            </a:r>
          </a:p>
          <a:p>
            <a:pPr eaLnBrk="1" hangingPunct="1">
              <a:spcBef>
                <a:spcPts val="1200"/>
              </a:spcBef>
            </a:pPr>
            <a:r>
              <a:rPr lang="en-US" altLang="en-US" sz="2800" dirty="0"/>
              <a:t>Understand </a:t>
            </a:r>
            <a:r>
              <a:rPr lang="en-US" altLang="en-US" sz="2800" dirty="0" smtClean="0"/>
              <a:t>the mechanism </a:t>
            </a:r>
            <a:r>
              <a:rPr lang="en-US" altLang="en-US" sz="2800" dirty="0"/>
              <a:t>of action for each </a:t>
            </a:r>
            <a:r>
              <a:rPr lang="en-US" altLang="en-US" sz="2800" dirty="0" smtClean="0"/>
              <a:t>method</a:t>
            </a:r>
            <a:endParaRPr lang="en-US" altLang="en-US" sz="2800" dirty="0"/>
          </a:p>
          <a:p>
            <a:pPr eaLnBrk="1" hangingPunct="1">
              <a:spcBef>
                <a:spcPts val="1200"/>
              </a:spcBef>
            </a:pPr>
            <a:r>
              <a:rPr lang="en-US" altLang="en-US" sz="2800" dirty="0"/>
              <a:t>Compare </a:t>
            </a:r>
            <a:r>
              <a:rPr lang="en-US" altLang="en-US" sz="2800" dirty="0" smtClean="0"/>
              <a:t>the </a:t>
            </a:r>
            <a:r>
              <a:rPr lang="en-US" altLang="en-US" sz="2800" dirty="0"/>
              <a:t>effectiveness of LARCs </a:t>
            </a:r>
            <a:r>
              <a:rPr lang="en-US" altLang="en-US" sz="2800" dirty="0" smtClean="0"/>
              <a:t>using the </a:t>
            </a:r>
            <a:r>
              <a:rPr lang="en-US" altLang="en-US" sz="2800" dirty="0"/>
              <a:t>effectiveness chart  </a:t>
            </a:r>
          </a:p>
        </p:txBody>
      </p:sp>
    </p:spTree>
    <p:extLst>
      <p:ext uri="{BB962C8B-B14F-4D97-AF65-F5344CB8AC3E}">
        <p14:creationId xmlns:p14="http://schemas.microsoft.com/office/powerpoint/2010/main" val="1581314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are </a:t>
            </a:r>
            <a:r>
              <a:rPr lang="en-US" b="1" dirty="0" smtClean="0"/>
              <a:t>LARCs ?</a:t>
            </a:r>
            <a:endParaRPr lang="en-US" b="1" dirty="0"/>
          </a:p>
        </p:txBody>
      </p:sp>
      <p:sp>
        <p:nvSpPr>
          <p:cNvPr id="3" name="Content Placeholder 2"/>
          <p:cNvSpPr>
            <a:spLocks noGrp="1"/>
          </p:cNvSpPr>
          <p:nvPr>
            <p:ph sz="half" idx="1"/>
          </p:nvPr>
        </p:nvSpPr>
        <p:spPr/>
        <p:txBody>
          <a:bodyPr>
            <a:normAutofit/>
          </a:bodyPr>
          <a:lstStyle/>
          <a:p>
            <a:pPr>
              <a:spcBef>
                <a:spcPts val="1200"/>
              </a:spcBef>
            </a:pPr>
            <a:r>
              <a:rPr lang="en-US" sz="2400" dirty="0"/>
              <a:t>LARCs are ideal pregnancy prevention options for women of all ages (including young women). </a:t>
            </a:r>
          </a:p>
          <a:p>
            <a:pPr>
              <a:spcBef>
                <a:spcPts val="1200"/>
              </a:spcBef>
            </a:pPr>
            <a:r>
              <a:rPr lang="en-US" sz="2400" dirty="0"/>
              <a:t>These methods are </a:t>
            </a:r>
            <a:r>
              <a:rPr lang="en-US" sz="2400" b="1" dirty="0"/>
              <a:t>safe, effective</a:t>
            </a:r>
            <a:r>
              <a:rPr lang="en-US" sz="2400" dirty="0"/>
              <a:t>, </a:t>
            </a:r>
            <a:r>
              <a:rPr lang="en-US" sz="2400" b="1" dirty="0"/>
              <a:t>inexpensive, </a:t>
            </a:r>
            <a:r>
              <a:rPr lang="en-US" sz="2400" dirty="0"/>
              <a:t>and </a:t>
            </a:r>
            <a:r>
              <a:rPr lang="en-US" sz="2400" b="1" dirty="0"/>
              <a:t>reversible, </a:t>
            </a:r>
            <a:r>
              <a:rPr lang="en-US" sz="2400" dirty="0"/>
              <a:t>require little to no maintenance, and have much better compliance rates than other hormonal methods. </a:t>
            </a:r>
          </a:p>
        </p:txBody>
      </p:sp>
      <p:pic>
        <p:nvPicPr>
          <p:cNvPr id="5" name="Content Placeholder 3"/>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734768" y="2438400"/>
            <a:ext cx="2333032" cy="2539206"/>
          </a:xfr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2090" y="1280878"/>
            <a:ext cx="2491974" cy="2484557"/>
          </a:xfrm>
          <a:prstGeom prst="rect">
            <a:avLst/>
          </a:prstGeom>
        </p:spPr>
      </p:pic>
      <p:pic>
        <p:nvPicPr>
          <p:cNvPr id="7" name="Picture 2" descr="http://cdn2.mommyish.com/wp-content/uploads/2012/09/implano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6654" y="4419600"/>
            <a:ext cx="2448636" cy="1706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7776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Mechanism </a:t>
            </a:r>
            <a:r>
              <a:rPr lang="en-US" b="1" dirty="0" smtClean="0"/>
              <a:t>of  </a:t>
            </a:r>
            <a:r>
              <a:rPr lang="en-US" b="1" dirty="0"/>
              <a:t>Action </a:t>
            </a:r>
          </a:p>
        </p:txBody>
      </p:sp>
      <p:sp>
        <p:nvSpPr>
          <p:cNvPr id="3" name="Content Placeholder 2"/>
          <p:cNvSpPr>
            <a:spLocks noGrp="1"/>
          </p:cNvSpPr>
          <p:nvPr>
            <p:ph idx="1"/>
          </p:nvPr>
        </p:nvSpPr>
        <p:spPr/>
        <p:txBody>
          <a:bodyPr anchor="t"/>
          <a:lstStyle/>
          <a:p>
            <a:pPr marL="0" indent="0">
              <a:buNone/>
            </a:pPr>
            <a:r>
              <a:rPr lang="en-US" sz="3600" dirty="0"/>
              <a:t>Ask participants </a:t>
            </a:r>
          </a:p>
          <a:p>
            <a:pPr marL="971550" lvl="1" indent="-514350">
              <a:buFont typeface="+mj-lt"/>
              <a:buAutoNum type="arabicPeriod"/>
            </a:pPr>
            <a:r>
              <a:rPr lang="en-US" sz="3200" dirty="0" smtClean="0"/>
              <a:t>What </a:t>
            </a:r>
            <a:r>
              <a:rPr lang="en-US" sz="3200" dirty="0"/>
              <a:t>is the difference in mechanism of action between </a:t>
            </a:r>
            <a:r>
              <a:rPr lang="en-US" sz="3200" dirty="0" smtClean="0"/>
              <a:t>hormonal and non hormonal IUD?</a:t>
            </a:r>
            <a:endParaRPr lang="en-US" sz="3200" dirty="0"/>
          </a:p>
          <a:p>
            <a:pPr marL="971550" lvl="1" indent="-514350">
              <a:buFont typeface="+mj-lt"/>
              <a:buAutoNum type="arabicPeriod"/>
            </a:pPr>
            <a:r>
              <a:rPr lang="en-US" sz="3200" dirty="0" smtClean="0"/>
              <a:t>How </a:t>
            </a:r>
            <a:r>
              <a:rPr lang="en-US" sz="3200" dirty="0"/>
              <a:t>long does an implant take to be effective </a:t>
            </a:r>
            <a:r>
              <a:rPr lang="en-US" sz="3200" dirty="0" smtClean="0"/>
              <a:t>after insertion?</a:t>
            </a:r>
            <a:endParaRPr lang="en-US" sz="3200" dirty="0"/>
          </a:p>
        </p:txBody>
      </p:sp>
    </p:spTree>
    <p:extLst>
      <p:ext uri="{BB962C8B-B14F-4D97-AF65-F5344CB8AC3E}">
        <p14:creationId xmlns:p14="http://schemas.microsoft.com/office/powerpoint/2010/main" val="845132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1"/>
          <p:cNvSpPr>
            <a:spLocks noGrp="1" noChangeArrowheads="1"/>
          </p:cNvSpPr>
          <p:nvPr>
            <p:ph type="title" idx="4294967295"/>
          </p:nvPr>
        </p:nvSpPr>
        <p:spPr>
          <a:xfrm>
            <a:off x="434975" y="246063"/>
            <a:ext cx="8305800" cy="1143000"/>
          </a:xfrm>
        </p:spPr>
        <p:txBody>
          <a:bodyPr/>
          <a:lstStyle/>
          <a:p>
            <a:pPr eaLnBrk="1" hangingPunct="1"/>
            <a:r>
              <a:rPr lang="en-US" altLang="en-US" sz="3600" b="1" dirty="0" smtClean="0">
                <a:ea typeface="ＭＳ Ｐゴシック" pitchFamily="34" charset="-128"/>
              </a:rPr>
              <a:t>Non hormonal IUDs (CuT-380A)</a:t>
            </a:r>
            <a:br>
              <a:rPr lang="en-US" altLang="en-US" sz="3600" b="1" dirty="0" smtClean="0">
                <a:ea typeface="ＭＳ Ｐゴシック" pitchFamily="34" charset="-128"/>
              </a:rPr>
            </a:br>
            <a:r>
              <a:rPr lang="en-US" altLang="en-US" sz="3600" b="1" dirty="0" smtClean="0">
                <a:ea typeface="ＭＳ Ｐゴシック" pitchFamily="34" charset="-128"/>
              </a:rPr>
              <a:t> </a:t>
            </a:r>
            <a:r>
              <a:rPr lang="en-US" altLang="en-US" sz="3600" b="1" dirty="0">
                <a:ea typeface="ＭＳ Ｐゴシック" pitchFamily="34" charset="-128"/>
              </a:rPr>
              <a:t>Mechanism of Action </a:t>
            </a:r>
          </a:p>
        </p:txBody>
      </p:sp>
      <p:sp>
        <p:nvSpPr>
          <p:cNvPr id="93187" name="Rectangle 26"/>
          <p:cNvSpPr>
            <a:spLocks noGrp="1" noChangeArrowheads="1"/>
          </p:cNvSpPr>
          <p:nvPr>
            <p:ph type="body" sz="half" idx="4294967295"/>
          </p:nvPr>
        </p:nvSpPr>
        <p:spPr>
          <a:xfrm>
            <a:off x="446088" y="2133600"/>
            <a:ext cx="4572000" cy="3690938"/>
          </a:xfrm>
        </p:spPr>
        <p:txBody>
          <a:bodyPr/>
          <a:lstStyle/>
          <a:p>
            <a:pPr eaLnBrk="1" hangingPunct="1">
              <a:buFontTx/>
              <a:buNone/>
            </a:pPr>
            <a:r>
              <a:rPr lang="en-US" altLang="en-US" sz="2800" dirty="0">
                <a:ea typeface="ＭＳ Ｐゴシック" pitchFamily="34" charset="-128"/>
              </a:rPr>
              <a:t>Prevents fertilization by:</a:t>
            </a:r>
          </a:p>
          <a:p>
            <a:pPr eaLnBrk="1" hangingPunct="1">
              <a:spcBef>
                <a:spcPts val="600"/>
              </a:spcBef>
            </a:pPr>
            <a:r>
              <a:rPr lang="en-US" altLang="en-US" sz="2800" dirty="0">
                <a:ea typeface="ＭＳ Ｐゴシック" pitchFamily="34" charset="-128"/>
              </a:rPr>
              <a:t>Impairing the viability of the sperm</a:t>
            </a:r>
          </a:p>
          <a:p>
            <a:pPr eaLnBrk="1" hangingPunct="1">
              <a:spcBef>
                <a:spcPts val="600"/>
              </a:spcBef>
            </a:pPr>
            <a:r>
              <a:rPr lang="en-US" altLang="en-US" sz="2800" dirty="0">
                <a:ea typeface="ＭＳ Ｐゴシック" pitchFamily="34" charset="-128"/>
              </a:rPr>
              <a:t>Interfering with movement of the sperm</a:t>
            </a:r>
          </a:p>
          <a:p>
            <a:pPr eaLnBrk="1" hangingPunct="1">
              <a:spcBef>
                <a:spcPts val="600"/>
              </a:spcBef>
            </a:pPr>
            <a:r>
              <a:rPr lang="en-US" altLang="en-US" sz="2800" dirty="0">
                <a:ea typeface="ＭＳ Ｐゴシック" pitchFamily="34" charset="-128"/>
              </a:rPr>
              <a:t>Immediate effectively </a:t>
            </a:r>
          </a:p>
        </p:txBody>
      </p:sp>
      <p:pic>
        <p:nvPicPr>
          <p:cNvPr id="17412" name="Picture 28"/>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a:xfrm>
            <a:off x="4975225" y="1795463"/>
            <a:ext cx="3657600" cy="3582987"/>
          </a:xfrm>
        </p:spPr>
      </p:pic>
      <p:sp>
        <p:nvSpPr>
          <p:cNvPr id="17413" name="Rectangle 29"/>
          <p:cNvSpPr>
            <a:spLocks noChangeArrowheads="1"/>
          </p:cNvSpPr>
          <p:nvPr/>
        </p:nvSpPr>
        <p:spPr bwMode="auto">
          <a:xfrm>
            <a:off x="619125" y="6280150"/>
            <a:ext cx="534670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r>
              <a:rPr lang="en-US" altLang="en-US" sz="1300" i="1" dirty="0">
                <a:solidFill>
                  <a:srgbClr val="000000"/>
                </a:solidFill>
                <a:latin typeface="Gill Sans MT" charset="0"/>
                <a:ea typeface="Gill Sans MT" charset="0"/>
                <a:cs typeface="Gill Sans MT" charset="0"/>
              </a:rPr>
              <a:t>Source: Ortiz, 1996</a:t>
            </a:r>
          </a:p>
        </p:txBody>
      </p:sp>
    </p:spTree>
    <p:extLst>
      <p:ext uri="{BB962C8B-B14F-4D97-AF65-F5344CB8AC3E}">
        <p14:creationId xmlns:p14="http://schemas.microsoft.com/office/powerpoint/2010/main" val="12323408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childTnLst>
                                </p:cTn>
                              </p:par>
                              <p:par>
                                <p:cTn id="7" presetID="2" presetClass="entr" presetSubtype="4" fill="hold" nodeType="withEffect">
                                  <p:stCondLst>
                                    <p:cond delay="0"/>
                                  </p:stCondLst>
                                  <p:childTnLst>
                                    <p:set>
                                      <p:cBhvr>
                                        <p:cTn id="8" dur="1" fill="hold">
                                          <p:stCondLst>
                                            <p:cond delay="0"/>
                                          </p:stCondLst>
                                        </p:cTn>
                                        <p:tgtEl>
                                          <p:spTgt spid="93187">
                                            <p:txEl>
                                              <p:pRg st="1" end="1"/>
                                            </p:txEl>
                                          </p:spTgt>
                                        </p:tgtEl>
                                        <p:attrNameLst>
                                          <p:attrName>style.visibility</p:attrName>
                                        </p:attrNameLst>
                                      </p:cBhvr>
                                      <p:to>
                                        <p:strVal val="visible"/>
                                      </p:to>
                                    </p:set>
                                    <p:anim calcmode="lin" valueType="num">
                                      <p:cBhvr additive="base">
                                        <p:cTn id="9" dur="500" fill="hold"/>
                                        <p:tgtEl>
                                          <p:spTgt spid="93187">
                                            <p:txEl>
                                              <p:pRg st="1" end="1"/>
                                            </p:txEl>
                                          </p:spTgt>
                                        </p:tgtEl>
                                        <p:attrNameLst>
                                          <p:attrName>ppt_x</p:attrName>
                                        </p:attrNameLst>
                                      </p:cBhvr>
                                      <p:tavLst>
                                        <p:tav tm="0">
                                          <p:val>
                                            <p:strVal val="#ppt_x"/>
                                          </p:val>
                                        </p:tav>
                                        <p:tav tm="100000">
                                          <p:val>
                                            <p:strVal val="#ppt_x"/>
                                          </p:val>
                                        </p:tav>
                                      </p:tavLst>
                                    </p:anim>
                                    <p:anim calcmode="lin" valueType="num">
                                      <p:cBhvr additive="base">
                                        <p:cTn id="10" dur="500" fill="hold"/>
                                        <p:tgtEl>
                                          <p:spTgt spid="931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93187">
                                            <p:txEl>
                                              <p:pRg st="2" end="2"/>
                                            </p:txEl>
                                          </p:spTgt>
                                        </p:tgtEl>
                                        <p:attrNameLst>
                                          <p:attrName>style.visibility</p:attrName>
                                        </p:attrNameLst>
                                      </p:cBhvr>
                                      <p:to>
                                        <p:strVal val="visible"/>
                                      </p:to>
                                    </p:set>
                                    <p:anim calcmode="lin" valueType="num">
                                      <p:cBhvr additive="base">
                                        <p:cTn id="15" dur="500" fill="hold"/>
                                        <p:tgtEl>
                                          <p:spTgt spid="9318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31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93187">
                                            <p:txEl>
                                              <p:pRg st="3" end="3"/>
                                            </p:txEl>
                                          </p:spTgt>
                                        </p:tgtEl>
                                        <p:attrNameLst>
                                          <p:attrName>style.visibility</p:attrName>
                                        </p:attrNameLst>
                                      </p:cBhvr>
                                      <p:to>
                                        <p:strVal val="visible"/>
                                      </p:to>
                                    </p:set>
                                    <p:anim calcmode="lin" valueType="num">
                                      <p:cBhvr additive="base">
                                        <p:cTn id="21" dur="500" fill="hold"/>
                                        <p:tgtEl>
                                          <p:spTgt spid="9318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3187">
                                            <p:txEl>
                                              <p:pRg st="3" end="3"/>
                                            </p:txEl>
                                          </p:spTgt>
                                        </p:tgtEl>
                                        <p:attrNameLst>
                                          <p:attrName>ppt_y</p:attrName>
                                        </p:attrNameLst>
                                      </p:cBhvr>
                                      <p:tavLst>
                                        <p:tav tm="0">
                                          <p:val>
                                            <p:strVal val="1+#ppt_h/2"/>
                                          </p:val>
                                        </p:tav>
                                        <p:tav tm="100000">
                                          <p:val>
                                            <p:strVal val="#ppt_y"/>
                                          </p:val>
                                        </p:tav>
                                      </p:tavLst>
                                    </p:anim>
                                  </p:childTnLst>
                                </p:cTn>
                              </p:par>
                              <p:par>
                                <p:cTn id="23" presetID="1" presetClass="entr" presetSubtype="0" fill="hold" nodeType="withEffect">
                                  <p:stCondLst>
                                    <p:cond delay="0"/>
                                  </p:stCondLst>
                                  <p:childTnLst>
                                    <p:set>
                                      <p:cBhvr>
                                        <p:cTn id="24" dur="1" fill="hold">
                                          <p:stCondLst>
                                            <p:cond delay="0"/>
                                          </p:stCondLst>
                                        </p:cTn>
                                        <p:tgtEl>
                                          <p:spTgt spid="174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Hormonal IUD (LNG-IUS) </a:t>
            </a:r>
            <a:br>
              <a:rPr lang="en-US" b="1" dirty="0" smtClean="0"/>
            </a:br>
            <a:r>
              <a:rPr lang="en-US" b="1" dirty="0" smtClean="0"/>
              <a:t> </a:t>
            </a:r>
            <a:r>
              <a:rPr lang="en-US" b="1" dirty="0"/>
              <a:t>Mechanism of Action </a:t>
            </a:r>
          </a:p>
        </p:txBody>
      </p:sp>
      <p:pic>
        <p:nvPicPr>
          <p:cNvPr id="3074" name="Picture 2" descr="http://obgycare.corridor-design.com/wp-content/uploads/2011/10/article-reproductive.jpe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895600" y="1883229"/>
            <a:ext cx="4429125" cy="35814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113547" y="6443246"/>
            <a:ext cx="7010400" cy="338554"/>
          </a:xfrm>
          <a:prstGeom prst="rect">
            <a:avLst/>
          </a:prstGeom>
          <a:noFill/>
        </p:spPr>
        <p:txBody>
          <a:bodyPr wrap="square" rtlCol="0">
            <a:spAutoFit/>
          </a:bodyPr>
          <a:lstStyle/>
          <a:p>
            <a:pPr algn="r"/>
            <a:r>
              <a:rPr lang="en-US" sz="1600" i="1" dirty="0">
                <a:latin typeface="Gill Sans MT" panose="020B0502020104020203" pitchFamily="34" charset="0"/>
              </a:rPr>
              <a:t>Source : Bayer AG:LNG </a:t>
            </a:r>
            <a:r>
              <a:rPr lang="en-US" sz="1600" i="1" dirty="0" smtClean="0">
                <a:latin typeface="Gill Sans MT" panose="020B0502020104020203" pitchFamily="34" charset="0"/>
              </a:rPr>
              <a:t>IUS Corporate </a:t>
            </a:r>
            <a:r>
              <a:rPr lang="en-US" sz="1600" i="1" dirty="0">
                <a:latin typeface="Gill Sans MT" panose="020B0502020104020203" pitchFamily="34" charset="0"/>
              </a:rPr>
              <a:t>Data Sheet Jan 2014</a:t>
            </a:r>
          </a:p>
        </p:txBody>
      </p:sp>
      <p:sp>
        <p:nvSpPr>
          <p:cNvPr id="3" name="Rectangle 2"/>
          <p:cNvSpPr/>
          <p:nvPr/>
        </p:nvSpPr>
        <p:spPr>
          <a:xfrm>
            <a:off x="304800" y="4114800"/>
            <a:ext cx="2895600" cy="1371600"/>
          </a:xfrm>
          <a:prstGeom prst="rect">
            <a:avLst/>
          </a:prstGeom>
          <a:noFill/>
          <a:ln>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Gill Sans MT" panose="020B0502020104020203" pitchFamily="34" charset="0"/>
              </a:rPr>
              <a:t>Local release of hormone results in very high concentration of LNG in the endometrium .</a:t>
            </a:r>
          </a:p>
        </p:txBody>
      </p:sp>
    </p:spTree>
    <p:extLst>
      <p:ext uri="{BB962C8B-B14F-4D97-AF65-F5344CB8AC3E}">
        <p14:creationId xmlns:p14="http://schemas.microsoft.com/office/powerpoint/2010/main" val="3326075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WomanInjectableME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2100" y="1524000"/>
            <a:ext cx="2154238" cy="428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3"/>
          <p:cNvSpPr>
            <a:spLocks noGrp="1" noChangeArrowheads="1"/>
          </p:cNvSpPr>
          <p:nvPr>
            <p:ph type="title"/>
          </p:nvPr>
        </p:nvSpPr>
        <p:spPr>
          <a:xfrm>
            <a:off x="457200" y="320675"/>
            <a:ext cx="8229600" cy="1143000"/>
          </a:xfrm>
        </p:spPr>
        <p:txBody>
          <a:bodyPr/>
          <a:lstStyle/>
          <a:p>
            <a:pPr eaLnBrk="1" hangingPunct="1"/>
            <a:r>
              <a:rPr lang="en-US" altLang="en-US" b="1" dirty="0">
                <a:ea typeface="ＭＳ Ｐゴシック" pitchFamily="34" charset="-128"/>
              </a:rPr>
              <a:t>Implants: Mechanism of Action</a:t>
            </a:r>
          </a:p>
        </p:txBody>
      </p:sp>
      <p:sp>
        <p:nvSpPr>
          <p:cNvPr id="238596" name="Text Box 4"/>
          <p:cNvSpPr txBox="1">
            <a:spLocks noChangeArrowheads="1"/>
          </p:cNvSpPr>
          <p:nvPr/>
        </p:nvSpPr>
        <p:spPr bwMode="auto">
          <a:xfrm>
            <a:off x="2027237" y="4221397"/>
            <a:ext cx="2714625"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eaLnBrk="1" hangingPunct="1"/>
            <a:r>
              <a:rPr lang="en-US" altLang="en-US" sz="2800" dirty="0">
                <a:solidFill>
                  <a:srgbClr val="5F5F5F"/>
                </a:solidFill>
                <a:latin typeface="Gill Sans MT" panose="020B0502020104020203" pitchFamily="34" charset="0"/>
              </a:rPr>
              <a:t>Thickens </a:t>
            </a:r>
          </a:p>
          <a:p>
            <a:pPr eaLnBrk="1" hangingPunct="1"/>
            <a:r>
              <a:rPr lang="en-US" altLang="en-US" sz="2800" dirty="0">
                <a:solidFill>
                  <a:srgbClr val="5F5F5F"/>
                </a:solidFill>
                <a:latin typeface="Gill Sans MT" panose="020B0502020104020203" pitchFamily="34" charset="0"/>
              </a:rPr>
              <a:t>cervical mucus to block sperm</a:t>
            </a:r>
          </a:p>
        </p:txBody>
      </p:sp>
      <p:sp>
        <p:nvSpPr>
          <p:cNvPr id="13317" name="Text Box 5"/>
          <p:cNvSpPr txBox="1">
            <a:spLocks noChangeArrowheads="1"/>
          </p:cNvSpPr>
          <p:nvPr/>
        </p:nvSpPr>
        <p:spPr bwMode="auto">
          <a:xfrm>
            <a:off x="173037" y="1411288"/>
            <a:ext cx="47910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eaLnBrk="1" hangingPunct="1"/>
            <a:r>
              <a:rPr lang="en-US" altLang="en-US" sz="2800" b="1" dirty="0">
                <a:solidFill>
                  <a:srgbClr val="002A6C"/>
                </a:solidFill>
                <a:latin typeface="Gill Sans MT" panose="020B0502020104020203" pitchFamily="34" charset="0"/>
              </a:rPr>
              <a:t>Implants work in two ways</a:t>
            </a:r>
          </a:p>
        </p:txBody>
      </p:sp>
      <p:sp>
        <p:nvSpPr>
          <p:cNvPr id="238598" name="Line 6"/>
          <p:cNvSpPr>
            <a:spLocks noChangeShapeType="1"/>
          </p:cNvSpPr>
          <p:nvPr/>
        </p:nvSpPr>
        <p:spPr bwMode="auto">
          <a:xfrm>
            <a:off x="3505200" y="4510088"/>
            <a:ext cx="2917825" cy="30480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9" name="Line 7"/>
          <p:cNvSpPr>
            <a:spLocks noChangeShapeType="1"/>
          </p:cNvSpPr>
          <p:nvPr/>
        </p:nvSpPr>
        <p:spPr bwMode="auto">
          <a:xfrm>
            <a:off x="4111625" y="2678113"/>
            <a:ext cx="2060575" cy="1908175"/>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0" name="Line 8"/>
          <p:cNvSpPr>
            <a:spLocks noChangeShapeType="1"/>
          </p:cNvSpPr>
          <p:nvPr/>
        </p:nvSpPr>
        <p:spPr bwMode="auto">
          <a:xfrm flipV="1">
            <a:off x="4114800" y="1995488"/>
            <a:ext cx="2286000" cy="68580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8601" name="Rectangle 9"/>
          <p:cNvSpPr>
            <a:spLocks noChangeArrowheads="1"/>
          </p:cNvSpPr>
          <p:nvPr/>
        </p:nvSpPr>
        <p:spPr bwMode="auto">
          <a:xfrm>
            <a:off x="0" y="5865813"/>
            <a:ext cx="9144000" cy="1052596"/>
          </a:xfrm>
          <a:prstGeom prst="rect">
            <a:avLst/>
          </a:prstGeom>
          <a:noFill/>
          <a:ln w="9525">
            <a:noFill/>
            <a:miter lim="800000"/>
            <a:headEnd/>
            <a:tailEnd/>
          </a:ln>
          <a:effectLst/>
        </p:spPr>
        <p:txBody>
          <a:bodyPr wrap="square">
            <a:spAutoFit/>
          </a:bodyPr>
          <a:lstStyle/>
          <a:p>
            <a:pPr algn="ctr">
              <a:lnSpc>
                <a:spcPct val="90000"/>
              </a:lnSpc>
              <a:spcBef>
                <a:spcPct val="20000"/>
              </a:spcBef>
              <a:defRPr/>
            </a:pPr>
            <a:r>
              <a:rPr lang="en-US" sz="2000" b="1" dirty="0">
                <a:solidFill>
                  <a:srgbClr val="002A6C"/>
                </a:solidFill>
                <a:latin typeface="Gill Sans MT" panose="020B0502020104020203" pitchFamily="34" charset="0"/>
              </a:rPr>
              <a:t>Implants is immediately effective if inserted during the first 5 days of the menstrual cycle  and after 7 days if inserted any other time</a:t>
            </a:r>
          </a:p>
          <a:p>
            <a:pPr algn="ctr">
              <a:lnSpc>
                <a:spcPct val="90000"/>
              </a:lnSpc>
              <a:spcBef>
                <a:spcPct val="20000"/>
              </a:spcBef>
              <a:defRPr/>
            </a:pPr>
            <a:endParaRPr lang="en-US" sz="2400" b="1" dirty="0">
              <a:solidFill>
                <a:srgbClr val="002A6C"/>
              </a:solidFill>
              <a:latin typeface="Gill Sans MT" panose="020B0502020104020203" pitchFamily="34" charset="0"/>
            </a:endParaRPr>
          </a:p>
        </p:txBody>
      </p:sp>
      <p:sp>
        <p:nvSpPr>
          <p:cNvPr id="10" name="Text Box 5"/>
          <p:cNvSpPr txBox="1">
            <a:spLocks noChangeArrowheads="1"/>
          </p:cNvSpPr>
          <p:nvPr/>
        </p:nvSpPr>
        <p:spPr bwMode="auto">
          <a:xfrm>
            <a:off x="1113254" y="2153777"/>
            <a:ext cx="348297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eaLnBrk="1" hangingPunct="1"/>
            <a:r>
              <a:rPr lang="en-US" altLang="en-US" sz="2800" dirty="0">
                <a:solidFill>
                  <a:srgbClr val="5F5F5F"/>
                </a:solidFill>
                <a:latin typeface="Gill Sans MT" panose="020B0502020104020203" pitchFamily="34" charset="0"/>
              </a:rPr>
              <a:t>Suppresses hormones</a:t>
            </a:r>
          </a:p>
          <a:p>
            <a:pPr eaLnBrk="1" hangingPunct="1"/>
            <a:r>
              <a:rPr lang="en-US" altLang="en-US" sz="2800" dirty="0">
                <a:solidFill>
                  <a:srgbClr val="5F5F5F"/>
                </a:solidFill>
                <a:latin typeface="Gill Sans MT" panose="020B0502020104020203" pitchFamily="34" charset="0"/>
              </a:rPr>
              <a:t>responsible for</a:t>
            </a:r>
          </a:p>
          <a:p>
            <a:pPr eaLnBrk="1" hangingPunct="1"/>
            <a:r>
              <a:rPr lang="en-US" altLang="en-US" sz="2800" dirty="0">
                <a:solidFill>
                  <a:srgbClr val="5F5F5F"/>
                </a:solidFill>
                <a:latin typeface="Gill Sans MT" panose="020B0502020104020203" pitchFamily="34" charset="0"/>
              </a:rPr>
              <a:t>ovulation</a:t>
            </a:r>
          </a:p>
        </p:txBody>
      </p:sp>
    </p:spTree>
    <p:extLst>
      <p:ext uri="{BB962C8B-B14F-4D97-AF65-F5344CB8AC3E}">
        <p14:creationId xmlns:p14="http://schemas.microsoft.com/office/powerpoint/2010/main" val="3600117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anim calcmode="lin" valueType="num">
                                      <p:cBhvr additive="base">
                                        <p:cTn id="1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anim calcmode="lin" valueType="num">
                                      <p:cBhvr additive="base">
                                        <p:cTn id="1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38596">
                                            <p:txEl>
                                              <p:pRg st="0" end="0"/>
                                            </p:txEl>
                                          </p:spTgt>
                                        </p:tgtEl>
                                        <p:attrNameLst>
                                          <p:attrName>style.visibility</p:attrName>
                                        </p:attrNameLst>
                                      </p:cBhvr>
                                      <p:to>
                                        <p:strVal val="visible"/>
                                      </p:to>
                                    </p:set>
                                    <p:anim calcmode="lin" valueType="num">
                                      <p:cBhvr additive="base">
                                        <p:cTn id="21" dur="500" fill="hold"/>
                                        <p:tgtEl>
                                          <p:spTgt spid="23859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3859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38596">
                                            <p:txEl>
                                              <p:pRg st="1" end="1"/>
                                            </p:txEl>
                                          </p:spTgt>
                                        </p:tgtEl>
                                        <p:attrNameLst>
                                          <p:attrName>style.visibility</p:attrName>
                                        </p:attrNameLst>
                                      </p:cBhvr>
                                      <p:to>
                                        <p:strVal val="visible"/>
                                      </p:to>
                                    </p:set>
                                    <p:anim calcmode="lin" valueType="num">
                                      <p:cBhvr additive="base">
                                        <p:cTn id="25" dur="500" fill="hold"/>
                                        <p:tgtEl>
                                          <p:spTgt spid="23859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3859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441325" y="79375"/>
            <a:ext cx="8229600" cy="1143000"/>
          </a:xfrm>
        </p:spPr>
        <p:txBody>
          <a:bodyPr/>
          <a:lstStyle/>
          <a:p>
            <a:pPr eaLnBrk="1" hangingPunct="1">
              <a:lnSpc>
                <a:spcPct val="95000"/>
              </a:lnSpc>
            </a:pPr>
            <a:r>
              <a:rPr lang="en-US" altLang="en-US" sz="3600" dirty="0">
                <a:ea typeface="ＭＳ Ｐゴシック" pitchFamily="34" charset="-128"/>
              </a:rPr>
              <a:t/>
            </a:r>
            <a:br>
              <a:rPr lang="en-US" altLang="en-US" sz="3600" dirty="0">
                <a:ea typeface="ＭＳ Ｐゴシック" pitchFamily="34" charset="-128"/>
              </a:rPr>
            </a:br>
            <a:r>
              <a:rPr lang="en-US" altLang="en-US" sz="3600" b="1" dirty="0">
                <a:ea typeface="ＭＳ Ｐゴシック" pitchFamily="34" charset="-128"/>
              </a:rPr>
              <a:t>Effectiveness of LARCs</a:t>
            </a:r>
          </a:p>
        </p:txBody>
      </p:sp>
      <p:sp>
        <p:nvSpPr>
          <p:cNvPr id="11267" name="Text Box 15"/>
          <p:cNvSpPr txBox="1">
            <a:spLocks noChangeArrowheads="1"/>
          </p:cNvSpPr>
          <p:nvPr/>
        </p:nvSpPr>
        <p:spPr bwMode="auto">
          <a:xfrm>
            <a:off x="479425" y="1466037"/>
            <a:ext cx="8153400" cy="794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algn="ctr" eaLnBrk="1" hangingPunct="1">
              <a:lnSpc>
                <a:spcPct val="95000"/>
              </a:lnSpc>
            </a:pPr>
            <a:r>
              <a:rPr lang="en-US" altLang="en-US" sz="2400" dirty="0">
                <a:solidFill>
                  <a:srgbClr val="5F5F5F"/>
                </a:solidFill>
                <a:latin typeface="Gill Sans MT" panose="020B0502020104020203" pitchFamily="34" charset="0"/>
              </a:rPr>
              <a:t>In this progression of effectiveness, where would you place LARCs ?</a:t>
            </a:r>
          </a:p>
        </p:txBody>
      </p:sp>
      <p:graphicFrame>
        <p:nvGraphicFramePr>
          <p:cNvPr id="141337" name="Group 25"/>
          <p:cNvGraphicFramePr>
            <a:graphicFrameLocks noGrp="1"/>
          </p:cNvGraphicFramePr>
          <p:nvPr>
            <p:extLst>
              <p:ext uri="{D42A27DB-BD31-4B8C-83A1-F6EECF244321}">
                <p14:modId xmlns:p14="http://schemas.microsoft.com/office/powerpoint/2010/main" val="701962276"/>
              </p:ext>
            </p:extLst>
          </p:nvPr>
        </p:nvGraphicFramePr>
        <p:xfrm>
          <a:off x="1833563" y="2484438"/>
          <a:ext cx="5264150" cy="4043362"/>
        </p:xfrm>
        <a:graphic>
          <a:graphicData uri="http://schemas.openxmlformats.org/drawingml/2006/table">
            <a:tbl>
              <a:tblPr/>
              <a:tblGrid>
                <a:gridCol w="5264150">
                  <a:extLst>
                    <a:ext uri="{9D8B030D-6E8A-4147-A177-3AD203B41FA5}">
                      <a16:colId xmlns:a16="http://schemas.microsoft.com/office/drawing/2014/main" val="20000"/>
                    </a:ext>
                  </a:extLst>
                </a:gridCol>
              </a:tblGrid>
              <a:tr h="113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262063" algn="l"/>
                        </a:tabLst>
                      </a:pPr>
                      <a:r>
                        <a:rPr kumimoji="0" lang="en-US" sz="2000" b="1" i="0" u="none" strike="noStrike" cap="none" normalizeH="0" baseline="0" dirty="0">
                          <a:ln>
                            <a:noFill/>
                          </a:ln>
                          <a:solidFill>
                            <a:srgbClr val="002A6C"/>
                          </a:solidFill>
                          <a:effectLst/>
                          <a:latin typeface="Arial" charset="0"/>
                          <a:ea typeface="ＭＳ Ｐゴシック" charset="-128"/>
                          <a:cs typeface="Arial" charset="0"/>
                        </a:rPr>
                        <a:t>	Male Sterilization</a:t>
                      </a:r>
                      <a:endParaRPr kumimoji="0" lang="en-US" sz="2000" cap="none" normalizeH="0" dirty="0">
                        <a:ln>
                          <a:noFill/>
                        </a:ln>
                        <a:solidFill>
                          <a:srgbClr val="002A6C"/>
                        </a:solidFill>
                        <a:effectLst/>
                        <a:latin typeface="Arial" charset="0"/>
                        <a:ea typeface="ＭＳ Ｐゴシック" charset="-128"/>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tab pos="1262063" algn="l"/>
                        </a:tabLst>
                      </a:pPr>
                      <a:r>
                        <a:rPr kumimoji="0" lang="en-US" sz="2000" b="1" i="0" u="none" strike="noStrike" cap="none" normalizeH="0" baseline="0" dirty="0">
                          <a:ln>
                            <a:noFill/>
                          </a:ln>
                          <a:solidFill>
                            <a:srgbClr val="002A6C"/>
                          </a:solidFill>
                          <a:effectLst/>
                          <a:latin typeface="Arial" charset="0"/>
                          <a:ea typeface="ＭＳ Ｐゴシック" charset="-128"/>
                          <a:cs typeface="Arial" charset="0"/>
                        </a:rPr>
                        <a:t>	Female </a:t>
                      </a:r>
                      <a:r>
                        <a:rPr kumimoji="0" lang="en-US" sz="2000" b="1" i="0" u="none" strike="noStrike" cap="none" normalizeH="0" baseline="0" dirty="0" smtClean="0">
                          <a:ln>
                            <a:noFill/>
                          </a:ln>
                          <a:solidFill>
                            <a:srgbClr val="002A6C"/>
                          </a:solidFill>
                          <a:effectLst/>
                          <a:latin typeface="Arial" charset="0"/>
                          <a:ea typeface="ＭＳ Ｐゴシック" charset="-128"/>
                          <a:cs typeface="Arial" charset="0"/>
                        </a:rPr>
                        <a:t>Sterilization</a:t>
                      </a:r>
                      <a:endParaRPr kumimoji="0" lang="en-US" sz="2000" i="0" u="none" strike="noStrike" cap="none" normalizeH="0" baseline="0" dirty="0">
                        <a:ln>
                          <a:noFill/>
                        </a:ln>
                        <a:solidFill>
                          <a:srgbClr val="002A6C"/>
                        </a:solidFill>
                        <a:effectLst/>
                        <a:latin typeface="Arial" charset="0"/>
                        <a:ea typeface="ＭＳ Ｐゴシック" charset="-128"/>
                        <a:cs typeface="Arial" charset="0"/>
                      </a:endParaRPr>
                    </a:p>
                  </a:txBody>
                  <a:tcPr marL="91430" marR="91430" marT="45711" marB="45711" anchor="ctr" horzOverflow="overflow">
                    <a:lnL w="12700" cap="flat" cmpd="sng" algn="ctr">
                      <a:solidFill>
                        <a:srgbClr val="002A6C"/>
                      </a:solidFill>
                      <a:prstDash val="solid"/>
                      <a:round/>
                      <a:headEnd type="none" w="med" len="med"/>
                      <a:tailEnd type="none" w="med" len="med"/>
                    </a:lnL>
                    <a:lnR w="12700" cap="flat" cmpd="sng" algn="ctr">
                      <a:solidFill>
                        <a:srgbClr val="002A6C"/>
                      </a:solidFill>
                      <a:prstDash val="solid"/>
                      <a:round/>
                      <a:headEnd type="none" w="med" len="med"/>
                      <a:tailEnd type="none" w="med" len="med"/>
                    </a:lnR>
                    <a:lnT w="12700" cap="flat" cmpd="sng" algn="ctr">
                      <a:solidFill>
                        <a:srgbClr val="002A6C"/>
                      </a:solidFill>
                      <a:prstDash val="solid"/>
                      <a:round/>
                      <a:headEnd type="none" w="med" len="med"/>
                      <a:tailEnd type="none" w="med" len="med"/>
                    </a:lnT>
                    <a:lnB>
                      <a:noFill/>
                    </a:lnB>
                    <a:lnTlToBr>
                      <a:noFill/>
                    </a:lnTlToBr>
                    <a:lnBlToTr>
                      <a:noFill/>
                    </a:lnBlToTr>
                    <a:solidFill>
                      <a:srgbClr val="9DBFE5"/>
                    </a:solidFill>
                  </a:tcPr>
                </a:tc>
                <a:extLst>
                  <a:ext uri="{0D108BD9-81ED-4DB2-BD59-A6C34878D82A}">
                    <a16:rowId xmlns:a16="http://schemas.microsoft.com/office/drawing/2014/main" val="10000"/>
                  </a:ext>
                </a:extLst>
              </a:tr>
              <a:tr h="894104">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262063" algn="l"/>
                        </a:tabLst>
                      </a:pPr>
                      <a:r>
                        <a:rPr kumimoji="0" lang="en-US" sz="2000" b="1" i="0" u="none" strike="noStrike" cap="none" normalizeH="0" baseline="0" dirty="0">
                          <a:ln>
                            <a:noFill/>
                          </a:ln>
                          <a:solidFill>
                            <a:srgbClr val="002A6C"/>
                          </a:solidFill>
                          <a:effectLst/>
                          <a:latin typeface="Arial" charset="0"/>
                          <a:ea typeface="ＭＳ Ｐゴシック" charset="-128"/>
                          <a:cs typeface="Arial" charset="0"/>
                        </a:rPr>
                        <a:t>	Progestin-Only Injectables</a:t>
                      </a:r>
                    </a:p>
                    <a:p>
                      <a:pPr marL="0" marR="0" lvl="0" indent="0" algn="l" defTabSz="914400" rtl="0" eaLnBrk="1" fontAlgn="base" latinLnBrk="0" hangingPunct="1">
                        <a:lnSpc>
                          <a:spcPct val="100000"/>
                        </a:lnSpc>
                        <a:spcBef>
                          <a:spcPct val="20000"/>
                        </a:spcBef>
                        <a:spcAft>
                          <a:spcPct val="0"/>
                        </a:spcAft>
                        <a:buClrTx/>
                        <a:buSzTx/>
                        <a:buFontTx/>
                        <a:buNone/>
                        <a:tabLst>
                          <a:tab pos="1262063" algn="l"/>
                        </a:tabLst>
                      </a:pPr>
                      <a:r>
                        <a:rPr kumimoji="0" lang="en-US" sz="2000" b="1" i="0" u="none" strike="noStrike" cap="none" normalizeH="0" baseline="0" dirty="0">
                          <a:ln>
                            <a:noFill/>
                          </a:ln>
                          <a:solidFill>
                            <a:srgbClr val="002A6C"/>
                          </a:solidFill>
                          <a:effectLst/>
                          <a:latin typeface="Arial" charset="0"/>
                          <a:ea typeface="ＭＳ Ｐゴシック" charset="-128"/>
                          <a:cs typeface="Arial" charset="0"/>
                        </a:rPr>
                        <a:t>	Combined Oral Contraceptives</a:t>
                      </a:r>
                    </a:p>
                  </a:txBody>
                  <a:tcPr marL="91430" marR="91430" marT="45711" marB="45711" anchor="ctr" horzOverflow="overflow">
                    <a:lnL w="12700" cap="flat" cmpd="sng" algn="ctr">
                      <a:solidFill>
                        <a:srgbClr val="002A6C"/>
                      </a:solidFill>
                      <a:prstDash val="solid"/>
                      <a:round/>
                      <a:headEnd type="none" w="med" len="med"/>
                      <a:tailEnd type="none" w="med" len="med"/>
                    </a:lnL>
                    <a:lnR w="12700" cap="flat" cmpd="sng" algn="ctr">
                      <a:solidFill>
                        <a:srgbClr val="002A6C"/>
                      </a:solidFill>
                      <a:prstDash val="solid"/>
                      <a:round/>
                      <a:headEnd type="none" w="med" len="med"/>
                      <a:tailEnd type="none" w="med" len="med"/>
                    </a:lnR>
                    <a:lnT>
                      <a:noFill/>
                    </a:lnT>
                    <a:lnB>
                      <a:noFill/>
                    </a:lnB>
                    <a:lnTlToBr>
                      <a:noFill/>
                    </a:lnTlToBr>
                    <a:lnBlToTr>
                      <a:noFill/>
                    </a:lnBlToTr>
                    <a:solidFill>
                      <a:schemeClr val="bg2">
                        <a:lumMod val="60000"/>
                        <a:lumOff val="40000"/>
                      </a:schemeClr>
                    </a:solidFill>
                  </a:tcPr>
                </a:tc>
                <a:extLst>
                  <a:ext uri="{0D108BD9-81ED-4DB2-BD59-A6C34878D82A}">
                    <a16:rowId xmlns:a16="http://schemas.microsoft.com/office/drawing/2014/main" val="10001"/>
                  </a:ext>
                </a:extLst>
              </a:tr>
              <a:tr h="1482750">
                <a:tc>
                  <a:txBody>
                    <a:bodyPr/>
                    <a:lstStyle/>
                    <a:p>
                      <a:pPr marL="0" marR="0" lvl="0" indent="0" algn="l" defTabSz="1262063" rtl="0" eaLnBrk="1" fontAlgn="base" latinLnBrk="0" hangingPunct="1">
                        <a:lnSpc>
                          <a:spcPct val="100000"/>
                        </a:lnSpc>
                        <a:spcBef>
                          <a:spcPct val="30000"/>
                        </a:spcBef>
                        <a:spcAft>
                          <a:spcPct val="0"/>
                        </a:spcAft>
                        <a:buClrTx/>
                        <a:buSzTx/>
                        <a:buFontTx/>
                        <a:buNone/>
                        <a:tabLst/>
                      </a:pPr>
                      <a:r>
                        <a:rPr kumimoji="0" lang="en-US" sz="2000" b="1" i="0" u="none" strike="noStrike" cap="none" normalizeH="0" baseline="0" dirty="0">
                          <a:ln>
                            <a:noFill/>
                          </a:ln>
                          <a:solidFill>
                            <a:srgbClr val="002A6C"/>
                          </a:solidFill>
                          <a:effectLst/>
                          <a:latin typeface="Arial" charset="0"/>
                          <a:ea typeface="ＭＳ Ｐゴシック" charset="-128"/>
                          <a:cs typeface="Arial" charset="0"/>
                        </a:rPr>
                        <a:t>	Male Condoms</a:t>
                      </a:r>
                    </a:p>
                    <a:p>
                      <a:pPr marL="0" marR="0" lvl="0" indent="0" algn="l" defTabSz="1262063" rtl="0" eaLnBrk="1" fontAlgn="base" latinLnBrk="0" hangingPunct="1">
                        <a:lnSpc>
                          <a:spcPct val="100000"/>
                        </a:lnSpc>
                        <a:spcBef>
                          <a:spcPct val="30000"/>
                        </a:spcBef>
                        <a:spcAft>
                          <a:spcPct val="0"/>
                        </a:spcAft>
                        <a:buClrTx/>
                        <a:buSzTx/>
                        <a:buFontTx/>
                        <a:buNone/>
                        <a:tabLst/>
                      </a:pPr>
                      <a:r>
                        <a:rPr kumimoji="0" lang="en-US" sz="2000" b="1" i="0" u="none" strike="noStrike" cap="none" normalizeH="0" baseline="0" dirty="0">
                          <a:ln>
                            <a:noFill/>
                          </a:ln>
                          <a:solidFill>
                            <a:srgbClr val="002A6C"/>
                          </a:solidFill>
                          <a:effectLst/>
                          <a:latin typeface="Arial" charset="0"/>
                          <a:ea typeface="ＭＳ Ｐゴシック" charset="-128"/>
                          <a:cs typeface="Arial" charset="0"/>
                        </a:rPr>
                        <a:t>                	Standard Days Method</a:t>
                      </a:r>
                    </a:p>
                    <a:p>
                      <a:pPr marL="0" marR="0" lvl="0" indent="0" algn="l" defTabSz="1262063" rtl="0" eaLnBrk="1" fontAlgn="base" latinLnBrk="0" hangingPunct="1">
                        <a:lnSpc>
                          <a:spcPct val="100000"/>
                        </a:lnSpc>
                        <a:spcBef>
                          <a:spcPct val="30000"/>
                        </a:spcBef>
                        <a:spcAft>
                          <a:spcPct val="0"/>
                        </a:spcAft>
                        <a:buClrTx/>
                        <a:buSzTx/>
                        <a:buFontTx/>
                        <a:buNone/>
                        <a:tabLst/>
                      </a:pPr>
                      <a:r>
                        <a:rPr kumimoji="0" lang="en-US" sz="2000" b="1" i="0" u="none" strike="noStrike" cap="none" normalizeH="0" baseline="0" dirty="0">
                          <a:ln>
                            <a:noFill/>
                          </a:ln>
                          <a:solidFill>
                            <a:srgbClr val="002A6C"/>
                          </a:solidFill>
                          <a:effectLst/>
                          <a:latin typeface="Arial" charset="0"/>
                          <a:ea typeface="ＭＳ Ｐゴシック" charset="-128"/>
                          <a:cs typeface="Arial" charset="0"/>
                        </a:rPr>
                        <a:t>                	Female Condoms</a:t>
                      </a:r>
                    </a:p>
                  </a:txBody>
                  <a:tcPr marL="91430" marR="91430" marT="45711" marB="45711" anchor="ctr" horzOverflow="overflow">
                    <a:lnL w="12700" cap="flat" cmpd="sng" algn="ctr">
                      <a:solidFill>
                        <a:srgbClr val="002A6C"/>
                      </a:solidFill>
                      <a:prstDash val="solid"/>
                      <a:round/>
                      <a:headEnd type="none" w="med" len="med"/>
                      <a:tailEnd type="none" w="med" len="med"/>
                    </a:lnL>
                    <a:lnR w="12700" cap="flat" cmpd="sng" algn="ctr">
                      <a:solidFill>
                        <a:srgbClr val="002A6C"/>
                      </a:solidFill>
                      <a:prstDash val="solid"/>
                      <a:round/>
                      <a:headEnd type="none" w="med" len="med"/>
                      <a:tailEnd type="none" w="med" len="med"/>
                    </a:lnR>
                    <a:lnT>
                      <a:noFill/>
                    </a:lnT>
                    <a:lnB>
                      <a:noFill/>
                    </a:lnB>
                    <a:lnTlToBr>
                      <a:noFill/>
                    </a:lnTlToBr>
                    <a:lnBlToTr>
                      <a:noFill/>
                    </a:lnBlToTr>
                    <a:solidFill>
                      <a:schemeClr val="bg2">
                        <a:lumMod val="40000"/>
                        <a:lumOff val="60000"/>
                      </a:schemeClr>
                    </a:solidFill>
                  </a:tcPr>
                </a:tc>
                <a:extLst>
                  <a:ext uri="{0D108BD9-81ED-4DB2-BD59-A6C34878D82A}">
                    <a16:rowId xmlns:a16="http://schemas.microsoft.com/office/drawing/2014/main" val="10002"/>
                  </a:ext>
                </a:extLst>
              </a:tr>
              <a:tr h="536145">
                <a:tc>
                  <a:txBody>
                    <a:bodyPr/>
                    <a:lstStyle/>
                    <a:p>
                      <a:pPr marL="0" marR="0" lvl="0" indent="0" algn="l" defTabSz="1262063"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02A6C"/>
                          </a:solidFill>
                          <a:effectLst/>
                          <a:latin typeface="Arial" charset="0"/>
                          <a:ea typeface="ＭＳ Ｐゴシック" charset="-128"/>
                          <a:cs typeface="Arial" charset="0"/>
                        </a:rPr>
                        <a:t>	Spermicides</a:t>
                      </a:r>
                    </a:p>
                  </a:txBody>
                  <a:tcPr marL="91430" marR="91430" marT="45711" marB="45711" anchor="ctr" horzOverflow="overflow">
                    <a:lnL w="12700" cap="flat" cmpd="sng" algn="ctr">
                      <a:solidFill>
                        <a:srgbClr val="002A6C"/>
                      </a:solidFill>
                      <a:prstDash val="solid"/>
                      <a:round/>
                      <a:headEnd type="none" w="med" len="med"/>
                      <a:tailEnd type="none" w="med" len="med"/>
                    </a:lnL>
                    <a:lnR w="12700" cap="flat" cmpd="sng" algn="ctr">
                      <a:solidFill>
                        <a:srgbClr val="002A6C"/>
                      </a:solidFill>
                      <a:prstDash val="solid"/>
                      <a:round/>
                      <a:headEnd type="none" w="med" len="med"/>
                      <a:tailEnd type="none" w="med" len="med"/>
                    </a:lnR>
                    <a:lnT>
                      <a:noFill/>
                    </a:lnT>
                    <a:lnB w="12700" cap="flat" cmpd="sng" algn="ctr">
                      <a:solidFill>
                        <a:srgbClr val="002A6C"/>
                      </a:solidFill>
                      <a:prstDash val="solid"/>
                      <a:round/>
                      <a:headEnd type="none" w="med" len="med"/>
                      <a:tailEnd type="none" w="med" len="med"/>
                    </a:lnB>
                    <a:lnTlToBr>
                      <a:noFill/>
                    </a:lnTlToBr>
                    <a:lnBlToTr>
                      <a:noFill/>
                    </a:lnBlToTr>
                    <a:solidFill>
                      <a:schemeClr val="bg2">
                        <a:lumMod val="20000"/>
                        <a:lumOff val="80000"/>
                      </a:schemeClr>
                    </a:solidFill>
                  </a:tcPr>
                </a:tc>
                <a:extLst>
                  <a:ext uri="{0D108BD9-81ED-4DB2-BD59-A6C34878D82A}">
                    <a16:rowId xmlns:a16="http://schemas.microsoft.com/office/drawing/2014/main" val="10003"/>
                  </a:ext>
                </a:extLst>
              </a:tr>
            </a:tbl>
          </a:graphicData>
        </a:graphic>
      </p:graphicFrame>
      <p:grpSp>
        <p:nvGrpSpPr>
          <p:cNvPr id="11277" name="Group 4"/>
          <p:cNvGrpSpPr>
            <a:grpSpLocks/>
          </p:cNvGrpSpPr>
          <p:nvPr/>
        </p:nvGrpSpPr>
        <p:grpSpPr bwMode="auto">
          <a:xfrm>
            <a:off x="1292225" y="2994025"/>
            <a:ext cx="1200150" cy="3411538"/>
            <a:chOff x="1292981" y="2994216"/>
            <a:chExt cx="1200153" cy="3342478"/>
          </a:xfrm>
        </p:grpSpPr>
        <p:sp>
          <p:nvSpPr>
            <p:cNvPr id="11285" name="Text Box 18"/>
            <p:cNvSpPr txBox="1">
              <a:spLocks noChangeArrowheads="1"/>
            </p:cNvSpPr>
            <p:nvPr/>
          </p:nvSpPr>
          <p:spPr bwMode="auto">
            <a:xfrm>
              <a:off x="1307920" y="5730332"/>
              <a:ext cx="1171934" cy="6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algn="ctr" eaLnBrk="1" hangingPunct="1">
                <a:lnSpc>
                  <a:spcPct val="90000"/>
                </a:lnSpc>
              </a:pPr>
              <a:r>
                <a:rPr lang="en-US" altLang="en-US" sz="1800" b="1">
                  <a:solidFill>
                    <a:srgbClr val="003366"/>
                  </a:solidFill>
                </a:rPr>
                <a:t>Less effective</a:t>
              </a:r>
            </a:p>
          </p:txBody>
        </p:sp>
        <p:sp>
          <p:nvSpPr>
            <p:cNvPr id="11286" name="Text Box 19"/>
            <p:cNvSpPr txBox="1">
              <a:spLocks noChangeArrowheads="1"/>
            </p:cNvSpPr>
            <p:nvPr/>
          </p:nvSpPr>
          <p:spPr bwMode="auto">
            <a:xfrm>
              <a:off x="1292981" y="2994216"/>
              <a:ext cx="1200153" cy="60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algn="ctr" eaLnBrk="1" hangingPunct="1">
                <a:lnSpc>
                  <a:spcPct val="90000"/>
                </a:lnSpc>
              </a:pPr>
              <a:r>
                <a:rPr lang="en-US" altLang="en-US" sz="1800" b="1">
                  <a:solidFill>
                    <a:srgbClr val="003366"/>
                  </a:solidFill>
                </a:rPr>
                <a:t>More effective</a:t>
              </a:r>
            </a:p>
          </p:txBody>
        </p:sp>
      </p:grpSp>
      <p:grpSp>
        <p:nvGrpSpPr>
          <p:cNvPr id="11278" name="Group 16"/>
          <p:cNvGrpSpPr>
            <a:grpSpLocks/>
          </p:cNvGrpSpPr>
          <p:nvPr/>
        </p:nvGrpSpPr>
        <p:grpSpPr bwMode="auto">
          <a:xfrm>
            <a:off x="669925" y="2519363"/>
            <a:ext cx="2311400" cy="3987800"/>
            <a:chOff x="517" y="1887"/>
            <a:chExt cx="1392" cy="2090"/>
          </a:xfrm>
          <a:gradFill flip="none" rotWithShape="1">
            <a:gsLst>
              <a:gs pos="0">
                <a:schemeClr val="bg2"/>
              </a:gs>
              <a:gs pos="74000">
                <a:schemeClr val="bg2">
                  <a:lumMod val="60000"/>
                  <a:lumOff val="40000"/>
                </a:schemeClr>
              </a:gs>
              <a:gs pos="83000">
                <a:schemeClr val="bg2">
                  <a:lumMod val="40000"/>
                  <a:lumOff val="60000"/>
                </a:schemeClr>
              </a:gs>
              <a:gs pos="100000">
                <a:schemeClr val="bg2">
                  <a:lumMod val="20000"/>
                  <a:lumOff val="80000"/>
                </a:schemeClr>
              </a:gs>
            </a:gsLst>
            <a:lin ang="5400000" scaled="0"/>
            <a:tileRect/>
          </a:gradFill>
        </p:grpSpPr>
        <p:sp>
          <p:nvSpPr>
            <p:cNvPr id="11282" name="AutoShape 17"/>
            <p:cNvSpPr>
              <a:spLocks noChangeArrowheads="1"/>
            </p:cNvSpPr>
            <p:nvPr/>
          </p:nvSpPr>
          <p:spPr bwMode="auto">
            <a:xfrm rot="-5400000">
              <a:off x="168" y="2236"/>
              <a:ext cx="2090" cy="1392"/>
            </a:xfrm>
            <a:prstGeom prst="rightArrow">
              <a:avLst>
                <a:gd name="adj1" fmla="val 50000"/>
                <a:gd name="adj2" fmla="val 37216"/>
              </a:avLst>
            </a:prstGeom>
            <a:grpFill/>
            <a:ln w="76200">
              <a:solidFill>
                <a:srgbClr val="002A6C"/>
              </a:solidFill>
              <a:miter lim="800000"/>
              <a:headEnd/>
              <a:tailEnd/>
            </a:ln>
          </p:spPr>
          <p:txBody>
            <a:bodyPr rot="10800000" wrap="none" anchor="ct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eaLnBrk="1" hangingPunct="1"/>
              <a:endParaRPr lang="en-US" altLang="en-US" sz="1800">
                <a:solidFill>
                  <a:srgbClr val="FFFFFF"/>
                </a:solidFill>
              </a:endParaRPr>
            </a:p>
          </p:txBody>
        </p:sp>
        <p:sp>
          <p:nvSpPr>
            <p:cNvPr id="11284" name="Text Box 19"/>
            <p:cNvSpPr txBox="1">
              <a:spLocks noChangeArrowheads="1"/>
            </p:cNvSpPr>
            <p:nvPr/>
          </p:nvSpPr>
          <p:spPr bwMode="auto">
            <a:xfrm>
              <a:off x="766" y="2050"/>
              <a:ext cx="862" cy="354"/>
            </a:xfrm>
            <a:prstGeom prst="ellipse">
              <a:avLst/>
            </a:prstGeom>
            <a:solidFill>
              <a:schemeClr val="bg2">
                <a:lumMod val="75000"/>
              </a:schemeClr>
            </a:solidFill>
            <a:ln w="9525">
              <a:solidFill>
                <a:schemeClr val="tx2"/>
              </a:solidFill>
              <a:miter lim="800000"/>
              <a:headEnd/>
              <a:tailEnd/>
            </a:ln>
            <a:extLst/>
          </p:spPr>
          <p:txBody>
            <a:bodyPr wrap="square">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algn="ctr" eaLnBrk="1" hangingPunct="1">
                <a:lnSpc>
                  <a:spcPct val="90000"/>
                </a:lnSpc>
              </a:pPr>
              <a:r>
                <a:rPr lang="en-US" altLang="en-US" sz="1400" b="1" dirty="0">
                  <a:solidFill>
                    <a:schemeClr val="tx2"/>
                  </a:solidFill>
                </a:rPr>
                <a:t>More effective</a:t>
              </a:r>
            </a:p>
          </p:txBody>
        </p:sp>
      </p:grpSp>
      <p:grpSp>
        <p:nvGrpSpPr>
          <p:cNvPr id="4" name="Group 26"/>
          <p:cNvGrpSpPr>
            <a:grpSpLocks/>
          </p:cNvGrpSpPr>
          <p:nvPr/>
        </p:nvGrpSpPr>
        <p:grpSpPr bwMode="auto">
          <a:xfrm>
            <a:off x="7158958" y="2504491"/>
            <a:ext cx="1511967" cy="1014296"/>
            <a:chOff x="3792" y="3331"/>
            <a:chExt cx="1823" cy="307"/>
          </a:xfrm>
        </p:grpSpPr>
        <p:sp>
          <p:nvSpPr>
            <p:cNvPr id="11280" name="TextBox 3"/>
            <p:cNvSpPr txBox="1">
              <a:spLocks noChangeArrowheads="1"/>
            </p:cNvSpPr>
            <p:nvPr/>
          </p:nvSpPr>
          <p:spPr bwMode="auto">
            <a:xfrm>
              <a:off x="3936" y="3331"/>
              <a:ext cx="1679"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eaLnBrk="1" hangingPunct="1"/>
              <a:r>
                <a:rPr lang="en-US" altLang="en-US" sz="2000" b="1" dirty="0">
                  <a:solidFill>
                    <a:srgbClr val="5F5F5F"/>
                  </a:solidFill>
                </a:rPr>
                <a:t>IUD</a:t>
              </a:r>
            </a:p>
            <a:p>
              <a:pPr eaLnBrk="1" hangingPunct="1"/>
              <a:r>
                <a:rPr lang="en-US" altLang="en-US" sz="2000" b="1" dirty="0">
                  <a:solidFill>
                    <a:srgbClr val="5F5F5F"/>
                  </a:solidFill>
                </a:rPr>
                <a:t>LNG-IUS</a:t>
              </a:r>
            </a:p>
            <a:p>
              <a:pPr eaLnBrk="1" hangingPunct="1"/>
              <a:r>
                <a:rPr lang="en-US" altLang="en-US" sz="2000" b="1" dirty="0">
                  <a:solidFill>
                    <a:srgbClr val="5F5F5F"/>
                  </a:solidFill>
                </a:rPr>
                <a:t>Implants</a:t>
              </a:r>
            </a:p>
          </p:txBody>
        </p:sp>
        <p:sp>
          <p:nvSpPr>
            <p:cNvPr id="11281" name="Line 24"/>
            <p:cNvSpPr>
              <a:spLocks noChangeShapeType="1"/>
            </p:cNvSpPr>
            <p:nvPr/>
          </p:nvSpPr>
          <p:spPr bwMode="auto">
            <a:xfrm flipH="1">
              <a:off x="3792" y="3456"/>
              <a:ext cx="144" cy="0"/>
            </a:xfrm>
            <a:prstGeom prst="line">
              <a:avLst/>
            </a:prstGeom>
            <a:noFill/>
            <a:ln w="41275">
              <a:solidFill>
                <a:srgbClr val="B42B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7" name="Text Box 19"/>
          <p:cNvSpPr txBox="1">
            <a:spLocks noChangeArrowheads="1"/>
          </p:cNvSpPr>
          <p:nvPr/>
        </p:nvSpPr>
        <p:spPr bwMode="auto">
          <a:xfrm>
            <a:off x="1109955" y="5758395"/>
            <a:ext cx="1431341" cy="675156"/>
          </a:xfrm>
          <a:prstGeom prst="ellipse">
            <a:avLst/>
          </a:prstGeom>
          <a:solidFill>
            <a:schemeClr val="bg2">
              <a:lumMod val="20000"/>
              <a:lumOff val="80000"/>
            </a:schemeClr>
          </a:solidFill>
          <a:ln w="9525">
            <a:solidFill>
              <a:schemeClr val="tx2"/>
            </a:solidFill>
            <a:miter lim="800000"/>
            <a:headEnd/>
            <a:tailEnd/>
          </a:ln>
          <a:extLst/>
        </p:spPr>
        <p:txBody>
          <a:bodyPr wrap="square">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algn="ctr" eaLnBrk="1" hangingPunct="1">
              <a:lnSpc>
                <a:spcPct val="90000"/>
              </a:lnSpc>
            </a:pPr>
            <a:r>
              <a:rPr lang="en-US" altLang="en-US" sz="1400" b="1" dirty="0" smtClean="0">
                <a:solidFill>
                  <a:srgbClr val="002A6C"/>
                </a:solidFill>
              </a:rPr>
              <a:t>Less</a:t>
            </a:r>
            <a:br>
              <a:rPr lang="en-US" altLang="en-US" sz="1400" b="1" dirty="0" smtClean="0">
                <a:solidFill>
                  <a:srgbClr val="002A6C"/>
                </a:solidFill>
              </a:rPr>
            </a:br>
            <a:r>
              <a:rPr lang="en-US" altLang="en-US" sz="1400" b="1" dirty="0" smtClean="0">
                <a:solidFill>
                  <a:srgbClr val="002A6C"/>
                </a:solidFill>
              </a:rPr>
              <a:t>effective</a:t>
            </a:r>
            <a:endParaRPr lang="en-US" altLang="en-US" sz="1400" b="1" dirty="0">
              <a:solidFill>
                <a:srgbClr val="002A6C"/>
              </a:solidFill>
            </a:endParaRPr>
          </a:p>
        </p:txBody>
      </p:sp>
    </p:spTree>
    <p:extLst>
      <p:ext uri="{BB962C8B-B14F-4D97-AF65-F5344CB8AC3E}">
        <p14:creationId xmlns:p14="http://schemas.microsoft.com/office/powerpoint/2010/main" val="26030558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Key Points for IUDs</a:t>
            </a:r>
          </a:p>
        </p:txBody>
      </p:sp>
      <p:sp>
        <p:nvSpPr>
          <p:cNvPr id="3" name="Content Placeholder 2"/>
          <p:cNvSpPr>
            <a:spLocks noGrp="1"/>
          </p:cNvSpPr>
          <p:nvPr>
            <p:ph idx="1"/>
          </p:nvPr>
        </p:nvSpPr>
        <p:spPr>
          <a:xfrm>
            <a:off x="457200" y="1417638"/>
            <a:ext cx="8229600" cy="5059362"/>
          </a:xfrm>
        </p:spPr>
        <p:txBody>
          <a:bodyPr>
            <a:normAutofit fontScale="85000" lnSpcReduction="10000"/>
          </a:bodyPr>
          <a:lstStyle/>
          <a:p>
            <a:pPr marL="0" indent="0">
              <a:spcBef>
                <a:spcPts val="1200"/>
              </a:spcBef>
              <a:buNone/>
            </a:pPr>
            <a:r>
              <a:rPr lang="en-US" sz="2600" b="1" dirty="0"/>
              <a:t>What it is:</a:t>
            </a:r>
          </a:p>
          <a:p>
            <a:pPr lvl="1">
              <a:spcBef>
                <a:spcPts val="1200"/>
              </a:spcBef>
            </a:pPr>
            <a:r>
              <a:rPr lang="en-US" sz="2400" dirty="0"/>
              <a:t>Small plastic device inserted through the vagina and cervix into the </a:t>
            </a:r>
            <a:r>
              <a:rPr lang="en-US" sz="2400" dirty="0" smtClean="0"/>
              <a:t>uterus</a:t>
            </a:r>
          </a:p>
          <a:p>
            <a:pPr lvl="1">
              <a:spcBef>
                <a:spcPts val="1200"/>
              </a:spcBef>
            </a:pPr>
            <a:r>
              <a:rPr lang="en-US" sz="2400" dirty="0" smtClean="0"/>
              <a:t>Effective up to 12 years</a:t>
            </a:r>
            <a:endParaRPr lang="en-US" sz="2400" dirty="0"/>
          </a:p>
          <a:p>
            <a:pPr lvl="1">
              <a:spcBef>
                <a:spcPts val="1200"/>
              </a:spcBef>
            </a:pPr>
            <a:r>
              <a:rPr lang="en-US" sz="2400" dirty="0"/>
              <a:t>Can  be inserted any day of the menstrual cycle if you are sure </a:t>
            </a:r>
            <a:r>
              <a:rPr lang="en-US" sz="2400" dirty="0" smtClean="0"/>
              <a:t>that client is not pregnant</a:t>
            </a:r>
          </a:p>
          <a:p>
            <a:pPr lvl="1">
              <a:spcBef>
                <a:spcPts val="1200"/>
              </a:spcBef>
            </a:pPr>
            <a:r>
              <a:rPr lang="en-US" sz="2400" dirty="0" smtClean="0"/>
              <a:t>Can be inserted during immediate postpartum or post abortion period</a:t>
            </a:r>
            <a:endParaRPr lang="en-US" sz="2400" dirty="0"/>
          </a:p>
          <a:p>
            <a:pPr marL="0" indent="0">
              <a:spcBef>
                <a:spcPts val="1200"/>
              </a:spcBef>
              <a:buNone/>
            </a:pPr>
            <a:r>
              <a:rPr lang="en-US" sz="2600" b="1" dirty="0"/>
              <a:t>How to use:</a:t>
            </a:r>
          </a:p>
          <a:p>
            <a:pPr lvl="1">
              <a:spcBef>
                <a:spcPts val="1200"/>
              </a:spcBef>
            </a:pPr>
            <a:r>
              <a:rPr lang="en-US" sz="2400" dirty="0"/>
              <a:t>Requires a clinically trained provider to properly insert and remove</a:t>
            </a:r>
          </a:p>
          <a:p>
            <a:pPr lvl="1">
              <a:spcBef>
                <a:spcPts val="1200"/>
              </a:spcBef>
            </a:pPr>
            <a:r>
              <a:rPr lang="en-US" sz="2400" dirty="0"/>
              <a:t>Requires no user action</a:t>
            </a:r>
          </a:p>
          <a:p>
            <a:pPr marL="0" indent="0">
              <a:spcBef>
                <a:spcPts val="1200"/>
              </a:spcBef>
              <a:buNone/>
            </a:pPr>
            <a:r>
              <a:rPr lang="en-US" sz="2600" b="1" dirty="0"/>
              <a:t>What to expect:</a:t>
            </a:r>
          </a:p>
          <a:p>
            <a:pPr lvl="1">
              <a:spcBef>
                <a:spcPts val="1200"/>
              </a:spcBef>
            </a:pPr>
            <a:r>
              <a:rPr lang="en-US" sz="2400" dirty="0"/>
              <a:t>Slight bleeding or spotting and abdominal pain after insertion</a:t>
            </a:r>
          </a:p>
          <a:p>
            <a:pPr marL="0" indent="0">
              <a:spcBef>
                <a:spcPts val="1200"/>
              </a:spcBef>
              <a:buNone/>
            </a:pPr>
            <a:endParaRPr lang="en-US" sz="2800" b="1" dirty="0"/>
          </a:p>
          <a:p>
            <a:endParaRPr lang="en-US" dirty="0"/>
          </a:p>
        </p:txBody>
      </p:sp>
    </p:spTree>
    <p:extLst>
      <p:ext uri="{BB962C8B-B14F-4D97-AF65-F5344CB8AC3E}">
        <p14:creationId xmlns:p14="http://schemas.microsoft.com/office/powerpoint/2010/main" val="1397978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 calcmode="lin" valueType="num">
                                      <p:cBhvr additive="base">
                                        <p:cTn id="3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CSP_PowerPoint_Template">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2.xml><?xml version="1.0" encoding="utf-8"?>
<a:theme xmlns:a="http://schemas.openxmlformats.org/drawingml/2006/main" name="1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391D8734-B467-4542-BC34-5B5C5FCA39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Final Documents Content Type" ma:contentTypeID="0x010100B9FB6409CD70674ABB5349969E1C67F6005E75EE04991F3F42B99E754BF7D97C4B" ma:contentTypeVersion="32" ma:contentTypeDescription="" ma:contentTypeScope="" ma:versionID="2062ad570f68123f8ffbd9255c7da6f6">
  <xsd:schema xmlns:xsd="http://www.w3.org/2001/XMLSchema" xmlns:xs="http://www.w3.org/2001/XMLSchema" xmlns:p="http://schemas.microsoft.com/office/2006/metadata/properties" xmlns:ns2="f0785ec1-1048-4400-be50-ab24b43b924b" xmlns:ns3="http://schemas.microsoft.com/sharepoint.v3" xmlns:ns4="http://schemas.microsoft.com/sharepoint/v4" targetNamespace="http://schemas.microsoft.com/office/2006/metadata/properties" ma:root="true" ma:fieldsID="1f7b3acda92a2d9b171bfad4ad2fe3a4" ns2:_="" ns3:_="" ns4:_="">
    <xsd:import namespace="f0785ec1-1048-4400-be50-ab24b43b924b"/>
    <xsd:import namespace="http://schemas.microsoft.com/sharepoint.v3"/>
    <xsd:import namespace="http://schemas.microsoft.com/sharepoint/v4"/>
    <xsd:element name="properties">
      <xsd:complexType>
        <xsd:sequence>
          <xsd:element name="documentManagement">
            <xsd:complexType>
              <xsd:all>
                <xsd:element ref="ns2:Country_x0020_Technical_x0020_Team" minOccurs="0"/>
                <xsd:element ref="ns2:Description_x002f_Notes" minOccurs="0"/>
                <xsd:element ref="ns2:o1270e96c55b4d968cd1b3c2f154ff87" minOccurs="0"/>
                <xsd:element ref="ns2:TaxCatchAll" minOccurs="0"/>
                <xsd:element ref="ns2:TaxCatchAllLabel" minOccurs="0"/>
                <xsd:element ref="ns2:d752e56ead884e3fa239de669a13281d" minOccurs="0"/>
                <xsd:element ref="ns3:CategoryDescription" minOccurs="0"/>
                <xsd:element ref="ns2:a55e2a9178474b4bb01140e591eaac61" minOccurs="0"/>
                <xsd:element ref="ns2:k4fa48eb2d7b427a813ce27bfad0cec3" minOccurs="0"/>
                <xsd:element ref="ns2:c25934d968004dbc9e688abe03a61615" minOccurs="0"/>
                <xsd:element ref="ns2:k427ab633b7b4938a54a20aba39a9ba7"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85ec1-1048-4400-be50-ab24b43b924b" elementFormDefault="qualified">
    <xsd:import namespace="http://schemas.microsoft.com/office/2006/documentManagement/types"/>
    <xsd:import namespace="http://schemas.microsoft.com/office/infopath/2007/PartnerControls"/>
    <xsd:element name="Country_x0020_Technical_x0020_Team" ma:index="1" nillable="true" ma:displayName="MCSP Team" ma:default="Immunization" ma:internalName="Country_x0020_Technical_x0020_Team">
      <xsd:simpleType>
        <xsd:restriction base="dms:Text">
          <xsd:maxLength value="255"/>
        </xsd:restriction>
      </xsd:simpleType>
    </xsd:element>
    <xsd:element name="Description_x002f_Notes" ma:index="8" nillable="true" ma:displayName="Description/Notes" ma:internalName="Description_x002F_Notes" ma:readOnly="false">
      <xsd:simpleType>
        <xsd:restriction base="dms:Note">
          <xsd:maxLength value="255"/>
        </xsd:restriction>
      </xsd:simpleType>
    </xsd:element>
    <xsd:element name="o1270e96c55b4d968cd1b3c2f154ff87" ma:index="10" nillable="true" ma:taxonomy="true" ma:internalName="o1270e96c55b4d968cd1b3c2f154ff87" ma:taxonomyFieldName="Country_x0020_Team" ma:displayName="Country Team Tags" ma:readOnly="false" ma:default="" ma:fieldId="{81270e96-c55b-4d96-8cd1-b3c2f154ff87}" ma:taxonomyMulti="true" ma:sspId="ec767cac-7ca2-4fcb-9b87-cea637044337" ma:termSetId="d4b10962-4fd8-4b73-804a-123b6a8997e6"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64b7ccb9-42e3-4c7c-9f7c-42ec49a0b118}" ma:internalName="TaxCatchAll" ma:showField="CatchAllData"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64b7ccb9-42e3-4c7c-9f7c-42ec49a0b118}" ma:internalName="TaxCatchAllLabel" ma:readOnly="true" ma:showField="CatchAllDataLabel"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d752e56ead884e3fa239de669a13281d" ma:index="14" nillable="true" ma:taxonomy="true" ma:internalName="d752e56ead884e3fa239de669a13281d" ma:taxonomyFieldName="Cross_x002d_cutting_x0020_Team" ma:displayName="Cross-cutting Area Tags" ma:readOnly="false" ma:default="" ma:fieldId="{d752e56e-ad88-4e3f-a239-de669a13281d}" ma:taxonomyMulti="true" ma:sspId="ec767cac-7ca2-4fcb-9b87-cea637044337" ma:termSetId="bf6245ec-2970-481b-b576-f0bd14ff4328" ma:anchorId="00000000-0000-0000-0000-000000000000" ma:open="false" ma:isKeyword="false">
      <xsd:complexType>
        <xsd:sequence>
          <xsd:element ref="pc:Terms" minOccurs="0" maxOccurs="1"/>
        </xsd:sequence>
      </xsd:complexType>
    </xsd:element>
    <xsd:element name="a55e2a9178474b4bb01140e591eaac61" ma:index="17" nillable="true" ma:taxonomy="true" ma:internalName="a55e2a9178474b4bb01140e591eaac61" ma:taxonomyFieldName="Descriptive_x0020_Tags" ma:displayName="Organization/Initiative Tags" ma:default="" ma:fieldId="{a55e2a91-7847-4b4b-b011-40e591eaac61}" ma:taxonomyMulti="true" ma:sspId="ec767cac-7ca2-4fcb-9b87-cea637044337" ma:termSetId="bb3207ae-ec12-4e3b-99d0-1ac6a33ead5e" ma:anchorId="00000000-0000-0000-0000-000000000000" ma:open="true" ma:isKeyword="false">
      <xsd:complexType>
        <xsd:sequence>
          <xsd:element ref="pc:Terms" minOccurs="0" maxOccurs="1"/>
        </xsd:sequence>
      </xsd:complexType>
    </xsd:element>
    <xsd:element name="k4fa48eb2d7b427a813ce27bfad0cec3" ma:index="19" nillable="true" ma:taxonomy="true" ma:internalName="k4fa48eb2d7b427a813ce27bfad0cec3" ma:taxonomyFieldName="Technical_x0020_Team" ma:displayName="Technical Area Tags" ma:readOnly="false" ma:default="" ma:fieldId="{44fa48eb-2d7b-427a-813c-e27bfad0cec3}" ma:taxonomyMulti="true" ma:sspId="ec767cac-7ca2-4fcb-9b87-cea637044337" ma:termSetId="b068aada-bd63-4acb-8779-dfe704f14a94" ma:anchorId="00000000-0000-0000-0000-000000000000" ma:open="false" ma:isKeyword="false">
      <xsd:complexType>
        <xsd:sequence>
          <xsd:element ref="pc:Terms" minOccurs="0" maxOccurs="1"/>
        </xsd:sequence>
      </xsd:complexType>
    </xsd:element>
    <xsd:element name="c25934d968004dbc9e688abe03a61615" ma:index="21" nillable="true" ma:taxonomy="true" ma:internalName="c25934d968004dbc9e688abe03a61615" ma:taxonomyFieldName="Content_x0020_Type" ma:displayName="Resource Type Tags" ma:readOnly="false" ma:default="" ma:fieldId="{c25934d9-6800-4dbc-9e68-8abe03a61615}" ma:taxonomyMulti="true" ma:sspId="ec767cac-7ca2-4fcb-9b87-cea637044337" ma:termSetId="72d02951-e07e-491d-8c93-fb4f0370e9ba" ma:anchorId="00000000-0000-0000-0000-000000000000" ma:open="true" ma:isKeyword="false">
      <xsd:complexType>
        <xsd:sequence>
          <xsd:element ref="pc:Terms" minOccurs="0" maxOccurs="1"/>
        </xsd:sequence>
      </xsd:complexType>
    </xsd:element>
    <xsd:element name="k427ab633b7b4938a54a20aba39a9ba7" ma:index="23" nillable="true" ma:taxonomy="true" ma:internalName="k427ab633b7b4938a54a20aba39a9ba7" ma:taxonomyFieldName="Intervention_x0020_Type" ma:displayName="Intervention Type Tags" ma:default="" ma:fieldId="{4427ab63-3b7b-4938-a54a-20aba39a9ba7}" ma:taxonomyMulti="true" ma:sspId="ec767cac-7ca2-4fcb-9b87-cea637044337" ma:termSetId="b58302f1-69ce-475b-8c6e-4b62fb5d1090"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16" nillable="true" ma:displayName="Description" ma:hidden="true" ma:internalName="CategoryDescrip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f0785ec1-1048-4400-be50-ab24b43b924b"/>
    <Description_x002f_Notes xmlns="f0785ec1-1048-4400-be50-ab24b43b924b" xsi:nil="true"/>
    <a55e2a9178474b4bb01140e591eaac61 xmlns="f0785ec1-1048-4400-be50-ab24b43b924b">
      <Terms xmlns="http://schemas.microsoft.com/office/infopath/2007/PartnerControls"/>
    </a55e2a9178474b4bb01140e591eaac61>
    <k4fa48eb2d7b427a813ce27bfad0cec3 xmlns="f0785ec1-1048-4400-be50-ab24b43b924b">
      <Terms xmlns="http://schemas.microsoft.com/office/infopath/2007/PartnerControls"/>
    </k4fa48eb2d7b427a813ce27bfad0cec3>
    <o1270e96c55b4d968cd1b3c2f154ff87 xmlns="f0785ec1-1048-4400-be50-ab24b43b924b">
      <Terms xmlns="http://schemas.microsoft.com/office/infopath/2007/PartnerControls"/>
    </o1270e96c55b4d968cd1b3c2f154ff87>
    <IconOverlay xmlns="http://schemas.microsoft.com/sharepoint/v4" xsi:nil="true"/>
    <c25934d968004dbc9e688abe03a61615 xmlns="f0785ec1-1048-4400-be50-ab24b43b924b">
      <Terms xmlns="http://schemas.microsoft.com/office/infopath/2007/PartnerControls"/>
    </c25934d968004dbc9e688abe03a61615>
    <d752e56ead884e3fa239de669a13281d xmlns="f0785ec1-1048-4400-be50-ab24b43b924b">
      <Terms xmlns="http://schemas.microsoft.com/office/infopath/2007/PartnerControls"/>
    </d752e56ead884e3fa239de669a13281d>
    <CategoryDescription xmlns="http://schemas.microsoft.com/sharepoint.v3" xsi:nil="true"/>
    <k427ab633b7b4938a54a20aba39a9ba7 xmlns="f0785ec1-1048-4400-be50-ab24b43b924b">
      <Terms xmlns="http://schemas.microsoft.com/office/infopath/2007/PartnerControls"/>
    </k427ab633b7b4938a54a20aba39a9ba7>
    <Country_x0020_Technical_x0020_Team xmlns="f0785ec1-1048-4400-be50-ab24b43b924b">Immunization</Country_x0020_Technical_x0020_Team>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CDF0C1E8-F4C3-421E-98A7-E3A561A417C2}"/>
</file>

<file path=customXml/itemProps2.xml><?xml version="1.0" encoding="utf-8"?>
<ds:datastoreItem xmlns:ds="http://schemas.openxmlformats.org/officeDocument/2006/customXml" ds:itemID="{1EF93955-957A-496F-8736-8AFF84094CA6}"/>
</file>

<file path=customXml/itemProps3.xml><?xml version="1.0" encoding="utf-8"?>
<ds:datastoreItem xmlns:ds="http://schemas.openxmlformats.org/officeDocument/2006/customXml" ds:itemID="{C39A011C-0E51-4428-BFB1-667872945D4F}"/>
</file>

<file path=customXml/itemProps4.xml><?xml version="1.0" encoding="utf-8"?>
<ds:datastoreItem xmlns:ds="http://schemas.openxmlformats.org/officeDocument/2006/customXml" ds:itemID="{DF2D7F32-9B0E-4089-B16E-FD928A931A3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MCSP_PowerPoint_Template</Template>
  <TotalTime>1238</TotalTime>
  <Words>1427</Words>
  <Application>Microsoft Office PowerPoint</Application>
  <PresentationFormat>On-screen Show (4:3)</PresentationFormat>
  <Paragraphs>126</Paragraphs>
  <Slides>13</Slides>
  <Notes>11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13</vt:i4>
      </vt:variant>
    </vt:vector>
  </HeadingPairs>
  <TitlesOfParts>
    <vt:vector size="21" baseType="lpstr">
      <vt:lpstr>ＭＳ Ｐゴシック</vt:lpstr>
      <vt:lpstr>Arial</vt:lpstr>
      <vt:lpstr>Calibri</vt:lpstr>
      <vt:lpstr>Gill Sans MT</vt:lpstr>
      <vt:lpstr>Times New Roman</vt:lpstr>
      <vt:lpstr>Wingdings</vt:lpstr>
      <vt:lpstr>MCSP_PowerPoint_Template</vt:lpstr>
      <vt:lpstr>1_Office Theme</vt:lpstr>
      <vt:lpstr>Long Acting Reversible Contraceptives (LARCs)</vt:lpstr>
      <vt:lpstr>Introduction to LARCs </vt:lpstr>
      <vt:lpstr>What are LARCs ?</vt:lpstr>
      <vt:lpstr>Mechanism of  Action </vt:lpstr>
      <vt:lpstr>Non hormonal IUDs (CuT-380A)  Mechanism of Action </vt:lpstr>
      <vt:lpstr>Hormonal IUD (LNG-IUS)   Mechanism of Action </vt:lpstr>
      <vt:lpstr>Implants: Mechanism of Action</vt:lpstr>
      <vt:lpstr> Effectiveness of LARCs</vt:lpstr>
      <vt:lpstr>Key Points for IUDs</vt:lpstr>
      <vt:lpstr>Key Points for LNG-IUS </vt:lpstr>
      <vt:lpstr>Key Points for Implants </vt:lpstr>
      <vt:lpstr>Important Points To Remember !</vt:lpstr>
      <vt:lpstr>Summary</vt:lpstr>
    </vt:vector>
  </TitlesOfParts>
  <Company>Jhpiego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lelliott</dc:creator>
  <cp:lastModifiedBy>Lucas Fleming</cp:lastModifiedBy>
  <cp:revision>80</cp:revision>
  <dcterms:created xsi:type="dcterms:W3CDTF">2016-01-29T17:12:16Z</dcterms:created>
  <dcterms:modified xsi:type="dcterms:W3CDTF">2017-05-02T14:41:06Z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0x010100B9FB6409CD70674ABB5349969E1C67F6005E75EE04991F3F42B99E754BF7D97C4B</vt:lpwstr>
  </property>
  <property fmtid="{D5CDD505-2E9C-101B-9397-08002B2CF9AE}" pid="3" name="_dlc_DocIdItemGuid">
    <vt:lpwstr>9ccc6841-61de-4de9-9802-a9469ce21bcc</vt:lpwstr>
  </property>
</Properties>
</file>