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 id="2147483658" r:id="rId6"/>
  </p:sldMasterIdLst>
  <p:notesMasterIdLst>
    <p:notesMasterId r:id="rId22"/>
  </p:notesMasterIdLst>
  <p:handoutMasterIdLst>
    <p:handoutMasterId r:id="rId23"/>
  </p:handoutMasterIdLst>
  <p:sldIdLst>
    <p:sldId id="256" r:id="rId7"/>
    <p:sldId id="261" r:id="rId8"/>
    <p:sldId id="284" r:id="rId9"/>
    <p:sldId id="283" r:id="rId10"/>
    <p:sldId id="267" r:id="rId11"/>
    <p:sldId id="285" r:id="rId12"/>
    <p:sldId id="272" r:id="rId13"/>
    <p:sldId id="281" r:id="rId14"/>
    <p:sldId id="286" r:id="rId15"/>
    <p:sldId id="275" r:id="rId16"/>
    <p:sldId id="276" r:id="rId17"/>
    <p:sldId id="277" r:id="rId18"/>
    <p:sldId id="278" r:id="rId19"/>
    <p:sldId id="279" r:id="rId20"/>
    <p:sldId id="287"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Neeta Bhatnagar" initials="NB" lastIdx="11" clrIdx="6">
    <p:extLst>
      <p:ext uri="{19B8F6BF-5375-455C-9EA6-DF929625EA0E}">
        <p15:presenceInfo xmlns:p15="http://schemas.microsoft.com/office/powerpoint/2012/main" userId="S-1-5-21-200220283-296057445-522006248-17522" providerId="AD"/>
      </p:ext>
    </p:extLst>
  </p:cmAuthor>
  <p:cmAuthor id="1" name="Julia Bluestone" initials="JB" lastIdx="3" clrIdx="0">
    <p:extLst/>
  </p:cmAuthor>
  <p:cmAuthor id="2" name="CHRIS DAVIS MERRIMAN" initials="CDM" lastIdx="8" clrIdx="1"/>
  <p:cmAuthor id="3" name="shabana Zaeem" initials="sZ" lastIdx="3" clrIdx="2"/>
  <p:cmAuthor id="4" name="lelliott" initials="l" lastIdx="2" clrIdx="3"/>
  <p:cmAuthor id="5" name="Laura Glish" initials="LG" lastIdx="2" clrIdx="4">
    <p:extLst>
      <p:ext uri="{19B8F6BF-5375-455C-9EA6-DF929625EA0E}">
        <p15:presenceInfo xmlns:p15="http://schemas.microsoft.com/office/powerpoint/2012/main" userId="Laura Glish" providerId="None"/>
      </p:ext>
    </p:extLst>
  </p:cmAuthor>
  <p:cmAuthor id="6" name="Shabana` Zaeem" initials="SZ" lastIdx="2" clrIdx="5">
    <p:extLst>
      <p:ext uri="{19B8F6BF-5375-455C-9EA6-DF929625EA0E}">
        <p15:presenceInfo xmlns:p15="http://schemas.microsoft.com/office/powerpoint/2012/main" userId="Shabana` Zaee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68AAB"/>
    <a:srgbClr val="FFFFFF"/>
    <a:srgbClr val="808080"/>
    <a:srgbClr val="FCF6F7"/>
    <a:srgbClr val="002A6C"/>
    <a:srgbClr val="5F5F5F"/>
    <a:srgbClr val="9DBFE5"/>
    <a:srgbClr val="7777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925" autoAdjust="0"/>
    <p:restoredTop sz="86329" autoAdjust="0"/>
  </p:normalViewPr>
  <p:slideViewPr>
    <p:cSldViewPr>
      <p:cViewPr varScale="1">
        <p:scale>
          <a:sx n="96" d="100"/>
          <a:sy n="96" d="100"/>
        </p:scale>
        <p:origin x="852" y="52"/>
      </p:cViewPr>
      <p:guideLst>
        <p:guide orient="horz" pos="2160"/>
        <p:guide pos="2880"/>
      </p:guideLst>
    </p:cSldViewPr>
  </p:slideViewPr>
  <p:outlineViewPr>
    <p:cViewPr>
      <p:scale>
        <a:sx n="33" d="100"/>
        <a:sy n="33" d="100"/>
      </p:scale>
      <p:origin x="0" y="-1277"/>
    </p:cViewPr>
  </p:outlineViewPr>
  <p:notesTextViewPr>
    <p:cViewPr>
      <p:scale>
        <a:sx n="1" d="1"/>
        <a:sy n="1" d="1"/>
      </p:scale>
      <p:origin x="0" y="0"/>
    </p:cViewPr>
  </p:notesTextViewPr>
  <p:notesViewPr>
    <p:cSldViewPr>
      <p:cViewPr varScale="1">
        <p:scale>
          <a:sx n="52" d="100"/>
          <a:sy n="52" d="100"/>
        </p:scale>
        <p:origin x="1578"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commentAuthors" Target="commentAuthors.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27" Type="http://schemas.openxmlformats.org/officeDocument/2006/relationships/theme" Target="theme/theme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BF3F9396-666B-4103-B182-A1446A2F969D}" type="datetimeFigureOut">
              <a:rPr lang="en-US"/>
              <a:pPr>
                <a:defRPr/>
              </a:pPr>
              <a:t>5/5/2017</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02910DAD-6AAE-450F-8F6F-32FBCF3886A8}" type="slidenum">
              <a:rPr lang="en-US"/>
              <a:pPr>
                <a:defRPr/>
              </a:pPr>
              <a:t>‹#›</a:t>
            </a:fld>
            <a:endParaRPr lang="en-US" dirty="0"/>
          </a:p>
        </p:txBody>
      </p:sp>
    </p:spTree>
    <p:extLst>
      <p:ext uri="{BB962C8B-B14F-4D97-AF65-F5344CB8AC3E}">
        <p14:creationId xmlns:p14="http://schemas.microsoft.com/office/powerpoint/2010/main" val="190183706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27DDFA20-9B43-444A-B272-35DA6C7EA89F}" type="datetimeFigureOut">
              <a:rPr lang="en-US"/>
              <a:pPr>
                <a:defRPr/>
              </a:pPr>
              <a:t>5/5/2017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Gill Sans MT" panose="020B0502020104020203" pitchFamily="34" charset="0"/>
                <a:cs typeface="+mn-cs"/>
              </a:defRPr>
            </a:lvl1pPr>
          </a:lstStyle>
          <a:p>
            <a:pPr>
              <a:defRPr/>
            </a:pPr>
            <a:fld id="{5AB222FF-92D1-4136-AD76-BADB0E88879F}" type="slidenum">
              <a:rPr lang="en-US" smtClean="0"/>
              <a:pPr>
                <a:defRPr/>
              </a:pPr>
              <a:t>‹#›</a:t>
            </a:fld>
            <a:endParaRPr lang="en-US" dirty="0"/>
          </a:p>
        </p:txBody>
      </p:sp>
    </p:spTree>
    <p:extLst>
      <p:ext uri="{BB962C8B-B14F-4D97-AF65-F5344CB8AC3E}">
        <p14:creationId xmlns:p14="http://schemas.microsoft.com/office/powerpoint/2010/main" val="2289101839"/>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5AB222FF-92D1-4136-AD76-BADB0E88879F}" type="slidenum">
              <a:rPr lang="en-US" smtClean="0"/>
              <a:pPr/>
              <a:t>1</a:t>
            </a:fld>
            <a:endParaRPr lang="en-US" dirty="0"/>
          </a:p>
        </p:txBody>
      </p:sp>
      <p:sp>
        <p:nvSpPr>
          <p:cNvPr id="6" name="Slide Image Placeholder 5"/>
          <p:cNvSpPr>
            <a:spLocks noGrp="1" noRot="1" noChangeAspect="1"/>
          </p:cNvSpPr>
          <p:nvPr>
            <p:ph type="sldImg"/>
          </p:nvPr>
        </p:nvSpPr>
        <p:spPr/>
      </p:sp>
      <p:sp>
        <p:nvSpPr>
          <p:cNvPr id="7" name="Notes Placeholder 6"/>
          <p:cNvSpPr>
            <a:spLocks noGrp="1"/>
          </p:cNvSpPr>
          <p:nvPr>
            <p:ph type="body" idx="1"/>
          </p:nvPr>
        </p:nvSpPr>
        <p:spPr/>
        <p:txBody>
          <a:bodyPr/>
          <a:lstStyle/>
          <a:p>
            <a:endParaRPr lang="en-US"/>
          </a:p>
        </p:txBody>
      </p:sp>
    </p:spTree>
    <p:extLst>
      <p:ext uri="{BB962C8B-B14F-4D97-AF65-F5344CB8AC3E}">
        <p14:creationId xmlns:p14="http://schemas.microsoft.com/office/powerpoint/2010/main" val="33294953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39A116C9-4E1A-45B1-9695-226C43DDAFFE}" type="slidenum">
              <a:rPr lang="en-US" altLang="en-US" smtClean="0">
                <a:solidFill>
                  <a:srgbClr val="003399"/>
                </a:solidFill>
              </a:rPr>
              <a:pPr/>
              <a:t>10</a:t>
            </a:fld>
            <a:endParaRPr lang="en-US" altLang="en-US" dirty="0">
              <a:solidFill>
                <a:srgbClr val="003399"/>
              </a:solidFill>
            </a:endParaRPr>
          </a:p>
        </p:txBody>
      </p:sp>
      <p:sp>
        <p:nvSpPr>
          <p:cNvPr id="24579" name="Rectangle 2"/>
          <p:cNvSpPr>
            <a:spLocks noGrp="1" noRot="1" noChangeAspect="1" noChangeArrowheads="1" noTextEdit="1"/>
          </p:cNvSpPr>
          <p:nvPr>
            <p:ph type="sldImg"/>
          </p:nvPr>
        </p:nvSpPr>
        <p:spPr>
          <a:xfrm>
            <a:off x="1162050" y="708025"/>
            <a:ext cx="4535488" cy="3402013"/>
          </a:xfrm>
          <a:ln w="12700" cap="flat">
            <a:solidFill>
              <a:schemeClr val="tx1"/>
            </a:solidFill>
          </a:ln>
        </p:spPr>
      </p:sp>
      <p:sp>
        <p:nvSpPr>
          <p:cNvPr id="24580" name="Rectangle 3"/>
          <p:cNvSpPr>
            <a:spLocks noGrp="1" noChangeArrowheads="1"/>
          </p:cNvSpPr>
          <p:nvPr>
            <p:ph type="body" idx="1"/>
          </p:nvPr>
        </p:nvSpPr>
        <p:spPr>
          <a:xfrm>
            <a:off x="914400" y="4343400"/>
            <a:ext cx="5029200" cy="4097338"/>
          </a:xfrm>
          <a:noFill/>
        </p:spPr>
        <p:txBody>
          <a:bodyPr lIns="91912" tIns="45177" rIns="91912" bIns="45177"/>
          <a:lstStyle/>
          <a:p>
            <a:pPr eaLnBrk="1" hangingPunct="1"/>
            <a:r>
              <a:rPr lang="en-US" sz="1200" kern="1200" dirty="0" smtClean="0">
                <a:solidFill>
                  <a:schemeClr val="tx1"/>
                </a:solidFill>
                <a:effectLst/>
                <a:latin typeface="+mn-lt"/>
                <a:ea typeface="+mn-ea"/>
                <a:cs typeface="+mn-cs"/>
              </a:rPr>
              <a:t>Notes: Spontaneous expulsion occurs in about 2–8 % clients (</a:t>
            </a:r>
            <a:r>
              <a:rPr lang="en-US" sz="1200" kern="1200" dirty="0" err="1" smtClean="0">
                <a:solidFill>
                  <a:schemeClr val="tx1"/>
                </a:solidFill>
                <a:effectLst/>
                <a:latin typeface="+mn-lt"/>
                <a:ea typeface="+mn-ea"/>
                <a:cs typeface="+mn-cs"/>
              </a:rPr>
              <a:t>Trieman</a:t>
            </a:r>
            <a:r>
              <a:rPr lang="en-US" sz="1200" kern="1200" dirty="0" smtClean="0">
                <a:solidFill>
                  <a:schemeClr val="tx1"/>
                </a:solidFill>
                <a:effectLst/>
                <a:latin typeface="+mn-lt"/>
                <a:ea typeface="+mn-ea"/>
                <a:cs typeface="+mn-cs"/>
              </a:rPr>
              <a:t> et al 1995) and is most likely to occur during the first three months after insertion, and during menstrual periods. More common in nulliparous if size of the uterus is very small. </a:t>
            </a:r>
            <a:endParaRPr lang="en-US" altLang="en-US" dirty="0"/>
          </a:p>
        </p:txBody>
      </p:sp>
    </p:spTree>
    <p:extLst>
      <p:ext uri="{BB962C8B-B14F-4D97-AF65-F5344CB8AC3E}">
        <p14:creationId xmlns:p14="http://schemas.microsoft.com/office/powerpoint/2010/main" val="19026949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A234BBEE-D14A-4210-89E2-50307D6F87D7}" type="slidenum">
              <a:rPr lang="en-US" altLang="en-US" smtClean="0">
                <a:solidFill>
                  <a:srgbClr val="003399"/>
                </a:solidFill>
              </a:rPr>
              <a:pPr/>
              <a:t>11</a:t>
            </a:fld>
            <a:endParaRPr lang="en-US" altLang="en-US" dirty="0">
              <a:solidFill>
                <a:srgbClr val="003399"/>
              </a:solidFill>
            </a:endParaRPr>
          </a:p>
        </p:txBody>
      </p:sp>
      <p:sp>
        <p:nvSpPr>
          <p:cNvPr id="26627" name="Rectangle 2"/>
          <p:cNvSpPr>
            <a:spLocks noGrp="1" noRot="1" noChangeAspect="1" noChangeArrowheads="1" noTextEdit="1"/>
          </p:cNvSpPr>
          <p:nvPr>
            <p:ph type="sldImg"/>
          </p:nvPr>
        </p:nvSpPr>
        <p:spPr>
          <a:xfrm>
            <a:off x="1162050" y="708025"/>
            <a:ext cx="4535488" cy="3402013"/>
          </a:xfrm>
          <a:ln w="12700" cap="flat">
            <a:solidFill>
              <a:schemeClr val="tx1"/>
            </a:solidFill>
          </a:ln>
        </p:spPr>
      </p:sp>
      <p:sp>
        <p:nvSpPr>
          <p:cNvPr id="26628" name="Rectangle 3"/>
          <p:cNvSpPr>
            <a:spLocks noGrp="1" noChangeArrowheads="1"/>
          </p:cNvSpPr>
          <p:nvPr>
            <p:ph type="body" idx="1"/>
          </p:nvPr>
        </p:nvSpPr>
        <p:spPr>
          <a:xfrm>
            <a:off x="914400" y="4343400"/>
            <a:ext cx="5029200" cy="4097338"/>
          </a:xfrm>
          <a:noFill/>
        </p:spPr>
        <p:txBody>
          <a:bodyPr lIns="91912" tIns="45177" rIns="91912" bIns="45177"/>
          <a:lstStyle/>
          <a:p>
            <a:pPr eaLnBrk="1" hangingPunct="1"/>
            <a:r>
              <a:rPr lang="en-US" altLang="en-US" dirty="0" smtClean="0"/>
              <a:t>Notes: Complications with IUD are very few and rare. They usually occur during insertion and if inserted by inexperienced person. If perforation is suspected, client should be observed closely and managed immediately. If it is serious, refer to an expert if</a:t>
            </a:r>
            <a:r>
              <a:rPr lang="en-US" altLang="en-US" baseline="0" dirty="0" smtClean="0"/>
              <a:t> it requires any surgical intervention. </a:t>
            </a:r>
            <a:endParaRPr lang="en-US" altLang="en-US" dirty="0"/>
          </a:p>
        </p:txBody>
      </p:sp>
    </p:spTree>
    <p:extLst>
      <p:ext uri="{BB962C8B-B14F-4D97-AF65-F5344CB8AC3E}">
        <p14:creationId xmlns:p14="http://schemas.microsoft.com/office/powerpoint/2010/main" val="12139488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CC21D7E7-D47D-431A-9EA4-1617D6016BC0}" type="slidenum">
              <a:rPr lang="en-US" altLang="en-US" smtClean="0">
                <a:solidFill>
                  <a:srgbClr val="003399"/>
                </a:solidFill>
              </a:rPr>
              <a:pPr/>
              <a:t>12</a:t>
            </a:fld>
            <a:endParaRPr lang="en-US" altLang="en-US" dirty="0">
              <a:solidFill>
                <a:srgbClr val="003399"/>
              </a:solidFill>
            </a:endParaRPr>
          </a:p>
        </p:txBody>
      </p:sp>
      <p:sp>
        <p:nvSpPr>
          <p:cNvPr id="28675" name="Rectangle 2"/>
          <p:cNvSpPr>
            <a:spLocks noGrp="1" noRot="1" noChangeAspect="1" noChangeArrowheads="1" noTextEdit="1"/>
          </p:cNvSpPr>
          <p:nvPr>
            <p:ph type="sldImg"/>
          </p:nvPr>
        </p:nvSpPr>
        <p:spPr>
          <a:xfrm>
            <a:off x="1162050" y="708025"/>
            <a:ext cx="4535488" cy="3402013"/>
          </a:xfrm>
          <a:ln w="12700" cap="flat">
            <a:solidFill>
              <a:schemeClr val="tx1"/>
            </a:solidFill>
          </a:ln>
        </p:spPr>
      </p:sp>
      <p:sp>
        <p:nvSpPr>
          <p:cNvPr id="28676" name="Rectangle 3"/>
          <p:cNvSpPr>
            <a:spLocks noGrp="1" noChangeArrowheads="1"/>
          </p:cNvSpPr>
          <p:nvPr>
            <p:ph type="body" idx="1"/>
          </p:nvPr>
        </p:nvSpPr>
        <p:spPr>
          <a:xfrm>
            <a:off x="914400" y="4343400"/>
            <a:ext cx="5029200" cy="4097338"/>
          </a:xfrm>
          <a:noFill/>
        </p:spPr>
        <p:txBody>
          <a:bodyPr lIns="91912" tIns="45177" rIns="91912" bIns="45177"/>
          <a:lstStyle/>
          <a:p>
            <a:pPr eaLnBrk="1" hangingPunct="1"/>
            <a:r>
              <a:rPr lang="en-US" altLang="en-US" dirty="0" smtClean="0"/>
              <a:t>Notes: If the service provider uses proper infection practices, chance of infection is very low. IUD itself does not causes infection,</a:t>
            </a:r>
            <a:r>
              <a:rPr lang="en-US" altLang="en-US" baseline="0" dirty="0" smtClean="0"/>
              <a:t> it is poor infection prevention practices that can cause infection. During counseling, client should be informed about warning signs (“PAINS“) and advised to come back immediately if she is not feeling well or having fever with chills (sign of infection).</a:t>
            </a:r>
            <a:endParaRPr lang="en-US" altLang="en-US" dirty="0"/>
          </a:p>
        </p:txBody>
      </p:sp>
    </p:spTree>
    <p:extLst>
      <p:ext uri="{BB962C8B-B14F-4D97-AF65-F5344CB8AC3E}">
        <p14:creationId xmlns:p14="http://schemas.microsoft.com/office/powerpoint/2010/main" val="2237809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41679FF-8ECF-4633-86D3-7A1FECC4DE77}" type="slidenum">
              <a:rPr lang="en-US" altLang="en-US" smtClean="0">
                <a:solidFill>
                  <a:srgbClr val="003399"/>
                </a:solidFill>
              </a:rPr>
              <a:pPr/>
              <a:t>13</a:t>
            </a:fld>
            <a:endParaRPr lang="en-US" altLang="en-US" dirty="0">
              <a:solidFill>
                <a:srgbClr val="003399"/>
              </a:solidFill>
            </a:endParaRPr>
          </a:p>
        </p:txBody>
      </p:sp>
      <p:sp>
        <p:nvSpPr>
          <p:cNvPr id="30723" name="Rectangle 2"/>
          <p:cNvSpPr>
            <a:spLocks noGrp="1" noRot="1" noChangeAspect="1" noChangeArrowheads="1" noTextEdit="1"/>
          </p:cNvSpPr>
          <p:nvPr>
            <p:ph type="sldImg"/>
          </p:nvPr>
        </p:nvSpPr>
        <p:spPr>
          <a:xfrm>
            <a:off x="1162050" y="708025"/>
            <a:ext cx="4535488" cy="3402013"/>
          </a:xfrm>
          <a:ln w="12700" cap="flat">
            <a:solidFill>
              <a:schemeClr val="tx1"/>
            </a:solidFill>
          </a:ln>
        </p:spPr>
      </p:sp>
      <p:sp>
        <p:nvSpPr>
          <p:cNvPr id="30724" name="Rectangle 3"/>
          <p:cNvSpPr>
            <a:spLocks noGrp="1" noChangeArrowheads="1"/>
          </p:cNvSpPr>
          <p:nvPr>
            <p:ph type="body" idx="1"/>
          </p:nvPr>
        </p:nvSpPr>
        <p:spPr>
          <a:xfrm>
            <a:off x="914400" y="4343400"/>
            <a:ext cx="5029200" cy="4097338"/>
          </a:xfrm>
          <a:noFill/>
        </p:spPr>
        <p:txBody>
          <a:bodyPr lIns="91912" tIns="45177" rIns="91912" bIns="45177"/>
          <a:lstStyle/>
          <a:p>
            <a:pPr eaLnBrk="1" hangingPunct="1"/>
            <a:r>
              <a:rPr lang="en-US" altLang="en-US" dirty="0" smtClean="0"/>
              <a:t>Notes: Contraindications for IUD insertion are not many but during client screening and assessment if any of the contraindications are present, the client should be advised</a:t>
            </a:r>
            <a:r>
              <a:rPr lang="en-US" altLang="en-US" baseline="0" dirty="0" smtClean="0"/>
              <a:t> to choose another method.</a:t>
            </a:r>
          </a:p>
          <a:p>
            <a:pPr eaLnBrk="1" hangingPunct="1"/>
            <a:r>
              <a:rPr lang="en-US" altLang="en-US" baseline="0" dirty="0" smtClean="0"/>
              <a:t>Any PID should be treated and cured completely before IUD insertion. However if infection develops during the use of IUD, then Category 4A, she can continue using IUD during treatment (no need to remove it).</a:t>
            </a:r>
            <a:endParaRPr lang="en-US" altLang="en-US" dirty="0"/>
          </a:p>
        </p:txBody>
      </p:sp>
    </p:spTree>
    <p:extLst>
      <p:ext uri="{BB962C8B-B14F-4D97-AF65-F5344CB8AC3E}">
        <p14:creationId xmlns:p14="http://schemas.microsoft.com/office/powerpoint/2010/main" val="27916760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a:t>
            </a:r>
            <a:r>
              <a:rPr lang="en-US" baseline="0" dirty="0" smtClean="0"/>
              <a:t> </a:t>
            </a:r>
            <a:r>
              <a:rPr lang="en-US" dirty="0" smtClean="0"/>
              <a:t>Summarize the main points: that IUD is safe, very effective</a:t>
            </a:r>
            <a:r>
              <a:rPr lang="en-US" baseline="0" dirty="0" smtClean="0"/>
              <a:t> </a:t>
            </a:r>
            <a:r>
              <a:rPr lang="en-US" dirty="0" smtClean="0"/>
              <a:t>long-acting, and reversible. Can be inserted immediately</a:t>
            </a:r>
            <a:r>
              <a:rPr lang="en-US" baseline="0" dirty="0" smtClean="0"/>
              <a:t> after delivery or an abortion. Some menstrual problems are expected during initial 3</a:t>
            </a:r>
            <a:r>
              <a:rPr lang="en-US" sz="1200" kern="1200" dirty="0" smtClean="0">
                <a:solidFill>
                  <a:schemeClr val="tx1"/>
                </a:solidFill>
                <a:effectLst/>
                <a:latin typeface="+mn-lt"/>
                <a:ea typeface="+mn-ea"/>
                <a:cs typeface="+mn-cs"/>
              </a:rPr>
              <a:t>–</a:t>
            </a:r>
            <a:r>
              <a:rPr lang="en-US" baseline="0" dirty="0" smtClean="0"/>
              <a:t>6 months after insertion, client should be counseled well for these side-effects. Proper counseling and re-assurance leads to greater continuation rates. T</a:t>
            </a:r>
            <a:r>
              <a:rPr lang="en-US" dirty="0" smtClean="0"/>
              <a:t>ell the learners that for detailed</a:t>
            </a:r>
            <a:r>
              <a:rPr lang="en-US" baseline="0" dirty="0" smtClean="0"/>
              <a:t> information they can review the handout 6-1 Fact sheet.</a:t>
            </a:r>
            <a:endParaRPr lang="en-US" dirty="0"/>
          </a:p>
        </p:txBody>
      </p:sp>
      <p:sp>
        <p:nvSpPr>
          <p:cNvPr id="4" name="Slide Number Placeholder 3"/>
          <p:cNvSpPr>
            <a:spLocks noGrp="1"/>
          </p:cNvSpPr>
          <p:nvPr>
            <p:ph type="sldNum" sz="quarter" idx="10"/>
          </p:nvPr>
        </p:nvSpPr>
        <p:spPr/>
        <p:txBody>
          <a:bodyPr/>
          <a:lstStyle/>
          <a:p>
            <a:pPr>
              <a:defRPr/>
            </a:pPr>
            <a:fld id="{5AB222FF-92D1-4136-AD76-BADB0E88879F}" type="slidenum">
              <a:rPr lang="en-US" smtClean="0"/>
              <a:pPr>
                <a:defRPr/>
              </a:pPr>
              <a:t>14</a:t>
            </a:fld>
            <a:endParaRPr lang="en-US" dirty="0"/>
          </a:p>
        </p:txBody>
      </p:sp>
    </p:spTree>
    <p:extLst>
      <p:ext uri="{BB962C8B-B14F-4D97-AF65-F5344CB8AC3E}">
        <p14:creationId xmlns:p14="http://schemas.microsoft.com/office/powerpoint/2010/main" val="21040840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AB222FF-92D1-4136-AD76-BADB0E88879F}" type="slidenum">
              <a:rPr lang="en-US" smtClean="0"/>
              <a:pPr>
                <a:defRPr/>
              </a:pPr>
              <a:t>2</a:t>
            </a:fld>
            <a:endParaRPr lang="en-US" dirty="0"/>
          </a:p>
        </p:txBody>
      </p:sp>
    </p:spTree>
    <p:extLst>
      <p:ext uri="{BB962C8B-B14F-4D97-AF65-F5344CB8AC3E}">
        <p14:creationId xmlns:p14="http://schemas.microsoft.com/office/powerpoint/2010/main" val="40627381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3"/>
          <p:cNvSpPr>
            <a:spLocks noGrp="1" noChangeArrowheads="1"/>
          </p:cNvSpPr>
          <p:nvPr>
            <p:ph type="body" idx="1"/>
          </p:nvPr>
        </p:nvSpPr>
        <p:spPr/>
        <p:txBody>
          <a:bodyPr/>
          <a:lstStyle/>
          <a:p>
            <a:r>
              <a:rPr lang="en-GB" altLang="en-US" dirty="0" smtClean="0"/>
              <a:t>Adapted </a:t>
            </a:r>
            <a:r>
              <a:rPr lang="en-GB" altLang="en-US" dirty="0"/>
              <a:t>from WHO’s </a:t>
            </a:r>
            <a:r>
              <a:rPr lang="en-US" altLang="en-US" i="1" dirty="0"/>
              <a:t>Decision-Making Tool for Family Planning Clients and </a:t>
            </a:r>
            <a:r>
              <a:rPr lang="en-US" altLang="en-US" i="1" dirty="0" smtClean="0"/>
              <a:t>Providers</a:t>
            </a:r>
          </a:p>
          <a:p>
            <a:r>
              <a:rPr lang="en-US" altLang="en-US" i="0" dirty="0" smtClean="0"/>
              <a:t>Notes:</a:t>
            </a:r>
            <a:r>
              <a:rPr lang="en-US" altLang="en-US" i="0" baseline="0" dirty="0" smtClean="0"/>
              <a:t> </a:t>
            </a:r>
            <a:r>
              <a:rPr lang="en-US" sz="1200" kern="1200" dirty="0" smtClean="0">
                <a:solidFill>
                  <a:schemeClr val="tx1"/>
                </a:solidFill>
                <a:effectLst/>
                <a:latin typeface="+mn-lt"/>
                <a:ea typeface="+mn-ea"/>
                <a:cs typeface="+mn-cs"/>
              </a:rPr>
              <a:t>The intrauterine contraceptive device (</a:t>
            </a:r>
            <a:r>
              <a:rPr lang="en-US" sz="1200" kern="1200" baseline="0" dirty="0" smtClean="0">
                <a:solidFill>
                  <a:schemeClr val="tx1"/>
                </a:solidFill>
                <a:effectLst/>
                <a:latin typeface="+mn-lt"/>
                <a:ea typeface="+mn-ea"/>
                <a:cs typeface="+mn-cs"/>
              </a:rPr>
              <a:t>IUD or IUCD</a:t>
            </a:r>
            <a:r>
              <a:rPr lang="en-US" sz="1200" kern="1200" dirty="0" smtClean="0">
                <a:solidFill>
                  <a:schemeClr val="tx1"/>
                </a:solidFill>
                <a:effectLst/>
                <a:latin typeface="+mn-lt"/>
                <a:ea typeface="+mn-ea"/>
                <a:cs typeface="+mn-cs"/>
              </a:rPr>
              <a:t>) is a small, plastic device inserted into a woman’s uterus to prevent pregnancy. The most commonly used IUDs are shaped like a T and have copper wires or bands on the plastic stem and arms is inserted by a trained provider. It is effective up to 12 years.</a:t>
            </a:r>
          </a:p>
          <a:p>
            <a:r>
              <a:rPr lang="en-US" altLang="en-US" sz="1200" i="1" kern="1200" dirty="0" smtClean="0">
                <a:solidFill>
                  <a:schemeClr val="tx1"/>
                </a:solidFill>
                <a:effectLst/>
                <a:latin typeface="+mn-lt"/>
                <a:ea typeface="+mn-ea"/>
                <a:cs typeface="+mn-cs"/>
              </a:rPr>
              <a:t>It is safe for almost all women including nulliparous. </a:t>
            </a:r>
          </a:p>
          <a:p>
            <a:r>
              <a:rPr lang="en-US" sz="1200" kern="1200" dirty="0" smtClean="0">
                <a:solidFill>
                  <a:schemeClr val="tx1"/>
                </a:solidFill>
                <a:effectLst/>
                <a:latin typeface="+mn-lt"/>
                <a:ea typeface="+mn-ea"/>
                <a:cs typeface="+mn-cs"/>
              </a:rPr>
              <a:t>Can be inserted at any time, if you are reasonably sure the client is not pregnant; and no need of back up method,</a:t>
            </a:r>
            <a:r>
              <a:rPr lang="en-US" sz="1200" kern="1200" baseline="0" dirty="0" smtClean="0">
                <a:solidFill>
                  <a:schemeClr val="tx1"/>
                </a:solidFill>
                <a:effectLst/>
                <a:latin typeface="+mn-lt"/>
                <a:ea typeface="+mn-ea"/>
                <a:cs typeface="+mn-cs"/>
              </a:rPr>
              <a:t> since</a:t>
            </a:r>
            <a:r>
              <a:rPr lang="en-US" sz="1200" kern="1200" dirty="0" smtClean="0">
                <a:solidFill>
                  <a:schemeClr val="tx1"/>
                </a:solidFill>
                <a:effectLst/>
                <a:latin typeface="+mn-lt"/>
                <a:ea typeface="+mn-ea"/>
                <a:cs typeface="+mn-cs"/>
              </a:rPr>
              <a:t> it starts acting immediately. It is safe to be inserted immediately</a:t>
            </a:r>
            <a:r>
              <a:rPr lang="en-US" sz="1200" kern="1200" baseline="0" dirty="0" smtClean="0">
                <a:solidFill>
                  <a:schemeClr val="tx1"/>
                </a:solidFill>
                <a:effectLst/>
                <a:latin typeface="+mn-lt"/>
                <a:ea typeface="+mn-ea"/>
                <a:cs typeface="+mn-cs"/>
              </a:rPr>
              <a:t> after delivery of placenta or within 48 </a:t>
            </a:r>
            <a:r>
              <a:rPr lang="en-US" sz="1200" kern="1200" baseline="0" smtClean="0">
                <a:solidFill>
                  <a:schemeClr val="tx1"/>
                </a:solidFill>
                <a:effectLst/>
                <a:latin typeface="+mn-lt"/>
                <a:ea typeface="+mn-ea"/>
                <a:cs typeface="+mn-cs"/>
              </a:rPr>
              <a:t>hrs</a:t>
            </a:r>
            <a:r>
              <a:rPr lang="en-US" sz="1200" kern="1200" baseline="0" dirty="0" smtClean="0">
                <a:solidFill>
                  <a:schemeClr val="tx1"/>
                </a:solidFill>
                <a:effectLst/>
                <a:latin typeface="+mn-lt"/>
                <a:ea typeface="+mn-ea"/>
                <a:cs typeface="+mn-cs"/>
              </a:rPr>
              <a:t> of delivery and after an abortion. It can be used as an emergency contraceptive if inserted within 5 days of unprotected coitus.</a:t>
            </a:r>
            <a:endParaRPr lang="en-GB" altLang="en-US" i="1" dirty="0"/>
          </a:p>
        </p:txBody>
      </p:sp>
      <p:sp>
        <p:nvSpPr>
          <p:cNvPr id="2" name="Slide Number Placeholder 1"/>
          <p:cNvSpPr>
            <a:spLocks noGrp="1"/>
          </p:cNvSpPr>
          <p:nvPr>
            <p:ph type="sldNum" sz="quarter" idx="10"/>
          </p:nvPr>
        </p:nvSpPr>
        <p:spPr/>
        <p:txBody>
          <a:bodyPr/>
          <a:lstStyle/>
          <a:p>
            <a:fld id="{5AB222FF-92D1-4136-AD76-BADB0E88879F}" type="slidenum">
              <a:rPr lang="en-US" smtClean="0"/>
              <a:pPr/>
              <a:t>3</a:t>
            </a:fld>
            <a:endParaRPr lang="en-U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31210716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p:txBody>
          <a:bodyPr/>
          <a:lstStyle/>
          <a:p>
            <a:r>
              <a:rPr lang="en-US" altLang="en-US" dirty="0"/>
              <a:t>Adapted from the </a:t>
            </a:r>
            <a:r>
              <a:rPr lang="en-US" altLang="en-US" i="1" dirty="0"/>
              <a:t>Training Resource Package for Family Planning </a:t>
            </a:r>
            <a:r>
              <a:rPr lang="en-US" altLang="en-US" dirty="0"/>
              <a:t>(USAID,WHO,UNFPA) https://</a:t>
            </a:r>
            <a:r>
              <a:rPr lang="en-US" altLang="en-US" dirty="0" smtClean="0"/>
              <a:t>www.fptraining.org</a:t>
            </a:r>
          </a:p>
          <a:p>
            <a:r>
              <a:rPr lang="en-US" altLang="en-US" dirty="0" smtClean="0"/>
              <a:t>Notes</a:t>
            </a:r>
            <a:r>
              <a:rPr lang="en-US" altLang="en-US" baseline="0" dirty="0" smtClean="0"/>
              <a:t>: mainly act by preventing fertilization of ovum by impairing sperm viability and movement.</a:t>
            </a:r>
            <a:endParaRPr lang="en-US" altLang="en-US" dirty="0"/>
          </a:p>
          <a:p>
            <a:endParaRPr lang="en-US" altLang="en-US" dirty="0"/>
          </a:p>
        </p:txBody>
      </p:sp>
      <p:sp>
        <p:nvSpPr>
          <p:cNvPr id="2" name="Slide Number Placeholder 1"/>
          <p:cNvSpPr>
            <a:spLocks noGrp="1"/>
          </p:cNvSpPr>
          <p:nvPr>
            <p:ph type="sldNum" sz="quarter" idx="10"/>
          </p:nvPr>
        </p:nvSpPr>
        <p:spPr/>
        <p:txBody>
          <a:bodyPr/>
          <a:lstStyle/>
          <a:p>
            <a:fld id="{5AB222FF-92D1-4136-AD76-BADB0E88879F}" type="slidenum">
              <a:rPr lang="en-US" smtClean="0"/>
              <a:pPr/>
              <a:t>4</a:t>
            </a:fld>
            <a:endParaRPr lang="en-U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5520309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lvl="1"/>
            <a:r>
              <a:rPr lang="en-US" altLang="en-US" dirty="0"/>
              <a:t>Adapted from USAID, Capacity Project, Jhpiego</a:t>
            </a:r>
          </a:p>
          <a:p>
            <a:r>
              <a:rPr lang="en-US" dirty="0" smtClean="0"/>
              <a:t>Note: It is safe for almost all women</a:t>
            </a:r>
            <a:r>
              <a:rPr lang="en-US" baseline="0" dirty="0" smtClean="0"/>
              <a:t> including nulliparous and youth. Safe for women on ARV .</a:t>
            </a:r>
            <a:endParaRPr lang="en-US" dirty="0"/>
          </a:p>
        </p:txBody>
      </p:sp>
      <p:sp>
        <p:nvSpPr>
          <p:cNvPr id="4" name="Slide Number Placeholder 3"/>
          <p:cNvSpPr>
            <a:spLocks noGrp="1"/>
          </p:cNvSpPr>
          <p:nvPr>
            <p:ph type="sldNum" sz="quarter" idx="10"/>
          </p:nvPr>
        </p:nvSpPr>
        <p:spPr/>
        <p:txBody>
          <a:bodyPr/>
          <a:lstStyle/>
          <a:p>
            <a:fld id="{5AB222FF-92D1-4136-AD76-BADB0E88879F}" type="slidenum">
              <a:rPr lang="en-US" smtClean="0"/>
              <a:pPr/>
              <a:t>5</a:t>
            </a:fld>
            <a:endParaRPr lang="en-US" dirty="0"/>
          </a:p>
        </p:txBody>
      </p:sp>
      <p:sp>
        <p:nvSpPr>
          <p:cNvPr id="10" name="Slide Image Placeholder 9"/>
          <p:cNvSpPr>
            <a:spLocks noGrp="1" noRot="1" noChangeAspect="1"/>
          </p:cNvSpPr>
          <p:nvPr>
            <p:ph type="sldImg"/>
          </p:nvPr>
        </p:nvSpPr>
        <p:spPr/>
      </p:sp>
    </p:spTree>
    <p:extLst>
      <p:ext uri="{BB962C8B-B14F-4D97-AF65-F5344CB8AC3E}">
        <p14:creationId xmlns:p14="http://schemas.microsoft.com/office/powerpoint/2010/main" val="15275365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031"/>
          <p:cNvSpPr>
            <a:spLocks noGrp="1" noChangeArrowheads="1"/>
          </p:cNvSpPr>
          <p:nvPr>
            <p:ph type="sldNum" sz="quarter" idx="4294967295"/>
          </p:nvPr>
        </p:nvSpPr>
        <p:spPr/>
        <p:txBody>
          <a:bodyPr/>
          <a:lstStyle>
            <a:lvl1pPr eaLnBrk="0" hangingPunct="0">
              <a:lnSpc>
                <a:spcPct val="95000"/>
              </a:lnSpc>
              <a:spcBef>
                <a:spcPct val="30000"/>
              </a:spcBef>
              <a:defRPr sz="1200">
                <a:solidFill>
                  <a:schemeClr val="tx1"/>
                </a:solidFill>
                <a:latin typeface="Times New Roman" panose="02020603050405020304" pitchFamily="18" charset="0"/>
                <a:ea typeface="ＭＳ Ｐゴシック" pitchFamily="34" charset="-128"/>
              </a:defRPr>
            </a:lvl1pPr>
            <a:lvl2pPr marL="742950" indent="-285750" eaLnBrk="0" hangingPunct="0">
              <a:lnSpc>
                <a:spcPct val="95000"/>
              </a:lnSpc>
              <a:spcBef>
                <a:spcPct val="30000"/>
              </a:spcBef>
              <a:buChar char="•"/>
              <a:defRPr sz="1200">
                <a:solidFill>
                  <a:schemeClr val="tx1"/>
                </a:solidFill>
                <a:latin typeface="Times New Roman" panose="02020603050405020304" pitchFamily="18" charset="0"/>
                <a:ea typeface="ＭＳ Ｐゴシック" pitchFamily="34" charset="-128"/>
              </a:defRPr>
            </a:lvl2pPr>
            <a:lvl3pPr marL="1143000" indent="-228600" eaLnBrk="0" hangingPunct="0">
              <a:lnSpc>
                <a:spcPct val="95000"/>
              </a:lnSpc>
              <a:spcBef>
                <a:spcPct val="30000"/>
              </a:spcBef>
              <a:defRPr sz="1200">
                <a:solidFill>
                  <a:schemeClr val="tx1"/>
                </a:solidFill>
                <a:latin typeface="Times New Roman" panose="02020603050405020304" pitchFamily="18" charset="0"/>
                <a:ea typeface="ＭＳ Ｐゴシック" pitchFamily="34" charset="-128"/>
              </a:defRPr>
            </a:lvl3pPr>
            <a:lvl4pPr marL="1600200" indent="-228600" eaLnBrk="0" hangingPunct="0">
              <a:lnSpc>
                <a:spcPct val="95000"/>
              </a:lnSpc>
              <a:spcBef>
                <a:spcPct val="30000"/>
              </a:spcBef>
              <a:defRPr sz="1200">
                <a:solidFill>
                  <a:schemeClr val="tx1"/>
                </a:solidFill>
                <a:latin typeface="Times New Roman" panose="02020603050405020304" pitchFamily="18" charset="0"/>
                <a:ea typeface="ＭＳ Ｐゴシック" pitchFamily="34" charset="-128"/>
              </a:defRPr>
            </a:lvl4pPr>
            <a:lvl5pPr marL="2057400" indent="-228600" eaLnBrk="0" hangingPunct="0">
              <a:lnSpc>
                <a:spcPct val="95000"/>
              </a:lnSpc>
              <a:spcBef>
                <a:spcPct val="30000"/>
              </a:spcBef>
              <a:defRPr sz="1200">
                <a:solidFill>
                  <a:schemeClr val="tx1"/>
                </a:solidFill>
                <a:latin typeface="Times New Roman" panose="02020603050405020304" pitchFamily="18" charset="0"/>
                <a:ea typeface="ＭＳ Ｐゴシック" pitchFamily="34" charset="-128"/>
              </a:defRPr>
            </a:lvl5pPr>
            <a:lvl6pPr marL="2514600" indent="-228600" eaLnBrk="0" fontAlgn="base" hangingPunct="0">
              <a:lnSpc>
                <a:spcPct val="95000"/>
              </a:lnSpc>
              <a:spcBef>
                <a:spcPct val="30000"/>
              </a:spcBef>
              <a:spcAft>
                <a:spcPct val="0"/>
              </a:spcAft>
              <a:defRPr sz="1200">
                <a:solidFill>
                  <a:schemeClr val="tx1"/>
                </a:solidFill>
                <a:latin typeface="Times New Roman" panose="02020603050405020304" pitchFamily="18" charset="0"/>
                <a:ea typeface="ＭＳ Ｐゴシック" pitchFamily="34" charset="-128"/>
              </a:defRPr>
            </a:lvl6pPr>
            <a:lvl7pPr marL="2971800" indent="-228600" eaLnBrk="0" fontAlgn="base" hangingPunct="0">
              <a:lnSpc>
                <a:spcPct val="95000"/>
              </a:lnSpc>
              <a:spcBef>
                <a:spcPct val="30000"/>
              </a:spcBef>
              <a:spcAft>
                <a:spcPct val="0"/>
              </a:spcAft>
              <a:defRPr sz="1200">
                <a:solidFill>
                  <a:schemeClr val="tx1"/>
                </a:solidFill>
                <a:latin typeface="Times New Roman" panose="02020603050405020304" pitchFamily="18" charset="0"/>
                <a:ea typeface="ＭＳ Ｐゴシック" pitchFamily="34" charset="-128"/>
              </a:defRPr>
            </a:lvl7pPr>
            <a:lvl8pPr marL="3429000" indent="-228600" eaLnBrk="0" fontAlgn="base" hangingPunct="0">
              <a:lnSpc>
                <a:spcPct val="95000"/>
              </a:lnSpc>
              <a:spcBef>
                <a:spcPct val="30000"/>
              </a:spcBef>
              <a:spcAft>
                <a:spcPct val="0"/>
              </a:spcAft>
              <a:defRPr sz="1200">
                <a:solidFill>
                  <a:schemeClr val="tx1"/>
                </a:solidFill>
                <a:latin typeface="Times New Roman" panose="02020603050405020304" pitchFamily="18" charset="0"/>
                <a:ea typeface="ＭＳ Ｐゴシック" pitchFamily="34" charset="-128"/>
              </a:defRPr>
            </a:lvl8pPr>
            <a:lvl9pPr marL="3886200" indent="-228600" eaLnBrk="0" fontAlgn="base" hangingPunct="0">
              <a:lnSpc>
                <a:spcPct val="95000"/>
              </a:lnSpc>
              <a:spcBef>
                <a:spcPct val="30000"/>
              </a:spcBef>
              <a:spcAft>
                <a:spcPct val="0"/>
              </a:spcAft>
              <a:defRPr sz="1200">
                <a:solidFill>
                  <a:schemeClr val="tx1"/>
                </a:solidFill>
                <a:latin typeface="Times New Roman" panose="02020603050405020304" pitchFamily="18" charset="0"/>
                <a:ea typeface="ＭＳ Ｐゴシック" pitchFamily="34" charset="-128"/>
              </a:defRPr>
            </a:lvl9pPr>
          </a:lstStyle>
          <a:p>
            <a:fld id="{83D9AB41-6F5D-497A-85E8-D3A87E165856}" type="slidenum">
              <a:rPr lang="en-GB" altLang="en-US" smtClean="0"/>
              <a:pPr/>
              <a:t>6</a:t>
            </a:fld>
            <a:endParaRPr lang="en-GB" altLang="en-US" dirty="0"/>
          </a:p>
        </p:txBody>
      </p:sp>
      <p:sp>
        <p:nvSpPr>
          <p:cNvPr id="19460" name="Rectangle 3"/>
          <p:cNvSpPr>
            <a:spLocks noGrp="1" noChangeArrowheads="1"/>
          </p:cNvSpPr>
          <p:nvPr>
            <p:ph type="body" idx="1"/>
          </p:nvPr>
        </p:nvSpPr>
        <p:spPr/>
        <p:txBody>
          <a:bodyPr/>
          <a:lstStyle/>
          <a:p>
            <a:r>
              <a:rPr lang="en-GB" altLang="en-US" dirty="0"/>
              <a:t>Adapted from </a:t>
            </a:r>
            <a:r>
              <a:rPr lang="en-GB" altLang="en-US" dirty="0" smtClean="0"/>
              <a:t>WHO</a:t>
            </a:r>
            <a:r>
              <a:rPr lang="en-GB" altLang="en-US" dirty="0"/>
              <a:t>: Remember the IUD is safe for almost all women</a:t>
            </a:r>
            <a:r>
              <a:rPr lang="en-GB" altLang="en-US" dirty="0" smtClean="0"/>
              <a:t>!</a:t>
            </a:r>
          </a:p>
          <a:p>
            <a:pPr lvl="0"/>
            <a:r>
              <a:rPr lang="en-GB" altLang="en-US" dirty="0" smtClean="0"/>
              <a:t>Few contraindications: </a:t>
            </a:r>
          </a:p>
          <a:p>
            <a:pPr lvl="0"/>
            <a:r>
              <a:rPr lang="en-US" sz="1200" kern="1200" dirty="0" smtClean="0">
                <a:solidFill>
                  <a:schemeClr val="tx1"/>
                </a:solidFill>
                <a:effectLst/>
                <a:latin typeface="+mn-lt"/>
                <a:ea typeface="+mn-ea"/>
                <a:cs typeface="+mn-cs"/>
              </a:rPr>
              <a:t>Known or suspected pregnancy</a:t>
            </a:r>
          </a:p>
          <a:p>
            <a:pPr lvl="0"/>
            <a:r>
              <a:rPr lang="en-US" sz="1200" kern="1200" dirty="0" smtClean="0">
                <a:solidFill>
                  <a:schemeClr val="tx1"/>
                </a:solidFill>
                <a:effectLst/>
                <a:latin typeface="+mn-lt"/>
                <a:ea typeface="+mn-ea"/>
                <a:cs typeface="+mn-cs"/>
              </a:rPr>
              <a:t>Sepsis following childbirth or abortion (if insertion is immediately postpartum or post abortion)</a:t>
            </a:r>
          </a:p>
          <a:p>
            <a:pPr lvl="0"/>
            <a:r>
              <a:rPr lang="en-US" sz="1200" kern="1200" dirty="0" smtClean="0">
                <a:solidFill>
                  <a:schemeClr val="tx1"/>
                </a:solidFill>
                <a:effectLst/>
                <a:latin typeface="+mn-lt"/>
                <a:ea typeface="+mn-ea"/>
                <a:cs typeface="+mn-cs"/>
              </a:rPr>
              <a:t>Unexplained vaginal bleeding</a:t>
            </a:r>
          </a:p>
          <a:p>
            <a:pPr lvl="0"/>
            <a:r>
              <a:rPr lang="en-US" sz="1200" kern="1200" dirty="0" smtClean="0">
                <a:solidFill>
                  <a:schemeClr val="tx1"/>
                </a:solidFill>
                <a:effectLst/>
                <a:latin typeface="+mn-lt"/>
                <a:ea typeface="+mn-ea"/>
                <a:cs typeface="+mn-cs"/>
              </a:rPr>
              <a:t>Cervical, endometrial, or ovarian cancer</a:t>
            </a:r>
          </a:p>
          <a:p>
            <a:pPr lvl="0"/>
            <a:r>
              <a:rPr lang="en-US" sz="1200" kern="1200" dirty="0" smtClean="0">
                <a:solidFill>
                  <a:schemeClr val="tx1"/>
                </a:solidFill>
                <a:effectLst/>
                <a:latin typeface="+mn-lt"/>
                <a:ea typeface="+mn-ea"/>
                <a:cs typeface="+mn-cs"/>
              </a:rPr>
              <a:t>Current pelvic inflammatory disease</a:t>
            </a:r>
          </a:p>
          <a:p>
            <a:pPr lvl="0"/>
            <a:r>
              <a:rPr lang="en-US" sz="1200" kern="1200" dirty="0" smtClean="0">
                <a:solidFill>
                  <a:schemeClr val="tx1"/>
                </a:solidFill>
                <a:effectLst/>
                <a:latin typeface="+mn-lt"/>
                <a:ea typeface="+mn-ea"/>
                <a:cs typeface="+mn-cs"/>
              </a:rPr>
              <a:t>Current purulent cervicitis (gonorrhea or chlamydia)</a:t>
            </a:r>
          </a:p>
          <a:p>
            <a:pPr lvl="0"/>
            <a:r>
              <a:rPr lang="en-US" sz="1200" kern="1200" dirty="0" smtClean="0">
                <a:solidFill>
                  <a:schemeClr val="tx1"/>
                </a:solidFill>
                <a:effectLst/>
                <a:latin typeface="+mn-lt"/>
                <a:ea typeface="+mn-ea"/>
                <a:cs typeface="+mn-cs"/>
              </a:rPr>
              <a:t>Malignant gestational trophoblastic disease</a:t>
            </a:r>
          </a:p>
          <a:p>
            <a:pPr lvl="0"/>
            <a:r>
              <a:rPr lang="en-US" sz="1200" kern="1200" dirty="0" smtClean="0">
                <a:solidFill>
                  <a:schemeClr val="tx1"/>
                </a:solidFill>
                <a:effectLst/>
                <a:latin typeface="+mn-lt"/>
                <a:ea typeface="+mn-ea"/>
                <a:cs typeface="+mn-cs"/>
              </a:rPr>
              <a:t>Known pelvic tuberculosis</a:t>
            </a:r>
          </a:p>
          <a:p>
            <a:pPr lvl="0"/>
            <a:r>
              <a:rPr lang="en-US" sz="1200" kern="1200" dirty="0" smtClean="0">
                <a:solidFill>
                  <a:schemeClr val="tx1"/>
                </a:solidFill>
                <a:effectLst/>
                <a:latin typeface="+mn-lt"/>
                <a:ea typeface="+mn-ea"/>
                <a:cs typeface="+mn-cs"/>
              </a:rPr>
              <a:t>Uterine fibroid or other anatomical abnormalities resulting in distortion of the uterine cavity, which is incompatible with IUD insertion</a:t>
            </a:r>
          </a:p>
          <a:p>
            <a:endParaRPr lang="en-GB" altLang="en-US" dirty="0"/>
          </a:p>
        </p:txBody>
      </p:sp>
      <p:sp>
        <p:nvSpPr>
          <p:cNvPr id="4" name="Slide Image Placeholder 3"/>
          <p:cNvSpPr>
            <a:spLocks noGrp="1" noRot="1" noChangeAspect="1"/>
          </p:cNvSpPr>
          <p:nvPr>
            <p:ph type="sldImg"/>
          </p:nvPr>
        </p:nvSpPr>
        <p:spPr/>
      </p:sp>
    </p:spTree>
    <p:extLst>
      <p:ext uri="{BB962C8B-B14F-4D97-AF65-F5344CB8AC3E}">
        <p14:creationId xmlns:p14="http://schemas.microsoft.com/office/powerpoint/2010/main" val="28921050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BBE38528-2A8B-4112-A52D-2530F61D587C}" type="slidenum">
              <a:rPr lang="en-US" altLang="en-US" smtClean="0">
                <a:solidFill>
                  <a:srgbClr val="003399"/>
                </a:solidFill>
              </a:rPr>
              <a:pPr/>
              <a:t>7</a:t>
            </a:fld>
            <a:endParaRPr lang="en-US" altLang="en-US" dirty="0">
              <a:solidFill>
                <a:srgbClr val="003399"/>
              </a:solidFill>
            </a:endParaRPr>
          </a:p>
        </p:txBody>
      </p:sp>
      <p:sp>
        <p:nvSpPr>
          <p:cNvPr id="18435" name="Rectangle 2"/>
          <p:cNvSpPr>
            <a:spLocks noGrp="1" noRot="1" noChangeAspect="1" noChangeArrowheads="1" noTextEdit="1"/>
          </p:cNvSpPr>
          <p:nvPr>
            <p:ph type="sldImg"/>
          </p:nvPr>
        </p:nvSpPr>
        <p:spPr>
          <a:xfrm>
            <a:off x="1162050" y="708025"/>
            <a:ext cx="4535488" cy="3402013"/>
          </a:xfrm>
          <a:ln w="12700" cap="flat">
            <a:solidFill>
              <a:schemeClr val="tx1"/>
            </a:solidFill>
          </a:ln>
        </p:spPr>
      </p:sp>
      <p:sp>
        <p:nvSpPr>
          <p:cNvPr id="18436" name="Rectangle 3"/>
          <p:cNvSpPr>
            <a:spLocks noGrp="1" noChangeArrowheads="1"/>
          </p:cNvSpPr>
          <p:nvPr>
            <p:ph type="body" idx="1"/>
          </p:nvPr>
        </p:nvSpPr>
        <p:spPr>
          <a:xfrm>
            <a:off x="914400" y="4343400"/>
            <a:ext cx="5029200" cy="4097338"/>
          </a:xfrm>
          <a:noFill/>
        </p:spPr>
        <p:txBody>
          <a:bodyPr lIns="91912" tIns="45177" rIns="91912" bIns="45177"/>
          <a:lstStyle/>
          <a:p>
            <a:pPr eaLnBrk="1" hangingPunct="1"/>
            <a:r>
              <a:rPr lang="en-US" altLang="en-US" dirty="0" smtClean="0"/>
              <a:t>Notes: Most women like them as it</a:t>
            </a:r>
            <a:r>
              <a:rPr lang="en-US" altLang="en-US" baseline="0" dirty="0" smtClean="0"/>
              <a:t> is safe, no daily action required. Fertility return is quick; as soon as it is removed, woman can become pregnant. It is cheap and easily available.</a:t>
            </a:r>
            <a:endParaRPr lang="en-US" altLang="en-US" dirty="0"/>
          </a:p>
        </p:txBody>
      </p:sp>
    </p:spTree>
    <p:extLst>
      <p:ext uri="{BB962C8B-B14F-4D97-AF65-F5344CB8AC3E}">
        <p14:creationId xmlns:p14="http://schemas.microsoft.com/office/powerpoint/2010/main" val="32000932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Rectangle 3"/>
          <p:cNvSpPr>
            <a:spLocks noGrp="1" noChangeArrowheads="1"/>
          </p:cNvSpPr>
          <p:nvPr>
            <p:ph type="body" idx="1"/>
          </p:nvPr>
        </p:nvSpPr>
        <p:spPr/>
        <p:txBody>
          <a:bodyPr/>
          <a:lstStyle/>
          <a:p>
            <a:r>
              <a:rPr lang="en-GB" altLang="en-US" dirty="0"/>
              <a:t>Adapted from WHO’s </a:t>
            </a:r>
            <a:r>
              <a:rPr lang="en-GB" altLang="en-US" i="1" dirty="0"/>
              <a:t>Decision-Making Tool for Family Planning Clients and Providers</a:t>
            </a:r>
          </a:p>
          <a:p>
            <a:endParaRPr lang="en-GB" altLang="en-US" dirty="0"/>
          </a:p>
          <a:p>
            <a:r>
              <a:rPr lang="en-GB" altLang="en-US" i="0" baseline="0" dirty="0" smtClean="0"/>
              <a:t>Notes: Few side-effects, mostly changes in monthly bleeding pattern in the initial 3-6 months. They can come to the clinic if the side-effects are severe or troublesome. It is client’s right to get it removed if she is not satisfied.</a:t>
            </a:r>
            <a:endParaRPr lang="en-GB" altLang="en-US" i="0" dirty="0"/>
          </a:p>
        </p:txBody>
      </p:sp>
      <p:sp>
        <p:nvSpPr>
          <p:cNvPr id="5" name="Slide Number Placeholder 4"/>
          <p:cNvSpPr>
            <a:spLocks noGrp="1"/>
          </p:cNvSpPr>
          <p:nvPr>
            <p:ph type="sldNum" sz="quarter" idx="10"/>
          </p:nvPr>
        </p:nvSpPr>
        <p:spPr/>
        <p:txBody>
          <a:bodyPr/>
          <a:lstStyle/>
          <a:p>
            <a:fld id="{5AB222FF-92D1-4136-AD76-BADB0E88879F}" type="slidenum">
              <a:rPr lang="en-US" smtClean="0"/>
              <a:pPr/>
              <a:t>8</a:t>
            </a:fld>
            <a:endParaRPr lang="en-US" dirty="0"/>
          </a:p>
        </p:txBody>
      </p:sp>
      <p:sp>
        <p:nvSpPr>
          <p:cNvPr id="8" name="Slide Image Placeholder 7"/>
          <p:cNvSpPr>
            <a:spLocks noGrp="1" noRot="1" noChangeAspect="1"/>
          </p:cNvSpPr>
          <p:nvPr>
            <p:ph type="sldImg"/>
          </p:nvPr>
        </p:nvSpPr>
        <p:spPr/>
      </p:sp>
    </p:spTree>
    <p:extLst>
      <p:ext uri="{BB962C8B-B14F-4D97-AF65-F5344CB8AC3E}">
        <p14:creationId xmlns:p14="http://schemas.microsoft.com/office/powerpoint/2010/main" val="26071248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3"/>
          <p:cNvSpPr>
            <a:spLocks noGrp="1" noChangeArrowheads="1"/>
          </p:cNvSpPr>
          <p:nvPr>
            <p:ph type="body" idx="1"/>
          </p:nvPr>
        </p:nvSpPr>
        <p:spPr/>
        <p:txBody>
          <a:bodyPr/>
          <a:lstStyle/>
          <a:p>
            <a:r>
              <a:rPr lang="en-GB" altLang="en-US" i="0" dirty="0" smtClean="0"/>
              <a:t>Notes:</a:t>
            </a:r>
            <a:r>
              <a:rPr lang="en-GB" altLang="en-US" i="0" baseline="0" dirty="0" smtClean="0"/>
              <a:t> </a:t>
            </a:r>
            <a:r>
              <a:rPr lang="en-GB" altLang="en-US" i="0" dirty="0" smtClean="0"/>
              <a:t>Did you know that </a:t>
            </a:r>
            <a:r>
              <a:rPr lang="en-GB" altLang="en-US" i="0" dirty="0" err="1" smtClean="0"/>
              <a:t>counseling</a:t>
            </a:r>
            <a:r>
              <a:rPr lang="en-GB" altLang="en-US" i="0" dirty="0" smtClean="0"/>
              <a:t> women about what side-effects to expect increases continuation rates? It is important to prepare women for expected side-effects</a:t>
            </a:r>
            <a:r>
              <a:rPr lang="en-GB" altLang="en-US" i="0" baseline="0" dirty="0" smtClean="0"/>
              <a:t> during initial </a:t>
            </a:r>
            <a:r>
              <a:rPr lang="en-GB" altLang="en-US" i="0" baseline="0" dirty="0" err="1" smtClean="0"/>
              <a:t>counseling</a:t>
            </a:r>
            <a:r>
              <a:rPr lang="en-GB" altLang="en-US" i="0" baseline="0" dirty="0" smtClean="0"/>
              <a:t> prior to insertion. Reassure the client that these side-effects are mild and usually need little or no treatment. She can come back to clinic any time for any problem.</a:t>
            </a:r>
            <a:endParaRPr lang="en-US" altLang="en-US" i="0" dirty="0"/>
          </a:p>
          <a:p>
            <a:endParaRPr lang="en-US" altLang="en-US" dirty="0"/>
          </a:p>
          <a:p>
            <a:endParaRPr lang="en-US" altLang="en-US" dirty="0"/>
          </a:p>
        </p:txBody>
      </p:sp>
      <p:sp>
        <p:nvSpPr>
          <p:cNvPr id="2" name="Slide Number Placeholder 1"/>
          <p:cNvSpPr>
            <a:spLocks noGrp="1"/>
          </p:cNvSpPr>
          <p:nvPr>
            <p:ph type="sldNum" sz="quarter" idx="10"/>
          </p:nvPr>
        </p:nvSpPr>
        <p:spPr/>
        <p:txBody>
          <a:bodyPr/>
          <a:lstStyle/>
          <a:p>
            <a:fld id="{5AB222FF-92D1-4136-AD76-BADB0E88879F}" type="slidenum">
              <a:rPr lang="en-US" smtClean="0"/>
              <a:pPr/>
              <a:t>9</a:t>
            </a:fld>
            <a:endParaRPr lang="en-US" dirty="0"/>
          </a:p>
        </p:txBody>
      </p:sp>
      <p:sp>
        <p:nvSpPr>
          <p:cNvPr id="8" name="Slide Image Placeholder 7"/>
          <p:cNvSpPr>
            <a:spLocks noGrp="1" noRot="1" noChangeAspect="1"/>
          </p:cNvSpPr>
          <p:nvPr>
            <p:ph type="sldImg"/>
          </p:nvPr>
        </p:nvSpPr>
        <p:spPr/>
      </p:sp>
    </p:spTree>
    <p:extLst>
      <p:ext uri="{BB962C8B-B14F-4D97-AF65-F5344CB8AC3E}">
        <p14:creationId xmlns:p14="http://schemas.microsoft.com/office/powerpoint/2010/main" val="424862019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Rectangle 3"/>
          <p:cNvSpPr/>
          <p:nvPr/>
        </p:nvSpPr>
        <p:spPr>
          <a:xfrm>
            <a:off x="0" y="2514600"/>
            <a:ext cx="9144000" cy="4343400"/>
          </a:xfrm>
          <a:prstGeom prst="rect">
            <a:avLst/>
          </a:prstGeom>
          <a:gradFill>
            <a:gsLst>
              <a:gs pos="80000">
                <a:srgbClr val="FFFFFF"/>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5" name="Group 8"/>
          <p:cNvGrpSpPr>
            <a:grpSpLocks noChangeAspect="1"/>
          </p:cNvGrpSpPr>
          <p:nvPr/>
        </p:nvGrpSpPr>
        <p:grpSpPr bwMode="auto">
          <a:xfrm>
            <a:off x="2141538" y="762000"/>
            <a:ext cx="4860925" cy="752475"/>
            <a:chOff x="2362200" y="762000"/>
            <a:chExt cx="4419600" cy="684422"/>
          </a:xfrm>
        </p:grpSpPr>
        <p:pic>
          <p:nvPicPr>
            <p:cNvPr id="6"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762000" y="1981200"/>
            <a:ext cx="7772400" cy="2667000"/>
          </a:xfrm>
        </p:spPr>
        <p:txBody>
          <a:bodyPr anchor="b">
            <a:noAutofit/>
          </a:bodyPr>
          <a:lstStyle>
            <a:lvl1pPr>
              <a:lnSpc>
                <a:spcPct val="100000"/>
              </a:lnSpc>
              <a:defRPr sz="4000">
                <a:solidFill>
                  <a:srgbClr val="002A6C"/>
                </a:solidFill>
                <a:latin typeface="Gill Sans MT" panose="020B0502020104020203" pitchFamily="34" charset="0"/>
                <a:cs typeface="Arial" panose="020B0604020202020204" pitchFamily="34" charset="0"/>
              </a:defRPr>
            </a:lvl1pPr>
          </a:lstStyle>
          <a:p>
            <a:r>
              <a:rPr lang="en-US"/>
              <a:t>Click to edit Master title style</a:t>
            </a:r>
            <a:endParaRPr lang="en-US" dirty="0"/>
          </a:p>
        </p:txBody>
      </p:sp>
      <p:sp>
        <p:nvSpPr>
          <p:cNvPr id="15" name="Subtitle 2"/>
          <p:cNvSpPr>
            <a:spLocks noGrp="1"/>
          </p:cNvSpPr>
          <p:nvPr>
            <p:ph type="subTitle" idx="1"/>
          </p:nvPr>
        </p:nvSpPr>
        <p:spPr>
          <a:xfrm>
            <a:off x="762000" y="4800600"/>
            <a:ext cx="7772400" cy="1219200"/>
          </a:xfrm>
        </p:spPr>
        <p:txBody>
          <a:bodyPr>
            <a:normAutofit/>
          </a:bodyPr>
          <a:lstStyle>
            <a:lvl1pPr marL="0" indent="0" algn="ctr">
              <a:buNone/>
              <a:defRPr sz="2400">
                <a:solidFill>
                  <a:srgbClr val="808080"/>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158291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5" name="Group 6"/>
          <p:cNvGrpSpPr>
            <a:grpSpLocks noChangeAspect="1"/>
          </p:cNvGrpSpPr>
          <p:nvPr/>
        </p:nvGrpSpPr>
        <p:grpSpPr bwMode="auto">
          <a:xfrm>
            <a:off x="2141538" y="762000"/>
            <a:ext cx="4860925" cy="752475"/>
            <a:chOff x="2362200" y="762000"/>
            <a:chExt cx="4419600" cy="684422"/>
          </a:xfrm>
        </p:grpSpPr>
        <p:pic>
          <p:nvPicPr>
            <p:cNvPr id="6"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762000" y="1981200"/>
            <a:ext cx="4648200" cy="2667000"/>
          </a:xfrm>
        </p:spPr>
        <p:txBody>
          <a:bodyPr anchor="b">
            <a:noAutofit/>
          </a:bodyPr>
          <a:lstStyle>
            <a:lvl1pPr algn="l">
              <a:lnSpc>
                <a:spcPct val="100000"/>
              </a:lnSpc>
              <a:defRPr sz="3000">
                <a:solidFill>
                  <a:srgbClr val="002A6C"/>
                </a:solidFill>
                <a:latin typeface="Gill Sans MT" panose="020B0502020104020203" pitchFamily="34" charset="0"/>
                <a:cs typeface="Arial" panose="020B0604020202020204" pitchFamily="34" charset="0"/>
              </a:defRPr>
            </a:lvl1pPr>
          </a:lstStyle>
          <a:p>
            <a:r>
              <a:rPr lang="en-US" dirty="0"/>
              <a:t>Click to edit Master title style</a:t>
            </a:r>
          </a:p>
        </p:txBody>
      </p:sp>
      <p:sp>
        <p:nvSpPr>
          <p:cNvPr id="15" name="Subtitle 2"/>
          <p:cNvSpPr>
            <a:spLocks noGrp="1"/>
          </p:cNvSpPr>
          <p:nvPr>
            <p:ph type="subTitle" idx="1"/>
          </p:nvPr>
        </p:nvSpPr>
        <p:spPr>
          <a:xfrm>
            <a:off x="762000" y="4800600"/>
            <a:ext cx="4648200" cy="1219200"/>
          </a:xfrm>
        </p:spPr>
        <p:txBody>
          <a:bodyPr>
            <a:normAutofit/>
          </a:bodyPr>
          <a:lstStyle>
            <a:lvl1pPr marL="0" indent="0" algn="l">
              <a:buNone/>
              <a:defRPr sz="2200">
                <a:solidFill>
                  <a:srgbClr val="5F5F5F"/>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3" name="ClipArt Placeholder 2"/>
          <p:cNvSpPr>
            <a:spLocks noGrp="1"/>
          </p:cNvSpPr>
          <p:nvPr>
            <p:ph type="clipArt" sz="quarter" idx="13"/>
          </p:nvPr>
        </p:nvSpPr>
        <p:spPr>
          <a:xfrm>
            <a:off x="5638800" y="1981200"/>
            <a:ext cx="2667000" cy="4038600"/>
          </a:xfrm>
        </p:spPr>
        <p:txBody>
          <a:bodyPr rtlCol="0">
            <a:normAutofit/>
          </a:bodyPr>
          <a:lstStyle>
            <a:lvl1pPr marL="0" indent="0">
              <a:buNone/>
              <a:defRPr/>
            </a:lvl1pPr>
          </a:lstStyle>
          <a:p>
            <a:pPr lvl="0"/>
            <a:endParaRPr lang="en-US" noProof="0" dirty="0"/>
          </a:p>
        </p:txBody>
      </p:sp>
    </p:spTree>
    <p:extLst>
      <p:ext uri="{BB962C8B-B14F-4D97-AF65-F5344CB8AC3E}">
        <p14:creationId xmlns:p14="http://schemas.microsoft.com/office/powerpoint/2010/main" val="16133489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dirty="0"/>
              <a:t>Click to edit Master title style</a:t>
            </a:r>
          </a:p>
        </p:txBody>
      </p:sp>
      <p:sp>
        <p:nvSpPr>
          <p:cNvPr id="3" name="Content Placeholder 2"/>
          <p:cNvSpPr>
            <a:spLocks noGrp="1"/>
          </p:cNvSpPr>
          <p:nvPr>
            <p:ph idx="1"/>
          </p:nvPr>
        </p:nvSpPr>
        <p:spPr/>
        <p:txBody>
          <a:bodyPr/>
          <a:lstStyle>
            <a:lvl1pPr>
              <a:defRPr>
                <a:solidFill>
                  <a:srgbClr val="5F5F5F"/>
                </a:solidFill>
              </a:defRPr>
            </a:lvl1pPr>
            <a:lvl2pPr>
              <a:defRPr>
                <a:solidFill>
                  <a:srgbClr val="5F5F5F"/>
                </a:solidFill>
              </a:defRPr>
            </a:lvl2pPr>
            <a:lvl3pPr>
              <a:defRPr>
                <a:solidFill>
                  <a:srgbClr val="5F5F5F"/>
                </a:solidFill>
              </a:defRPr>
            </a:lvl3pPr>
            <a:lvl4pPr>
              <a:defRPr>
                <a:solidFill>
                  <a:srgbClr val="5F5F5F"/>
                </a:solidFill>
              </a:defRPr>
            </a:lvl4pPr>
            <a:lvl5pPr>
              <a:defRPr>
                <a:solidFill>
                  <a:srgbClr val="5F5F5F"/>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5"/>
          <p:cNvSpPr>
            <a:spLocks noGrp="1"/>
          </p:cNvSpPr>
          <p:nvPr>
            <p:ph type="sldNum" sz="quarter" idx="10"/>
          </p:nvPr>
        </p:nvSpPr>
        <p:spPr/>
        <p:txBody>
          <a:bodyPr/>
          <a:lstStyle>
            <a:lvl1pPr>
              <a:defRPr/>
            </a:lvl1pPr>
          </a:lstStyle>
          <a:p>
            <a:pPr>
              <a:defRPr/>
            </a:pPr>
            <a:fld id="{394AD2A7-6147-4577-9891-B30CACE7B848}" type="slidenum">
              <a:rPr lang="en-US"/>
              <a:pPr>
                <a:defRPr/>
              </a:pPr>
              <a:t>‹#›</a:t>
            </a:fld>
            <a:endParaRPr lang="en-US" dirty="0"/>
          </a:p>
        </p:txBody>
      </p:sp>
    </p:spTree>
    <p:extLst>
      <p:ext uri="{BB962C8B-B14F-4D97-AF65-F5344CB8AC3E}">
        <p14:creationId xmlns:p14="http://schemas.microsoft.com/office/powerpoint/2010/main" val="30110206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dirty="0"/>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solidFill>
                  <a:srgbClr val="5F5F5F"/>
                </a:solidFill>
              </a:defRPr>
            </a:lvl1pPr>
            <a:lvl2pPr>
              <a:defRPr sz="2400">
                <a:solidFill>
                  <a:srgbClr val="5F5F5F"/>
                </a:solidFill>
              </a:defRPr>
            </a:lvl2pPr>
            <a:lvl3pPr>
              <a:defRPr sz="2000">
                <a:solidFill>
                  <a:srgbClr val="5F5F5F"/>
                </a:solidFill>
              </a:defRPr>
            </a:lvl3pPr>
            <a:lvl4pPr>
              <a:defRPr sz="18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solidFill>
                  <a:srgbClr val="5F5F5F"/>
                </a:solidFill>
              </a:defRPr>
            </a:lvl1pPr>
            <a:lvl2pPr>
              <a:defRPr sz="2400">
                <a:solidFill>
                  <a:srgbClr val="5F5F5F"/>
                </a:solidFill>
              </a:defRPr>
            </a:lvl2pPr>
            <a:lvl3pPr>
              <a:defRPr sz="2000">
                <a:solidFill>
                  <a:srgbClr val="5F5F5F"/>
                </a:solidFill>
              </a:defRPr>
            </a:lvl3pPr>
            <a:lvl4pPr>
              <a:defRPr sz="18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5"/>
          <p:cNvSpPr>
            <a:spLocks noGrp="1"/>
          </p:cNvSpPr>
          <p:nvPr>
            <p:ph type="sldNum" sz="quarter" idx="10"/>
          </p:nvPr>
        </p:nvSpPr>
        <p:spPr/>
        <p:txBody>
          <a:bodyPr/>
          <a:lstStyle>
            <a:lvl1pPr>
              <a:defRPr/>
            </a:lvl1pPr>
          </a:lstStyle>
          <a:p>
            <a:pPr>
              <a:defRPr/>
            </a:pPr>
            <a:fld id="{C0C548B5-EC84-4B0E-BE13-E7192186B0E0}" type="slidenum">
              <a:rPr lang="en-US"/>
              <a:pPr>
                <a:defRPr/>
              </a:pPr>
              <a:t>‹#›</a:t>
            </a:fld>
            <a:endParaRPr lang="en-US" dirty="0"/>
          </a:p>
        </p:txBody>
      </p:sp>
    </p:spTree>
    <p:extLst>
      <p:ext uri="{BB962C8B-B14F-4D97-AF65-F5344CB8AC3E}">
        <p14:creationId xmlns:p14="http://schemas.microsoft.com/office/powerpoint/2010/main" val="8638155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dirty="0"/>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solidFill>
                  <a:srgbClr val="5F5F5F"/>
                </a:solidFill>
              </a:defRPr>
            </a:lvl1pPr>
            <a:lvl2pPr>
              <a:defRPr sz="2200">
                <a:solidFill>
                  <a:srgbClr val="5F5F5F"/>
                </a:solidFill>
              </a:defRPr>
            </a:lvl2pPr>
            <a:lvl3pPr>
              <a:defRPr sz="2000">
                <a:solidFill>
                  <a:srgbClr val="5F5F5F"/>
                </a:solidFill>
              </a:defRPr>
            </a:lvl3pPr>
            <a:lvl4pPr>
              <a:defRPr sz="1800">
                <a:solidFill>
                  <a:srgbClr val="5F5F5F"/>
                </a:solidFill>
              </a:defRPr>
            </a:lvl4pPr>
            <a:lvl5pPr>
              <a:defRPr sz="1600">
                <a:solidFill>
                  <a:srgbClr val="5F5F5F"/>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0"/>
          </p:nvPr>
        </p:nvSpPr>
        <p:spPr/>
        <p:txBody>
          <a:bodyPr/>
          <a:lstStyle>
            <a:lvl1pPr>
              <a:defRPr/>
            </a:lvl1pPr>
          </a:lstStyle>
          <a:p>
            <a:pPr>
              <a:defRPr/>
            </a:pPr>
            <a:fld id="{C47599CD-AF74-45D7-9EBD-42E72EC99B01}" type="slidenum">
              <a:rPr lang="en-US"/>
              <a:pPr>
                <a:defRPr/>
              </a:pPr>
              <a:t>‹#›</a:t>
            </a:fld>
            <a:endParaRPr lang="en-US" dirty="0"/>
          </a:p>
        </p:txBody>
      </p:sp>
    </p:spTree>
    <p:extLst>
      <p:ext uri="{BB962C8B-B14F-4D97-AF65-F5344CB8AC3E}">
        <p14:creationId xmlns:p14="http://schemas.microsoft.com/office/powerpoint/2010/main" val="41969822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dirty="0"/>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031934AD-DBC9-4EDD-B686-455CF3D74807}" type="slidenum">
              <a:rPr lang="en-US"/>
              <a:pPr>
                <a:defRPr/>
              </a:pPr>
              <a:t>‹#›</a:t>
            </a:fld>
            <a:endParaRPr lang="en-US" dirty="0"/>
          </a:p>
        </p:txBody>
      </p:sp>
    </p:spTree>
    <p:extLst>
      <p:ext uri="{BB962C8B-B14F-4D97-AF65-F5344CB8AC3E}">
        <p14:creationId xmlns:p14="http://schemas.microsoft.com/office/powerpoint/2010/main" val="12234296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fld id="{D58C2176-5AA6-42CC-B2F5-29103EC16FF5}" type="slidenum">
              <a:rPr lang="en-US"/>
              <a:pPr>
                <a:defRPr/>
              </a:pPr>
              <a:t>‹#›</a:t>
            </a:fld>
            <a:endParaRPr lang="en-US" dirty="0"/>
          </a:p>
        </p:txBody>
      </p:sp>
    </p:spTree>
    <p:extLst>
      <p:ext uri="{BB962C8B-B14F-4D97-AF65-F5344CB8AC3E}">
        <p14:creationId xmlns:p14="http://schemas.microsoft.com/office/powerpoint/2010/main" val="26206250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693738" y="1831975"/>
            <a:ext cx="7696200" cy="141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altLang="en-US" sz="3400" dirty="0">
                <a:solidFill>
                  <a:srgbClr val="002A6C"/>
                </a:solidFill>
                <a:latin typeface="Gill Sans MT" pitchFamily="34" charset="0"/>
              </a:rPr>
              <a:t>For more information, please visit</a:t>
            </a:r>
          </a:p>
          <a:p>
            <a:pPr algn="ctr">
              <a:defRPr/>
            </a:pPr>
            <a:r>
              <a:rPr lang="en-US" altLang="en-US" sz="3400" b="1" dirty="0">
                <a:solidFill>
                  <a:srgbClr val="002A6C"/>
                </a:solidFill>
                <a:latin typeface="Gill Sans MT" pitchFamily="34" charset="0"/>
              </a:rPr>
              <a:t>www.mcsprogram.org</a:t>
            </a:r>
          </a:p>
          <a:p>
            <a:pPr>
              <a:defRPr/>
            </a:pPr>
            <a:endParaRPr lang="en-US" altLang="en-US" dirty="0"/>
          </a:p>
        </p:txBody>
      </p:sp>
      <p:sp>
        <p:nvSpPr>
          <p:cNvPr id="3" name="TextBox 2"/>
          <p:cNvSpPr txBox="1">
            <a:spLocks noChangeArrowheads="1"/>
          </p:cNvSpPr>
          <p:nvPr/>
        </p:nvSpPr>
        <p:spPr bwMode="auto">
          <a:xfrm>
            <a:off x="693738" y="3733800"/>
            <a:ext cx="76962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altLang="en-US" sz="1400" dirty="0">
                <a:latin typeface="Gill Sans MT" pitchFamily="34" charset="0"/>
              </a:rPr>
              <a:t>This presentation was made possible by the generous support of the American people through the United States Agency for International Development (USAID), under the terms of the Cooperative Agreement AID-OAA-A-14-00028. The contents are the responsibility of the authors and do not necessarily reflect the views of USAID or the United States Government.</a:t>
            </a:r>
          </a:p>
        </p:txBody>
      </p:sp>
      <p:sp>
        <p:nvSpPr>
          <p:cNvPr id="4" name="TextBox 3"/>
          <p:cNvSpPr txBox="1">
            <a:spLocks noChangeArrowheads="1"/>
          </p:cNvSpPr>
          <p:nvPr/>
        </p:nvSpPr>
        <p:spPr bwMode="auto">
          <a:xfrm>
            <a:off x="960438" y="6019800"/>
            <a:ext cx="7162800"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a:defRPr/>
            </a:pPr>
            <a:r>
              <a:rPr lang="en-US" altLang="en-US" sz="2800" baseline="30000" dirty="0">
                <a:solidFill>
                  <a:srgbClr val="002A6C"/>
                </a:solidFill>
                <a:latin typeface="Gill Sans MT" pitchFamily="34" charset="0"/>
              </a:rPr>
              <a:t> facebook.com/MCSPglobal 			twitter.com/MCSPglobal</a:t>
            </a:r>
          </a:p>
        </p:txBody>
      </p:sp>
    </p:spTree>
    <p:extLst>
      <p:ext uri="{BB962C8B-B14F-4D97-AF65-F5344CB8AC3E}">
        <p14:creationId xmlns:p14="http://schemas.microsoft.com/office/powerpoint/2010/main" val="23498559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5" name="Group 7"/>
          <p:cNvGrpSpPr>
            <a:grpSpLocks noChangeAspect="1"/>
          </p:cNvGrpSpPr>
          <p:nvPr/>
        </p:nvGrpSpPr>
        <p:grpSpPr bwMode="auto">
          <a:xfrm>
            <a:off x="2141538" y="762000"/>
            <a:ext cx="4860925" cy="752475"/>
            <a:chOff x="2362200" y="762000"/>
            <a:chExt cx="4419600" cy="684422"/>
          </a:xfrm>
        </p:grpSpPr>
        <p:pic>
          <p:nvPicPr>
            <p:cNvPr id="6"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9"/>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762000" y="1981200"/>
            <a:ext cx="4648200" cy="2667000"/>
          </a:xfrm>
        </p:spPr>
        <p:txBody>
          <a:bodyPr anchor="b">
            <a:noAutofit/>
          </a:bodyPr>
          <a:lstStyle>
            <a:lvl1pPr algn="l">
              <a:lnSpc>
                <a:spcPct val="100000"/>
              </a:lnSpc>
              <a:defRPr sz="3000">
                <a:solidFill>
                  <a:srgbClr val="002A6C"/>
                </a:solidFill>
                <a:latin typeface="Gill Sans MT" panose="020B0502020104020203" pitchFamily="34" charset="0"/>
                <a:cs typeface="Arial" panose="020B0604020202020204" pitchFamily="34" charset="0"/>
              </a:defRPr>
            </a:lvl1pPr>
          </a:lstStyle>
          <a:p>
            <a:r>
              <a:rPr lang="en-US"/>
              <a:t>Click to edit Master title style</a:t>
            </a:r>
            <a:endParaRPr lang="en-US" dirty="0"/>
          </a:p>
        </p:txBody>
      </p:sp>
      <p:sp>
        <p:nvSpPr>
          <p:cNvPr id="15" name="Subtitle 2"/>
          <p:cNvSpPr>
            <a:spLocks noGrp="1"/>
          </p:cNvSpPr>
          <p:nvPr>
            <p:ph type="subTitle" idx="1"/>
          </p:nvPr>
        </p:nvSpPr>
        <p:spPr>
          <a:xfrm>
            <a:off x="762000" y="4800600"/>
            <a:ext cx="4648200" cy="1219200"/>
          </a:xfrm>
        </p:spPr>
        <p:txBody>
          <a:bodyPr>
            <a:normAutofit/>
          </a:bodyPr>
          <a:lstStyle>
            <a:lvl1pPr marL="0" indent="0" algn="l">
              <a:buNone/>
              <a:defRPr sz="2200">
                <a:solidFill>
                  <a:srgbClr val="5F5F5F"/>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3" name="ClipArt Placeholder 2"/>
          <p:cNvSpPr>
            <a:spLocks noGrp="1"/>
          </p:cNvSpPr>
          <p:nvPr>
            <p:ph type="clipArt" sz="quarter" idx="13"/>
          </p:nvPr>
        </p:nvSpPr>
        <p:spPr>
          <a:xfrm>
            <a:off x="5638800" y="1981200"/>
            <a:ext cx="2667000" cy="4038600"/>
          </a:xfrm>
        </p:spPr>
        <p:txBody>
          <a:bodyPr rtlCol="0">
            <a:normAutofit/>
          </a:bodyPr>
          <a:lstStyle>
            <a:lvl1pPr marL="0" indent="0">
              <a:buNone/>
              <a:defRPr/>
            </a:lvl1pPr>
          </a:lstStyle>
          <a:p>
            <a:pPr lvl="0"/>
            <a:r>
              <a:rPr lang="en-US" noProof="0" dirty="0"/>
              <a:t>Click icon to add clip art</a:t>
            </a:r>
          </a:p>
        </p:txBody>
      </p:sp>
    </p:spTree>
    <p:extLst>
      <p:ext uri="{BB962C8B-B14F-4D97-AF65-F5344CB8AC3E}">
        <p14:creationId xmlns:p14="http://schemas.microsoft.com/office/powerpoint/2010/main" val="35327610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solidFill>
                  <a:srgbClr val="5F5F5F"/>
                </a:solidFill>
              </a:defRPr>
            </a:lvl1pPr>
            <a:lvl2pPr>
              <a:defRPr>
                <a:solidFill>
                  <a:srgbClr val="5F5F5F"/>
                </a:solidFill>
              </a:defRPr>
            </a:lvl2pPr>
            <a:lvl3pPr>
              <a:defRPr>
                <a:solidFill>
                  <a:srgbClr val="5F5F5F"/>
                </a:solidFill>
              </a:defRPr>
            </a:lvl3pPr>
            <a:lvl4pPr>
              <a:defRPr>
                <a:solidFill>
                  <a:srgbClr val="5F5F5F"/>
                </a:solidFill>
              </a:defRPr>
            </a:lvl4pPr>
            <a:lvl5pPr>
              <a:defRPr>
                <a:solidFill>
                  <a:srgbClr val="5F5F5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EA0222A4-8AC8-48A7-9C6E-F978AD53429A}" type="slidenum">
              <a:rPr lang="en-US"/>
              <a:pPr>
                <a:defRPr/>
              </a:pPr>
              <a:t>‹#›</a:t>
            </a:fld>
            <a:endParaRPr lang="en-US" dirty="0"/>
          </a:p>
        </p:txBody>
      </p:sp>
    </p:spTree>
    <p:extLst>
      <p:ext uri="{BB962C8B-B14F-4D97-AF65-F5344CB8AC3E}">
        <p14:creationId xmlns:p14="http://schemas.microsoft.com/office/powerpoint/2010/main" val="13871977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solidFill>
                  <a:srgbClr val="5F5F5F"/>
                </a:solidFill>
              </a:defRPr>
            </a:lvl1pPr>
            <a:lvl2pPr>
              <a:defRPr sz="2400">
                <a:solidFill>
                  <a:srgbClr val="5F5F5F"/>
                </a:solidFill>
              </a:defRPr>
            </a:lvl2pPr>
            <a:lvl3pPr>
              <a:defRPr sz="2000">
                <a:solidFill>
                  <a:srgbClr val="5F5F5F"/>
                </a:solidFill>
              </a:defRPr>
            </a:lvl3pPr>
            <a:lvl4pPr>
              <a:defRPr sz="18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solidFill>
                  <a:srgbClr val="5F5F5F"/>
                </a:solidFill>
              </a:defRPr>
            </a:lvl1pPr>
            <a:lvl2pPr>
              <a:defRPr sz="2400">
                <a:solidFill>
                  <a:srgbClr val="5F5F5F"/>
                </a:solidFill>
              </a:defRPr>
            </a:lvl2pPr>
            <a:lvl3pPr>
              <a:defRPr sz="2000">
                <a:solidFill>
                  <a:srgbClr val="5F5F5F"/>
                </a:solidFill>
              </a:defRPr>
            </a:lvl3pPr>
            <a:lvl4pPr>
              <a:defRPr sz="18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3D5D850E-1C30-4D87-8E65-6E186B96877A}" type="slidenum">
              <a:rPr lang="en-US"/>
              <a:pPr>
                <a:defRPr/>
              </a:pPr>
              <a:t>‹#›</a:t>
            </a:fld>
            <a:endParaRPr lang="en-US" dirty="0"/>
          </a:p>
        </p:txBody>
      </p:sp>
    </p:spTree>
    <p:extLst>
      <p:ext uri="{BB962C8B-B14F-4D97-AF65-F5344CB8AC3E}">
        <p14:creationId xmlns:p14="http://schemas.microsoft.com/office/powerpoint/2010/main" val="4764493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solidFill>
                  <a:srgbClr val="5F5F5F"/>
                </a:solidFill>
              </a:defRPr>
            </a:lvl1pPr>
            <a:lvl2pPr>
              <a:defRPr sz="2200">
                <a:solidFill>
                  <a:srgbClr val="5F5F5F"/>
                </a:solidFill>
              </a:defRPr>
            </a:lvl2pPr>
            <a:lvl3pPr>
              <a:defRPr sz="2000">
                <a:solidFill>
                  <a:srgbClr val="5F5F5F"/>
                </a:solidFill>
              </a:defRPr>
            </a:lvl3pPr>
            <a:lvl4pPr>
              <a:defRPr sz="1800">
                <a:solidFill>
                  <a:srgbClr val="5F5F5F"/>
                </a:solidFill>
              </a:defRPr>
            </a:lvl4pPr>
            <a:lvl5pPr>
              <a:defRPr sz="1600">
                <a:solidFill>
                  <a:srgbClr val="5F5F5F"/>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5"/>
          <p:cNvSpPr>
            <a:spLocks noGrp="1"/>
          </p:cNvSpPr>
          <p:nvPr>
            <p:ph type="sldNum" sz="quarter" idx="10"/>
          </p:nvPr>
        </p:nvSpPr>
        <p:spPr/>
        <p:txBody>
          <a:bodyPr/>
          <a:lstStyle>
            <a:lvl1pPr>
              <a:defRPr/>
            </a:lvl1pPr>
          </a:lstStyle>
          <a:p>
            <a:pPr>
              <a:defRPr/>
            </a:pPr>
            <a:fld id="{31F75BA6-6F66-4B4F-B889-433C6A812A46}" type="slidenum">
              <a:rPr lang="en-US"/>
              <a:pPr>
                <a:defRPr/>
              </a:pPr>
              <a:t>‹#›</a:t>
            </a:fld>
            <a:endParaRPr lang="en-US" dirty="0"/>
          </a:p>
        </p:txBody>
      </p:sp>
    </p:spTree>
    <p:extLst>
      <p:ext uri="{BB962C8B-B14F-4D97-AF65-F5344CB8AC3E}">
        <p14:creationId xmlns:p14="http://schemas.microsoft.com/office/powerpoint/2010/main" val="29780573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a:t>Click to edit Master title style</a:t>
            </a:r>
            <a:endParaRPr lang="en-US" dirty="0"/>
          </a:p>
        </p:txBody>
      </p:sp>
      <p:sp>
        <p:nvSpPr>
          <p:cNvPr id="3" name="Slide Number Placeholder 5"/>
          <p:cNvSpPr>
            <a:spLocks noGrp="1"/>
          </p:cNvSpPr>
          <p:nvPr>
            <p:ph type="sldNum" sz="quarter" idx="10"/>
          </p:nvPr>
        </p:nvSpPr>
        <p:spPr/>
        <p:txBody>
          <a:bodyPr/>
          <a:lstStyle>
            <a:lvl1pPr>
              <a:defRPr/>
            </a:lvl1pPr>
          </a:lstStyle>
          <a:p>
            <a:pPr>
              <a:defRPr/>
            </a:pPr>
            <a:fld id="{FB7F6CA6-AB2A-454F-BC4F-F3F64A77953D}" type="slidenum">
              <a:rPr lang="en-US"/>
              <a:pPr>
                <a:defRPr/>
              </a:pPr>
              <a:t>‹#›</a:t>
            </a:fld>
            <a:endParaRPr lang="en-US" dirty="0"/>
          </a:p>
        </p:txBody>
      </p:sp>
    </p:spTree>
    <p:extLst>
      <p:ext uri="{BB962C8B-B14F-4D97-AF65-F5344CB8AC3E}">
        <p14:creationId xmlns:p14="http://schemas.microsoft.com/office/powerpoint/2010/main" val="34578665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fld id="{EBC1EBD9-0337-43EE-B526-2D0F89511152}" type="slidenum">
              <a:rPr lang="en-US"/>
              <a:pPr>
                <a:defRPr/>
              </a:pPr>
              <a:t>‹#›</a:t>
            </a:fld>
            <a:endParaRPr lang="en-US" dirty="0"/>
          </a:p>
        </p:txBody>
      </p:sp>
    </p:spTree>
    <p:extLst>
      <p:ext uri="{BB962C8B-B14F-4D97-AF65-F5344CB8AC3E}">
        <p14:creationId xmlns:p14="http://schemas.microsoft.com/office/powerpoint/2010/main" val="35786604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693738" y="1831975"/>
            <a:ext cx="7696200" cy="141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altLang="en-US" sz="3400" dirty="0">
                <a:solidFill>
                  <a:srgbClr val="002A6C"/>
                </a:solidFill>
                <a:latin typeface="Gill Sans MT" pitchFamily="34" charset="0"/>
              </a:rPr>
              <a:t>For more information, please visit</a:t>
            </a:r>
          </a:p>
          <a:p>
            <a:pPr algn="ctr">
              <a:defRPr/>
            </a:pPr>
            <a:r>
              <a:rPr lang="en-US" altLang="en-US" sz="3400" b="1" dirty="0">
                <a:solidFill>
                  <a:srgbClr val="002A6C"/>
                </a:solidFill>
                <a:latin typeface="Gill Sans MT" pitchFamily="34" charset="0"/>
              </a:rPr>
              <a:t>www.mcsprogram.org</a:t>
            </a:r>
          </a:p>
          <a:p>
            <a:pPr>
              <a:defRPr/>
            </a:pPr>
            <a:endParaRPr lang="en-US" altLang="en-US" dirty="0"/>
          </a:p>
        </p:txBody>
      </p:sp>
      <p:sp>
        <p:nvSpPr>
          <p:cNvPr id="3" name="TextBox 2"/>
          <p:cNvSpPr txBox="1">
            <a:spLocks noChangeArrowheads="1"/>
          </p:cNvSpPr>
          <p:nvPr/>
        </p:nvSpPr>
        <p:spPr bwMode="auto">
          <a:xfrm>
            <a:off x="693738" y="3733800"/>
            <a:ext cx="76962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altLang="en-US" sz="1400" dirty="0">
                <a:latin typeface="Gill Sans MT" pitchFamily="34" charset="0"/>
              </a:rPr>
              <a:t>This presentation was made possible by the generous support of the American people through the United States Agency for International Development (USAID), under the terms of the Cooperative Agreement AID-OAA-A-14-00028. The contents are the responsibility of the authors and do not necessarily reflect the views of USAID or the United States Government.</a:t>
            </a:r>
          </a:p>
        </p:txBody>
      </p:sp>
      <p:sp>
        <p:nvSpPr>
          <p:cNvPr id="4" name="TextBox 3"/>
          <p:cNvSpPr txBox="1">
            <a:spLocks noChangeArrowheads="1"/>
          </p:cNvSpPr>
          <p:nvPr/>
        </p:nvSpPr>
        <p:spPr bwMode="auto">
          <a:xfrm>
            <a:off x="960438" y="6019800"/>
            <a:ext cx="7162800"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a:defRPr/>
            </a:pPr>
            <a:r>
              <a:rPr lang="en-US" altLang="en-US" sz="2800" baseline="30000" dirty="0">
                <a:solidFill>
                  <a:srgbClr val="002A6C"/>
                </a:solidFill>
                <a:latin typeface="Gill Sans MT" pitchFamily="34" charset="0"/>
              </a:rPr>
              <a:t> facebook.com/MCSPglobal 			twitter.com/MCSPglobal</a:t>
            </a:r>
          </a:p>
        </p:txBody>
      </p:sp>
    </p:spTree>
    <p:extLst>
      <p:ext uri="{BB962C8B-B14F-4D97-AF65-F5344CB8AC3E}">
        <p14:creationId xmlns:p14="http://schemas.microsoft.com/office/powerpoint/2010/main" val="3436228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4" name="Group 6"/>
          <p:cNvGrpSpPr>
            <a:grpSpLocks noChangeAspect="1"/>
          </p:cNvGrpSpPr>
          <p:nvPr/>
        </p:nvGrpSpPr>
        <p:grpSpPr bwMode="auto">
          <a:xfrm>
            <a:off x="2141538" y="762000"/>
            <a:ext cx="4860925" cy="752475"/>
            <a:chOff x="2362200" y="762000"/>
            <a:chExt cx="4419600" cy="684422"/>
          </a:xfrm>
        </p:grpSpPr>
        <p:pic>
          <p:nvPicPr>
            <p:cNvPr id="5"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762000" y="1981200"/>
            <a:ext cx="7772400" cy="2667000"/>
          </a:xfrm>
        </p:spPr>
        <p:txBody>
          <a:bodyPr anchor="b">
            <a:noAutofit/>
          </a:bodyPr>
          <a:lstStyle>
            <a:lvl1pPr>
              <a:lnSpc>
                <a:spcPct val="100000"/>
              </a:lnSpc>
              <a:defRPr sz="4000">
                <a:solidFill>
                  <a:srgbClr val="002A6C"/>
                </a:solidFill>
                <a:latin typeface="Gill Sans MT" panose="020B0502020104020203" pitchFamily="34" charset="0"/>
                <a:cs typeface="Arial" panose="020B0604020202020204" pitchFamily="34" charset="0"/>
              </a:defRPr>
            </a:lvl1pPr>
          </a:lstStyle>
          <a:p>
            <a:r>
              <a:rPr lang="en-US" dirty="0"/>
              <a:t>Click to edit Master title style</a:t>
            </a:r>
          </a:p>
        </p:txBody>
      </p:sp>
      <p:sp>
        <p:nvSpPr>
          <p:cNvPr id="15" name="Subtitle 2"/>
          <p:cNvSpPr>
            <a:spLocks noGrp="1"/>
          </p:cNvSpPr>
          <p:nvPr>
            <p:ph type="subTitle" idx="1"/>
          </p:nvPr>
        </p:nvSpPr>
        <p:spPr>
          <a:xfrm>
            <a:off x="762000" y="4800600"/>
            <a:ext cx="7772400" cy="1219200"/>
          </a:xfrm>
        </p:spPr>
        <p:txBody>
          <a:bodyPr>
            <a:normAutofit/>
          </a:bodyPr>
          <a:lstStyle>
            <a:lvl1pPr marL="0" indent="0" algn="ctr">
              <a:buNone/>
              <a:defRPr sz="2400">
                <a:solidFill>
                  <a:srgbClr val="5F5F5F"/>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42397237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p:nvPr/>
        </p:nvSpPr>
        <p:spPr>
          <a:xfrm>
            <a:off x="0" y="2514600"/>
            <a:ext cx="9144000" cy="4343400"/>
          </a:xfrm>
          <a:prstGeom prst="rect">
            <a:avLst/>
          </a:prstGeom>
          <a:gradFill>
            <a:gsLst>
              <a:gs pos="80000">
                <a:srgbClr val="FFFFFF"/>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100">
                <a:solidFill>
                  <a:schemeClr val="tx2"/>
                </a:solidFill>
                <a:latin typeface="Gill Sans MT" panose="020B0502020104020203" pitchFamily="34" charset="0"/>
                <a:cs typeface="+mn-cs"/>
              </a:defRPr>
            </a:lvl1pPr>
          </a:lstStyle>
          <a:p>
            <a:pPr>
              <a:defRPr/>
            </a:pPr>
            <a:fld id="{79FC7A99-52AE-4C05-A101-E07476EE88DE}" type="slidenum">
              <a:rPr lang="en-US"/>
              <a:pPr>
                <a:defRPr/>
              </a:pPr>
              <a:t>‹#›</a:t>
            </a:fld>
            <a:endParaRPr lang="en-US" dirty="0"/>
          </a:p>
        </p:txBody>
      </p:sp>
      <p:sp>
        <p:nvSpPr>
          <p:cNvPr id="11" name="Slide Number Placeholder 5"/>
          <p:cNvSpPr txBox="1">
            <a:spLocks/>
          </p:cNvSpPr>
          <p:nvPr/>
        </p:nvSpPr>
        <p:spPr>
          <a:xfrm>
            <a:off x="6553200" y="6356350"/>
            <a:ext cx="2133600" cy="365125"/>
          </a:xfrm>
          <a:prstGeom prst="rect">
            <a:avLst/>
          </a:prstGeom>
        </p:spPr>
        <p:txBody>
          <a:bodyPr/>
          <a:lstStyle>
            <a:defPPr>
              <a:defRPr lang="en-US"/>
            </a:defPPr>
            <a:lvl1pPr marL="0" algn="l" defTabSz="914400" rtl="0" eaLnBrk="1" latinLnBrk="0" hangingPunct="1">
              <a:defRPr sz="1800" kern="1200">
                <a:solidFill>
                  <a:srgbClr val="9DBFE5"/>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dirty="0"/>
          </a:p>
        </p:txBody>
      </p:sp>
    </p:spTree>
  </p:cSld>
  <p:clrMap bg1="lt1" tx1="dk1" bg2="lt2" tx2="dk2" accent1="accent1" accent2="accent2" accent3="accent3" accent4="accent4" accent5="accent5" accent6="accent6" hlink="hlink" folHlink="folHlink"/>
  <p:sldLayoutIdLst>
    <p:sldLayoutId id="2147483749" r:id="rId1"/>
    <p:sldLayoutId id="2147483750" r:id="rId2"/>
    <p:sldLayoutId id="2147483739" r:id="rId3"/>
    <p:sldLayoutId id="2147483740" r:id="rId4"/>
    <p:sldLayoutId id="2147483741" r:id="rId5"/>
    <p:sldLayoutId id="2147483742" r:id="rId6"/>
    <p:sldLayoutId id="2147483743" r:id="rId7"/>
    <p:sldLayoutId id="2147483751" r:id="rId8"/>
  </p:sldLayoutIdLst>
  <p:hf hdr="0" ftr="0" dt="0"/>
  <p:txStyles>
    <p:titleStyle>
      <a:lvl1pPr algn="ctr" rtl="0" eaLnBrk="1" fontAlgn="base" hangingPunct="1">
        <a:spcBef>
          <a:spcPct val="0"/>
        </a:spcBef>
        <a:spcAft>
          <a:spcPct val="0"/>
        </a:spcAft>
        <a:defRPr sz="3500" kern="1200">
          <a:solidFill>
            <a:srgbClr val="002A6C"/>
          </a:solidFill>
          <a:latin typeface="Gill Sans MT" panose="020B0502020104020203" pitchFamily="34" charset="0"/>
          <a:ea typeface="+mj-ea"/>
          <a:cs typeface="Arial" panose="020B0604020202020204" pitchFamily="34" charset="0"/>
        </a:defRPr>
      </a:lvl1pPr>
      <a:lvl2pPr algn="ctr" rtl="0" eaLnBrk="1" fontAlgn="base" hangingPunct="1">
        <a:spcBef>
          <a:spcPct val="0"/>
        </a:spcBef>
        <a:spcAft>
          <a:spcPct val="0"/>
        </a:spcAft>
        <a:defRPr sz="3500">
          <a:solidFill>
            <a:srgbClr val="002A6C"/>
          </a:solidFill>
          <a:latin typeface="Gill Sans MT" pitchFamily="34" charset="0"/>
          <a:cs typeface="Arial" charset="0"/>
        </a:defRPr>
      </a:lvl2pPr>
      <a:lvl3pPr algn="ctr" rtl="0" eaLnBrk="1" fontAlgn="base" hangingPunct="1">
        <a:spcBef>
          <a:spcPct val="0"/>
        </a:spcBef>
        <a:spcAft>
          <a:spcPct val="0"/>
        </a:spcAft>
        <a:defRPr sz="3500">
          <a:solidFill>
            <a:srgbClr val="002A6C"/>
          </a:solidFill>
          <a:latin typeface="Gill Sans MT" pitchFamily="34" charset="0"/>
          <a:cs typeface="Arial" charset="0"/>
        </a:defRPr>
      </a:lvl3pPr>
      <a:lvl4pPr algn="ctr" rtl="0" eaLnBrk="1" fontAlgn="base" hangingPunct="1">
        <a:spcBef>
          <a:spcPct val="0"/>
        </a:spcBef>
        <a:spcAft>
          <a:spcPct val="0"/>
        </a:spcAft>
        <a:defRPr sz="3500">
          <a:solidFill>
            <a:srgbClr val="002A6C"/>
          </a:solidFill>
          <a:latin typeface="Gill Sans MT" pitchFamily="34" charset="0"/>
          <a:cs typeface="Arial" charset="0"/>
        </a:defRPr>
      </a:lvl4pPr>
      <a:lvl5pPr algn="ctr" rtl="0" eaLnBrk="1" fontAlgn="base" hangingPunct="1">
        <a:spcBef>
          <a:spcPct val="0"/>
        </a:spcBef>
        <a:spcAft>
          <a:spcPct val="0"/>
        </a:spcAft>
        <a:defRPr sz="3500">
          <a:solidFill>
            <a:srgbClr val="002A6C"/>
          </a:solidFill>
          <a:latin typeface="Gill Sans MT" pitchFamily="34" charset="0"/>
          <a:cs typeface="Arial" charset="0"/>
        </a:defRPr>
      </a:lvl5pPr>
      <a:lvl6pPr marL="457200" algn="ctr" rtl="0" eaLnBrk="1" fontAlgn="base" hangingPunct="1">
        <a:spcBef>
          <a:spcPct val="0"/>
        </a:spcBef>
        <a:spcAft>
          <a:spcPct val="0"/>
        </a:spcAft>
        <a:defRPr sz="3500">
          <a:solidFill>
            <a:srgbClr val="002A6C"/>
          </a:solidFill>
          <a:latin typeface="Gill Sans MT" pitchFamily="34" charset="0"/>
          <a:cs typeface="Arial" charset="0"/>
        </a:defRPr>
      </a:lvl6pPr>
      <a:lvl7pPr marL="914400" algn="ctr" rtl="0" eaLnBrk="1" fontAlgn="base" hangingPunct="1">
        <a:spcBef>
          <a:spcPct val="0"/>
        </a:spcBef>
        <a:spcAft>
          <a:spcPct val="0"/>
        </a:spcAft>
        <a:defRPr sz="3500">
          <a:solidFill>
            <a:srgbClr val="002A6C"/>
          </a:solidFill>
          <a:latin typeface="Gill Sans MT" pitchFamily="34" charset="0"/>
          <a:cs typeface="Arial" charset="0"/>
        </a:defRPr>
      </a:lvl7pPr>
      <a:lvl8pPr marL="1371600" algn="ctr" rtl="0" eaLnBrk="1" fontAlgn="base" hangingPunct="1">
        <a:spcBef>
          <a:spcPct val="0"/>
        </a:spcBef>
        <a:spcAft>
          <a:spcPct val="0"/>
        </a:spcAft>
        <a:defRPr sz="3500">
          <a:solidFill>
            <a:srgbClr val="002A6C"/>
          </a:solidFill>
          <a:latin typeface="Gill Sans MT" pitchFamily="34" charset="0"/>
          <a:cs typeface="Arial" charset="0"/>
        </a:defRPr>
      </a:lvl8pPr>
      <a:lvl9pPr marL="1828800" algn="ctr" rtl="0" eaLnBrk="1" fontAlgn="base" hangingPunct="1">
        <a:spcBef>
          <a:spcPct val="0"/>
        </a:spcBef>
        <a:spcAft>
          <a:spcPct val="0"/>
        </a:spcAft>
        <a:defRPr sz="3500">
          <a:solidFill>
            <a:srgbClr val="002A6C"/>
          </a:solidFill>
          <a:latin typeface="Gill Sans MT" pitchFamily="34" charset="0"/>
          <a:cs typeface="Arial" charset="0"/>
        </a:defRPr>
      </a:lvl9pPr>
    </p:titleStyle>
    <p:bodyStyle>
      <a:lvl1pPr marL="342900" indent="-342900" algn="l" rtl="0" eaLnBrk="1" fontAlgn="base" hangingPunct="1">
        <a:spcBef>
          <a:spcPct val="20000"/>
        </a:spcBef>
        <a:spcAft>
          <a:spcPct val="0"/>
        </a:spcAft>
        <a:buFont typeface="Arial" charset="0"/>
        <a:buChar char="•"/>
        <a:defRPr sz="3200" kern="1200">
          <a:solidFill>
            <a:srgbClr val="5F5F5F"/>
          </a:solidFill>
          <a:latin typeface="Gill Sans MT" panose="020B0502020104020203" pitchFamily="34" charset="0"/>
          <a:ea typeface="+mn-ea"/>
          <a:cs typeface="Arial" panose="020B0604020202020204" pitchFamily="34" charset="0"/>
        </a:defRPr>
      </a:lvl1pPr>
      <a:lvl2pPr marL="742950" indent="-285750" algn="l" rtl="0" eaLnBrk="1" fontAlgn="base" hangingPunct="1">
        <a:spcBef>
          <a:spcPct val="20000"/>
        </a:spcBef>
        <a:spcAft>
          <a:spcPct val="0"/>
        </a:spcAft>
        <a:buFont typeface="Arial" charset="0"/>
        <a:buChar char="•"/>
        <a:defRPr sz="2800" kern="1200">
          <a:solidFill>
            <a:srgbClr val="5F5F5F"/>
          </a:solidFill>
          <a:latin typeface="Gill Sans MT" panose="020B0502020104020203" pitchFamily="34" charset="0"/>
          <a:ea typeface="+mn-ea"/>
          <a:cs typeface="Arial" panose="020B0604020202020204" pitchFamily="34" charset="0"/>
        </a:defRPr>
      </a:lvl2pPr>
      <a:lvl3pPr marL="1143000" indent="-228600" algn="l" rtl="0" eaLnBrk="1" fontAlgn="base" hangingPunct="1">
        <a:spcBef>
          <a:spcPct val="20000"/>
        </a:spcBef>
        <a:spcAft>
          <a:spcPct val="0"/>
        </a:spcAft>
        <a:buFont typeface="Arial" charset="0"/>
        <a:buChar char="•"/>
        <a:defRPr sz="2400" kern="1200">
          <a:solidFill>
            <a:srgbClr val="5F5F5F"/>
          </a:solidFill>
          <a:latin typeface="Gill Sans MT" panose="020B0502020104020203" pitchFamily="34" charset="0"/>
          <a:ea typeface="+mn-ea"/>
          <a:cs typeface="Arial" panose="020B0604020202020204" pitchFamily="34" charset="0"/>
        </a:defRPr>
      </a:lvl3pPr>
      <a:lvl4pPr marL="1600200" indent="-228600" algn="l" rtl="0" eaLnBrk="1" fontAlgn="base" hangingPunct="1">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4pPr>
      <a:lvl5pPr marL="2057400" indent="-228600" algn="l" rtl="0" eaLnBrk="1" fontAlgn="base" hangingPunct="1">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marL="0" marR="0" indent="0" algn="r" defTabSz="914400" rtl="0" eaLnBrk="1" fontAlgn="auto" latinLnBrk="0" hangingPunct="1">
              <a:lnSpc>
                <a:spcPct val="100000"/>
              </a:lnSpc>
              <a:spcBef>
                <a:spcPts val="0"/>
              </a:spcBef>
              <a:spcAft>
                <a:spcPts val="0"/>
              </a:spcAft>
              <a:buClrTx/>
              <a:buSzTx/>
              <a:buFontTx/>
              <a:buNone/>
              <a:tabLst/>
              <a:defRPr sz="1200">
                <a:solidFill>
                  <a:srgbClr val="5F5F5F"/>
                </a:solidFill>
                <a:latin typeface="+mn-lt"/>
                <a:cs typeface="+mn-cs"/>
              </a:defRPr>
            </a:lvl1pPr>
          </a:lstStyle>
          <a:p>
            <a:pPr>
              <a:defRPr/>
            </a:pPr>
            <a:fld id="{A4438311-3C4B-43E1-9EEF-3D41646CB283}" type="slidenum">
              <a:rPr lang="en-US"/>
              <a:pPr>
                <a:defRPr/>
              </a:pPr>
              <a:t>‹#›</a:t>
            </a:fld>
            <a:endParaRPr lang="en-US" dirty="0"/>
          </a:p>
        </p:txBody>
      </p:sp>
      <p:sp>
        <p:nvSpPr>
          <p:cNvPr id="11" name="Slide Number Placeholder 5"/>
          <p:cNvSpPr txBox="1">
            <a:spLocks/>
          </p:cNvSpPr>
          <p:nvPr/>
        </p:nvSpPr>
        <p:spPr>
          <a:xfrm>
            <a:off x="6553200" y="6356350"/>
            <a:ext cx="2133600" cy="365125"/>
          </a:xfrm>
          <a:prstGeom prst="rect">
            <a:avLst/>
          </a:prstGeom>
        </p:spPr>
        <p:txBody>
          <a:bodyPr/>
          <a:lstStyle>
            <a:defPPr>
              <a:defRPr lang="en-US"/>
            </a:defPPr>
            <a:lvl1pPr marL="0" algn="l" defTabSz="914400" rtl="0" eaLnBrk="1" latinLnBrk="0" hangingPunct="1">
              <a:defRPr sz="1800" kern="1200">
                <a:solidFill>
                  <a:srgbClr val="9DBFE5"/>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dirty="0"/>
          </a:p>
        </p:txBody>
      </p:sp>
    </p:spTree>
  </p:cSld>
  <p:clrMap bg1="lt1" tx1="dk1" bg2="lt2" tx2="dk2" accent1="accent1" accent2="accent2" accent3="accent3" accent4="accent4" accent5="accent5" accent6="accent6" hlink="hlink" folHlink="folHlink"/>
  <p:sldLayoutIdLst>
    <p:sldLayoutId id="2147483752" r:id="rId1"/>
    <p:sldLayoutId id="2147483753" r:id="rId2"/>
    <p:sldLayoutId id="2147483744" r:id="rId3"/>
    <p:sldLayoutId id="2147483745" r:id="rId4"/>
    <p:sldLayoutId id="2147483746" r:id="rId5"/>
    <p:sldLayoutId id="2147483747" r:id="rId6"/>
    <p:sldLayoutId id="2147483748" r:id="rId7"/>
    <p:sldLayoutId id="2147483754" r:id="rId8"/>
  </p:sldLayoutIdLst>
  <p:hf hdr="0" ftr="0" dt="0"/>
  <p:txStyles>
    <p:titleStyle>
      <a:lvl1pPr algn="ctr" rtl="0" eaLnBrk="0" fontAlgn="base" hangingPunct="0">
        <a:spcBef>
          <a:spcPct val="0"/>
        </a:spcBef>
        <a:spcAft>
          <a:spcPct val="0"/>
        </a:spcAft>
        <a:defRPr sz="3500" kern="1200">
          <a:solidFill>
            <a:srgbClr val="002A6C"/>
          </a:solidFill>
          <a:latin typeface="Gill Sans MT" panose="020B0502020104020203" pitchFamily="34" charset="0"/>
          <a:ea typeface="+mj-ea"/>
          <a:cs typeface="Arial" panose="020B0604020202020204" pitchFamily="34" charset="0"/>
        </a:defRPr>
      </a:lvl1pPr>
      <a:lvl2pPr algn="ctr" rtl="0" eaLnBrk="0" fontAlgn="base" hangingPunct="0">
        <a:spcBef>
          <a:spcPct val="0"/>
        </a:spcBef>
        <a:spcAft>
          <a:spcPct val="0"/>
        </a:spcAft>
        <a:defRPr sz="3500">
          <a:solidFill>
            <a:srgbClr val="002A6C"/>
          </a:solidFill>
          <a:latin typeface="Gill Sans MT" pitchFamily="34" charset="0"/>
          <a:cs typeface="Arial" charset="0"/>
        </a:defRPr>
      </a:lvl2pPr>
      <a:lvl3pPr algn="ctr" rtl="0" eaLnBrk="0" fontAlgn="base" hangingPunct="0">
        <a:spcBef>
          <a:spcPct val="0"/>
        </a:spcBef>
        <a:spcAft>
          <a:spcPct val="0"/>
        </a:spcAft>
        <a:defRPr sz="3500">
          <a:solidFill>
            <a:srgbClr val="002A6C"/>
          </a:solidFill>
          <a:latin typeface="Gill Sans MT" pitchFamily="34" charset="0"/>
          <a:cs typeface="Arial" charset="0"/>
        </a:defRPr>
      </a:lvl3pPr>
      <a:lvl4pPr algn="ctr" rtl="0" eaLnBrk="0" fontAlgn="base" hangingPunct="0">
        <a:spcBef>
          <a:spcPct val="0"/>
        </a:spcBef>
        <a:spcAft>
          <a:spcPct val="0"/>
        </a:spcAft>
        <a:defRPr sz="3500">
          <a:solidFill>
            <a:srgbClr val="002A6C"/>
          </a:solidFill>
          <a:latin typeface="Gill Sans MT" pitchFamily="34" charset="0"/>
          <a:cs typeface="Arial" charset="0"/>
        </a:defRPr>
      </a:lvl4pPr>
      <a:lvl5pPr algn="ctr" rtl="0" eaLnBrk="0" fontAlgn="base" hangingPunct="0">
        <a:spcBef>
          <a:spcPct val="0"/>
        </a:spcBef>
        <a:spcAft>
          <a:spcPct val="0"/>
        </a:spcAft>
        <a:defRPr sz="3500">
          <a:solidFill>
            <a:srgbClr val="002A6C"/>
          </a:solidFill>
          <a:latin typeface="Gill Sans MT" pitchFamily="34" charset="0"/>
          <a:cs typeface="Arial" charset="0"/>
        </a:defRPr>
      </a:lvl5pPr>
      <a:lvl6pPr marL="457200" algn="ctr" rtl="0" fontAlgn="base">
        <a:spcBef>
          <a:spcPct val="0"/>
        </a:spcBef>
        <a:spcAft>
          <a:spcPct val="0"/>
        </a:spcAft>
        <a:defRPr sz="3500">
          <a:solidFill>
            <a:srgbClr val="002A6C"/>
          </a:solidFill>
          <a:latin typeface="Gill Sans MT" pitchFamily="34" charset="0"/>
          <a:cs typeface="Arial" charset="0"/>
        </a:defRPr>
      </a:lvl6pPr>
      <a:lvl7pPr marL="914400" algn="ctr" rtl="0" fontAlgn="base">
        <a:spcBef>
          <a:spcPct val="0"/>
        </a:spcBef>
        <a:spcAft>
          <a:spcPct val="0"/>
        </a:spcAft>
        <a:defRPr sz="3500">
          <a:solidFill>
            <a:srgbClr val="002A6C"/>
          </a:solidFill>
          <a:latin typeface="Gill Sans MT" pitchFamily="34" charset="0"/>
          <a:cs typeface="Arial" charset="0"/>
        </a:defRPr>
      </a:lvl7pPr>
      <a:lvl8pPr marL="1371600" algn="ctr" rtl="0" fontAlgn="base">
        <a:spcBef>
          <a:spcPct val="0"/>
        </a:spcBef>
        <a:spcAft>
          <a:spcPct val="0"/>
        </a:spcAft>
        <a:defRPr sz="3500">
          <a:solidFill>
            <a:srgbClr val="002A6C"/>
          </a:solidFill>
          <a:latin typeface="Gill Sans MT" pitchFamily="34" charset="0"/>
          <a:cs typeface="Arial" charset="0"/>
        </a:defRPr>
      </a:lvl8pPr>
      <a:lvl9pPr marL="1828800" algn="ctr" rtl="0" fontAlgn="base">
        <a:spcBef>
          <a:spcPct val="0"/>
        </a:spcBef>
        <a:spcAft>
          <a:spcPct val="0"/>
        </a:spcAft>
        <a:defRPr sz="3500">
          <a:solidFill>
            <a:srgbClr val="002A6C"/>
          </a:solidFill>
          <a:latin typeface="Gill Sans MT" pitchFamily="34"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5F5F5F"/>
          </a:solidFill>
          <a:latin typeface="Gill Sans MT" panose="020B0502020104020203" pitchFamily="34" charset="0"/>
          <a:ea typeface="+mn-ea"/>
          <a:cs typeface="Arial" panose="020B0604020202020204" pitchFamily="34" charset="0"/>
        </a:defRPr>
      </a:lvl1pPr>
      <a:lvl2pPr marL="742950" indent="-285750" algn="l" rtl="0" eaLnBrk="0" fontAlgn="base" hangingPunct="0">
        <a:spcBef>
          <a:spcPct val="20000"/>
        </a:spcBef>
        <a:spcAft>
          <a:spcPct val="0"/>
        </a:spcAft>
        <a:buFont typeface="Arial" charset="0"/>
        <a:buChar char="•"/>
        <a:defRPr sz="2800" kern="1200">
          <a:solidFill>
            <a:srgbClr val="5F5F5F"/>
          </a:solidFill>
          <a:latin typeface="Gill Sans MT" panose="020B0502020104020203" pitchFamily="34" charset="0"/>
          <a:ea typeface="+mn-ea"/>
          <a:cs typeface="Arial" panose="020B0604020202020204" pitchFamily="34" charset="0"/>
        </a:defRPr>
      </a:lvl2pPr>
      <a:lvl3pPr marL="1143000" indent="-228600" algn="l" rtl="0" eaLnBrk="0" fontAlgn="base" hangingPunct="0">
        <a:spcBef>
          <a:spcPct val="20000"/>
        </a:spcBef>
        <a:spcAft>
          <a:spcPct val="0"/>
        </a:spcAft>
        <a:buFont typeface="Arial" charset="0"/>
        <a:buChar char="•"/>
        <a:defRPr sz="2400" kern="1200">
          <a:solidFill>
            <a:srgbClr val="5F5F5F"/>
          </a:solidFill>
          <a:latin typeface="Gill Sans MT" panose="020B0502020104020203" pitchFamily="34" charset="0"/>
          <a:ea typeface="+mn-ea"/>
          <a:cs typeface="Arial" panose="020B0604020202020204" pitchFamily="34" charset="0"/>
        </a:defRPr>
      </a:lvl3pPr>
      <a:lvl4pPr marL="1600200" indent="-228600" algn="l" rtl="0" eaLnBrk="0" fontAlgn="base" hangingPunct="0">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4pPr>
      <a:lvl5pPr marL="2057400" indent="-228600" algn="l" rtl="0" eaLnBrk="0" fontAlgn="base" hangingPunct="0">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3.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3"/>
          <p:cNvSpPr>
            <a:spLocks noGrp="1"/>
          </p:cNvSpPr>
          <p:nvPr>
            <p:ph type="ctrTitle"/>
          </p:nvPr>
        </p:nvSpPr>
        <p:spPr>
          <a:xfrm>
            <a:off x="771939" y="2514600"/>
            <a:ext cx="7772400" cy="2667000"/>
          </a:xfrm>
        </p:spPr>
        <p:txBody>
          <a:bodyPr anchor="b"/>
          <a:lstStyle/>
          <a:p>
            <a:r>
              <a:rPr lang="en-US" altLang="en-US" dirty="0">
                <a:solidFill>
                  <a:schemeClr val="tx2"/>
                </a:solidFill>
                <a:cs typeface="Arial" charset="0"/>
              </a:rPr>
              <a:t>Interval Intrauterine Device</a:t>
            </a:r>
            <a:br>
              <a:rPr lang="en-US" altLang="en-US" dirty="0">
                <a:solidFill>
                  <a:schemeClr val="tx2"/>
                </a:solidFill>
                <a:cs typeface="Arial" charset="0"/>
              </a:rPr>
            </a:br>
            <a:r>
              <a:rPr lang="en-US" altLang="en-US" dirty="0">
                <a:solidFill>
                  <a:schemeClr val="tx2"/>
                </a:solidFill>
                <a:cs typeface="Arial" charset="0"/>
              </a:rPr>
              <a:t>(Copper T 380A)</a:t>
            </a:r>
            <a:r>
              <a:rPr lang="en-US" altLang="en-US" dirty="0">
                <a:solidFill>
                  <a:schemeClr val="tx1"/>
                </a:solidFill>
                <a:cs typeface="Arial" charset="0"/>
              </a:rPr>
              <a:t/>
            </a:r>
            <a:br>
              <a:rPr lang="en-US" altLang="en-US" dirty="0">
                <a:solidFill>
                  <a:schemeClr val="tx1"/>
                </a:solidFill>
                <a:cs typeface="Arial" charset="0"/>
              </a:rPr>
            </a:br>
            <a:endParaRPr lang="en-US" altLang="en-US" dirty="0">
              <a:solidFill>
                <a:schemeClr val="tx1"/>
              </a:solidFill>
              <a:cs typeface="Arial" charset="0"/>
            </a:endParaRPr>
          </a:p>
        </p:txBody>
      </p:sp>
      <p:sp>
        <p:nvSpPr>
          <p:cNvPr id="9219" name="Subtitle 4"/>
          <p:cNvSpPr>
            <a:spLocks noGrp="1"/>
          </p:cNvSpPr>
          <p:nvPr>
            <p:ph type="subTitle" idx="1"/>
          </p:nvPr>
        </p:nvSpPr>
        <p:spPr/>
        <p:txBody>
          <a:bodyPr/>
          <a:lstStyle/>
          <a:p>
            <a:pPr eaLnBrk="1" hangingPunct="1"/>
            <a:r>
              <a:rPr lang="en-US" altLang="en-US" dirty="0">
                <a:cs typeface="Arial" charset="0"/>
              </a:rPr>
              <a:t>Module 6</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2E40F55B-BEFB-4D4C-A3A0-99555201EE49}" type="slidenum">
              <a:rPr lang="en-US" altLang="en-US"/>
              <a:pPr>
                <a:defRPr/>
              </a:pPr>
              <a:t>10</a:t>
            </a:fld>
            <a:endParaRPr lang="en-US" altLang="en-US" dirty="0"/>
          </a:p>
        </p:txBody>
      </p:sp>
      <p:sp>
        <p:nvSpPr>
          <p:cNvPr id="23555" name="Rectangle 4"/>
          <p:cNvSpPr>
            <a:spLocks noGrp="1" noChangeArrowheads="1"/>
          </p:cNvSpPr>
          <p:nvPr>
            <p:ph type="title"/>
          </p:nvPr>
        </p:nvSpPr>
        <p:spPr/>
        <p:txBody>
          <a:bodyPr>
            <a:normAutofit/>
          </a:bodyPr>
          <a:lstStyle/>
          <a:p>
            <a:pPr eaLnBrk="1" hangingPunct="1"/>
            <a:r>
              <a:rPr lang="en-US" altLang="en-US" sz="3600" dirty="0" smtClean="0"/>
              <a:t>What </a:t>
            </a:r>
            <a:r>
              <a:rPr lang="en-US" altLang="en-US" sz="3600" dirty="0"/>
              <a:t>Are </a:t>
            </a:r>
            <a:r>
              <a:rPr lang="en-US" altLang="en-US" sz="3600" dirty="0" smtClean="0"/>
              <a:t>The </a:t>
            </a:r>
            <a:r>
              <a:rPr lang="en-US" altLang="en-US" sz="3600" dirty="0"/>
              <a:t>Health Risks?</a:t>
            </a:r>
          </a:p>
        </p:txBody>
      </p:sp>
      <p:sp>
        <p:nvSpPr>
          <p:cNvPr id="23556" name="Rectangle 5"/>
          <p:cNvSpPr>
            <a:spLocks noGrp="1" noChangeArrowheads="1"/>
          </p:cNvSpPr>
          <p:nvPr>
            <p:ph type="body" idx="1"/>
          </p:nvPr>
        </p:nvSpPr>
        <p:spPr>
          <a:xfrm>
            <a:off x="457200" y="1600200"/>
            <a:ext cx="8229600" cy="4953000"/>
          </a:xfrm>
        </p:spPr>
        <p:txBody>
          <a:bodyPr/>
          <a:lstStyle/>
          <a:p>
            <a:pPr eaLnBrk="1" hangingPunct="1">
              <a:lnSpc>
                <a:spcPct val="90000"/>
              </a:lnSpc>
              <a:buFont typeface="Wingdings" panose="05000000000000000000" pitchFamily="2" charset="2"/>
              <a:buNone/>
            </a:pPr>
            <a:r>
              <a:rPr lang="en-US" altLang="en-US" dirty="0"/>
              <a:t>Expulsion (uncommon): </a:t>
            </a:r>
          </a:p>
          <a:p>
            <a:pPr>
              <a:lnSpc>
                <a:spcPct val="90000"/>
              </a:lnSpc>
            </a:pPr>
            <a:r>
              <a:rPr lang="en-US" altLang="en-US" dirty="0"/>
              <a:t>May be spontaneously expelled (</a:t>
            </a:r>
            <a:r>
              <a:rPr lang="en-US" altLang="en-US" dirty="0" smtClean="0"/>
              <a:t>2%</a:t>
            </a:r>
            <a:r>
              <a:rPr lang="en-US" dirty="0"/>
              <a:t>–</a:t>
            </a:r>
            <a:r>
              <a:rPr lang="en-US" altLang="en-US" dirty="0" smtClean="0"/>
              <a:t>8%)</a:t>
            </a:r>
            <a:endParaRPr lang="en-US" altLang="en-US" dirty="0"/>
          </a:p>
          <a:p>
            <a:pPr eaLnBrk="1" hangingPunct="1">
              <a:lnSpc>
                <a:spcPct val="90000"/>
              </a:lnSpc>
            </a:pPr>
            <a:r>
              <a:rPr lang="en-US" altLang="en-US" dirty="0"/>
              <a:t>More common in first 3 months and during menstrual period </a:t>
            </a:r>
          </a:p>
          <a:p>
            <a:pPr eaLnBrk="1" hangingPunct="1">
              <a:lnSpc>
                <a:spcPct val="90000"/>
              </a:lnSpc>
            </a:pPr>
            <a:r>
              <a:rPr lang="en-US" altLang="en-US" dirty="0"/>
              <a:t>Factors that increase </a:t>
            </a:r>
            <a:r>
              <a:rPr lang="en-US" altLang="en-US" dirty="0" smtClean="0"/>
              <a:t>risk of expulsion: </a:t>
            </a:r>
            <a:endParaRPr lang="en-US" altLang="en-US" dirty="0"/>
          </a:p>
          <a:p>
            <a:pPr lvl="1" eaLnBrk="1" hangingPunct="1">
              <a:lnSpc>
                <a:spcPct val="90000"/>
              </a:lnSpc>
            </a:pPr>
            <a:r>
              <a:rPr lang="en-US" altLang="en-US" dirty="0"/>
              <a:t>Nulliparity</a:t>
            </a:r>
          </a:p>
          <a:p>
            <a:pPr lvl="1" eaLnBrk="1" hangingPunct="1">
              <a:lnSpc>
                <a:spcPct val="90000"/>
              </a:lnSpc>
            </a:pPr>
            <a:r>
              <a:rPr lang="en-US" altLang="en-US" dirty="0"/>
              <a:t>Heavy menstrual flow</a:t>
            </a:r>
          </a:p>
          <a:p>
            <a:pPr lvl="1" eaLnBrk="1" hangingPunct="1">
              <a:lnSpc>
                <a:spcPct val="90000"/>
              </a:lnSpc>
            </a:pPr>
            <a:r>
              <a:rPr lang="en-US" altLang="en-US" dirty="0"/>
              <a:t>Insertion immediately postpartum or after second-trimester </a:t>
            </a:r>
            <a:r>
              <a:rPr lang="en-US" altLang="en-US" dirty="0" smtClean="0"/>
              <a:t>abortion</a:t>
            </a:r>
          </a:p>
          <a:p>
            <a:pPr lvl="1" eaLnBrk="1" hangingPunct="1">
              <a:lnSpc>
                <a:spcPct val="90000"/>
              </a:lnSpc>
            </a:pPr>
            <a:r>
              <a:rPr lang="en-US" altLang="en-US" dirty="0" smtClean="0"/>
              <a:t>Provider competence</a:t>
            </a:r>
          </a:p>
          <a:p>
            <a:pPr lvl="1" eaLnBrk="1" hangingPunct="1">
              <a:lnSpc>
                <a:spcPct val="90000"/>
              </a:lnSpc>
            </a:pPr>
            <a:endParaRPr lang="en-US" altLang="en-US" dirty="0"/>
          </a:p>
        </p:txBody>
      </p:sp>
    </p:spTree>
    <p:extLst>
      <p:ext uri="{BB962C8B-B14F-4D97-AF65-F5344CB8AC3E}">
        <p14:creationId xmlns:p14="http://schemas.microsoft.com/office/powerpoint/2010/main" val="2116654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55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55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55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355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355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355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3556">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355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CBA37524-0B31-4D33-AD04-9D82D131A2D0}" type="slidenum">
              <a:rPr lang="en-US" altLang="en-US"/>
              <a:pPr>
                <a:defRPr/>
              </a:pPr>
              <a:t>11</a:t>
            </a:fld>
            <a:endParaRPr lang="en-US" altLang="en-US" dirty="0"/>
          </a:p>
        </p:txBody>
      </p:sp>
      <p:sp>
        <p:nvSpPr>
          <p:cNvPr id="25603" name="Rectangle 4"/>
          <p:cNvSpPr>
            <a:spLocks noGrp="1" noChangeArrowheads="1"/>
          </p:cNvSpPr>
          <p:nvPr>
            <p:ph type="title"/>
          </p:nvPr>
        </p:nvSpPr>
        <p:spPr/>
        <p:txBody>
          <a:bodyPr>
            <a:noAutofit/>
          </a:bodyPr>
          <a:lstStyle/>
          <a:p>
            <a:pPr eaLnBrk="1" hangingPunct="1"/>
            <a:r>
              <a:rPr lang="en-US" altLang="en-US" sz="3600" dirty="0"/>
              <a:t>IUDs: What Are </a:t>
            </a:r>
            <a:r>
              <a:rPr lang="en-US" altLang="en-US" sz="3600" dirty="0" smtClean="0"/>
              <a:t>The </a:t>
            </a:r>
            <a:r>
              <a:rPr lang="en-US" altLang="en-US" sz="3600" dirty="0"/>
              <a:t>Health Risks? </a:t>
            </a:r>
            <a:r>
              <a:rPr lang="en-US" altLang="en-US" sz="2800" dirty="0"/>
              <a:t>(continued) </a:t>
            </a:r>
          </a:p>
        </p:txBody>
      </p:sp>
      <p:sp>
        <p:nvSpPr>
          <p:cNvPr id="25604" name="Rectangle 5"/>
          <p:cNvSpPr>
            <a:spLocks noGrp="1" noChangeArrowheads="1"/>
          </p:cNvSpPr>
          <p:nvPr>
            <p:ph type="body" idx="1"/>
          </p:nvPr>
        </p:nvSpPr>
        <p:spPr/>
        <p:txBody>
          <a:bodyPr/>
          <a:lstStyle/>
          <a:p>
            <a:pPr eaLnBrk="1" hangingPunct="1">
              <a:buFont typeface="Wingdings" panose="05000000000000000000" pitchFamily="2" charset="2"/>
              <a:buNone/>
            </a:pPr>
            <a:r>
              <a:rPr lang="en-US" altLang="en-US" dirty="0"/>
              <a:t>Uterine perforation (rare):</a:t>
            </a:r>
          </a:p>
          <a:p>
            <a:pPr eaLnBrk="1" hangingPunct="1"/>
            <a:r>
              <a:rPr lang="en-US" altLang="en-US" dirty="0"/>
              <a:t>Rarely occurs (&lt;1.5/1,000 cases)</a:t>
            </a:r>
          </a:p>
          <a:p>
            <a:pPr eaLnBrk="1" hangingPunct="1"/>
            <a:r>
              <a:rPr lang="en-US" altLang="en-US" dirty="0"/>
              <a:t>Usually occurs during insertion</a:t>
            </a:r>
          </a:p>
          <a:p>
            <a:pPr eaLnBrk="1" hangingPunct="1"/>
            <a:r>
              <a:rPr lang="en-US" altLang="en-US" dirty="0"/>
              <a:t>Serious complications from perforation are rare</a:t>
            </a:r>
          </a:p>
          <a:p>
            <a:pPr eaLnBrk="1" hangingPunct="1"/>
            <a:r>
              <a:rPr lang="en-US" altLang="en-US" dirty="0"/>
              <a:t>Surgical intervention is rarely required</a:t>
            </a:r>
          </a:p>
        </p:txBody>
      </p:sp>
    </p:spTree>
    <p:extLst>
      <p:ext uri="{BB962C8B-B14F-4D97-AF65-F5344CB8AC3E}">
        <p14:creationId xmlns:p14="http://schemas.microsoft.com/office/powerpoint/2010/main" val="3276561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60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60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60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560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560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69E05D41-DDD0-4F23-933A-9CA29647AF41}" type="slidenum">
              <a:rPr lang="en-US" altLang="en-US"/>
              <a:pPr>
                <a:defRPr/>
              </a:pPr>
              <a:t>12</a:t>
            </a:fld>
            <a:endParaRPr lang="en-US" altLang="en-US" dirty="0"/>
          </a:p>
        </p:txBody>
      </p:sp>
      <p:sp>
        <p:nvSpPr>
          <p:cNvPr id="27651" name="Rectangle 4"/>
          <p:cNvSpPr>
            <a:spLocks noGrp="1" noChangeArrowheads="1"/>
          </p:cNvSpPr>
          <p:nvPr>
            <p:ph type="title"/>
          </p:nvPr>
        </p:nvSpPr>
        <p:spPr/>
        <p:txBody>
          <a:bodyPr>
            <a:noAutofit/>
          </a:bodyPr>
          <a:lstStyle/>
          <a:p>
            <a:pPr eaLnBrk="1" hangingPunct="1"/>
            <a:r>
              <a:rPr lang="en-US" altLang="en-US" sz="3600" dirty="0"/>
              <a:t>IUDs: What </a:t>
            </a:r>
            <a:r>
              <a:rPr lang="en-US" altLang="en-US" sz="3600" dirty="0" smtClean="0"/>
              <a:t>Are The </a:t>
            </a:r>
            <a:r>
              <a:rPr lang="en-US" altLang="en-US" sz="3600" dirty="0"/>
              <a:t>Health Risks? </a:t>
            </a:r>
            <a:r>
              <a:rPr lang="en-US" altLang="en-US" sz="2800" dirty="0"/>
              <a:t>(continued) </a:t>
            </a:r>
          </a:p>
        </p:txBody>
      </p:sp>
      <p:sp>
        <p:nvSpPr>
          <p:cNvPr id="27652" name="Rectangle 5"/>
          <p:cNvSpPr>
            <a:spLocks noGrp="1" noChangeArrowheads="1"/>
          </p:cNvSpPr>
          <p:nvPr>
            <p:ph type="body" idx="1"/>
          </p:nvPr>
        </p:nvSpPr>
        <p:spPr/>
        <p:txBody>
          <a:bodyPr/>
          <a:lstStyle/>
          <a:p>
            <a:pPr eaLnBrk="1" hangingPunct="1">
              <a:buFont typeface="Wingdings" panose="05000000000000000000" pitchFamily="2" charset="2"/>
              <a:buNone/>
            </a:pPr>
            <a:r>
              <a:rPr lang="en-US" altLang="en-US" dirty="0"/>
              <a:t>Infection (rare):</a:t>
            </a:r>
          </a:p>
          <a:p>
            <a:pPr eaLnBrk="1" hangingPunct="1"/>
            <a:r>
              <a:rPr lang="en-US" altLang="en-US" dirty="0"/>
              <a:t>Minimal risk (less than 1</a:t>
            </a:r>
            <a:r>
              <a:rPr lang="en-US" altLang="en-US" dirty="0" smtClean="0"/>
              <a:t>%)</a:t>
            </a:r>
            <a:endParaRPr lang="en-US" altLang="en-US" dirty="0"/>
          </a:p>
          <a:p>
            <a:pPr eaLnBrk="1" hangingPunct="1"/>
            <a:r>
              <a:rPr lang="en-US" altLang="en-US" dirty="0" smtClean="0"/>
              <a:t>Not due to the </a:t>
            </a:r>
            <a:r>
              <a:rPr lang="en-US" altLang="en-US" dirty="0"/>
              <a:t>IUD itself, but </a:t>
            </a:r>
            <a:r>
              <a:rPr lang="en-US" altLang="en-US" dirty="0" smtClean="0"/>
              <a:t>lack of aseptic  </a:t>
            </a:r>
            <a:r>
              <a:rPr lang="en-US" altLang="en-US" dirty="0"/>
              <a:t>insertion </a:t>
            </a:r>
            <a:r>
              <a:rPr lang="en-US" altLang="en-US" dirty="0" smtClean="0"/>
              <a:t>technique</a:t>
            </a:r>
            <a:endParaRPr lang="en-US" altLang="en-US" dirty="0"/>
          </a:p>
        </p:txBody>
      </p:sp>
    </p:spTree>
    <p:extLst>
      <p:ext uri="{BB962C8B-B14F-4D97-AF65-F5344CB8AC3E}">
        <p14:creationId xmlns:p14="http://schemas.microsoft.com/office/powerpoint/2010/main" val="1315462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65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765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765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734620A0-C3A8-4BB8-830B-8A73E147B9F1}" type="slidenum">
              <a:rPr lang="en-US" altLang="en-US"/>
              <a:pPr>
                <a:defRPr/>
              </a:pPr>
              <a:t>13</a:t>
            </a:fld>
            <a:endParaRPr lang="en-US" altLang="en-US" dirty="0"/>
          </a:p>
        </p:txBody>
      </p:sp>
      <p:sp>
        <p:nvSpPr>
          <p:cNvPr id="29699" name="Rectangle 5"/>
          <p:cNvSpPr>
            <a:spLocks noGrp="1" noChangeArrowheads="1"/>
          </p:cNvSpPr>
          <p:nvPr>
            <p:ph type="title"/>
          </p:nvPr>
        </p:nvSpPr>
        <p:spPr/>
        <p:txBody>
          <a:bodyPr>
            <a:noAutofit/>
          </a:bodyPr>
          <a:lstStyle/>
          <a:p>
            <a:pPr eaLnBrk="1" hangingPunct="1"/>
            <a:r>
              <a:rPr lang="en-US" altLang="en-US" sz="3600" dirty="0"/>
              <a:t>IUDs: Who Should Not Use Them? </a:t>
            </a:r>
            <a:br>
              <a:rPr lang="en-US" altLang="en-US" sz="3600" dirty="0"/>
            </a:br>
            <a:r>
              <a:rPr lang="en-US" altLang="en-US" sz="3600" dirty="0"/>
              <a:t>(WHO MEC Category 4)</a:t>
            </a:r>
          </a:p>
        </p:txBody>
      </p:sp>
      <p:sp>
        <p:nvSpPr>
          <p:cNvPr id="29700" name="Rectangle 6"/>
          <p:cNvSpPr>
            <a:spLocks noGrp="1" noChangeArrowheads="1"/>
          </p:cNvSpPr>
          <p:nvPr>
            <p:ph type="body" idx="1"/>
          </p:nvPr>
        </p:nvSpPr>
        <p:spPr/>
        <p:txBody>
          <a:bodyPr/>
          <a:lstStyle/>
          <a:p>
            <a:pPr eaLnBrk="1" hangingPunct="1">
              <a:buFont typeface="Wingdings" panose="05000000000000000000" pitchFamily="2" charset="2"/>
              <a:buNone/>
            </a:pPr>
            <a:r>
              <a:rPr lang="en-US" altLang="en-US" dirty="0"/>
              <a:t>An IUD should </a:t>
            </a:r>
            <a:r>
              <a:rPr lang="en-US" altLang="en-US" b="1" dirty="0"/>
              <a:t>not</a:t>
            </a:r>
            <a:r>
              <a:rPr lang="en-US" altLang="en-US" dirty="0"/>
              <a:t> be inserted if a woman:</a:t>
            </a:r>
          </a:p>
          <a:p>
            <a:pPr eaLnBrk="1" hangingPunct="1"/>
            <a:r>
              <a:rPr lang="en-US" altLang="en-US" dirty="0"/>
              <a:t>Is pregnant</a:t>
            </a:r>
          </a:p>
          <a:p>
            <a:pPr eaLnBrk="1" hangingPunct="1"/>
            <a:r>
              <a:rPr lang="en-US" altLang="en-US" dirty="0"/>
              <a:t>Has puerperal sepsis or post-septic abortion</a:t>
            </a:r>
          </a:p>
          <a:p>
            <a:pPr eaLnBrk="1" hangingPunct="1"/>
            <a:r>
              <a:rPr lang="en-US" altLang="en-US" dirty="0"/>
              <a:t>Has a distorted uterine cavity</a:t>
            </a:r>
          </a:p>
          <a:p>
            <a:pPr eaLnBrk="1" hangingPunct="1"/>
            <a:r>
              <a:rPr lang="en-US" altLang="en-US" dirty="0"/>
              <a:t>Has current PID, gonorrhea, or chlamydia*</a:t>
            </a:r>
          </a:p>
          <a:p>
            <a:pPr eaLnBrk="1" hangingPunct="1"/>
            <a:r>
              <a:rPr lang="en-US" altLang="en-US" dirty="0"/>
              <a:t>Has current purulent cervical discharge*</a:t>
            </a:r>
          </a:p>
          <a:p>
            <a:pPr eaLnBrk="1" hangingPunct="1">
              <a:buFont typeface="Wingdings" panose="05000000000000000000" pitchFamily="2" charset="2"/>
              <a:buNone/>
            </a:pPr>
            <a:r>
              <a:rPr lang="en-US" altLang="en-US" sz="1800" dirty="0"/>
              <a:t>* Category </a:t>
            </a:r>
            <a:r>
              <a:rPr lang="en-US" altLang="en-US" sz="1800" dirty="0" smtClean="0"/>
              <a:t>4A for </a:t>
            </a:r>
            <a:r>
              <a:rPr lang="en-US" altLang="en-US" sz="1800" dirty="0"/>
              <a:t>continuation while undergoing evaluation and treatment</a:t>
            </a:r>
          </a:p>
        </p:txBody>
      </p:sp>
    </p:spTree>
    <p:extLst>
      <p:ext uri="{BB962C8B-B14F-4D97-AF65-F5344CB8AC3E}">
        <p14:creationId xmlns:p14="http://schemas.microsoft.com/office/powerpoint/2010/main" val="626035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700">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70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9700">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9700">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9700">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970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5233ABE3-295F-4CA4-A57A-237DD5E26050}" type="slidenum">
              <a:rPr lang="en-US" altLang="en-US"/>
              <a:pPr>
                <a:defRPr/>
              </a:pPr>
              <a:t>14</a:t>
            </a:fld>
            <a:endParaRPr lang="en-US" altLang="en-US" dirty="0"/>
          </a:p>
        </p:txBody>
      </p:sp>
      <p:sp>
        <p:nvSpPr>
          <p:cNvPr id="31747" name="Rectangle 5"/>
          <p:cNvSpPr>
            <a:spLocks noGrp="1" noChangeArrowheads="1"/>
          </p:cNvSpPr>
          <p:nvPr>
            <p:ph type="title"/>
          </p:nvPr>
        </p:nvSpPr>
        <p:spPr/>
        <p:txBody>
          <a:bodyPr>
            <a:normAutofit/>
          </a:bodyPr>
          <a:lstStyle/>
          <a:p>
            <a:pPr eaLnBrk="1" hangingPunct="1"/>
            <a:r>
              <a:rPr lang="en-US" altLang="en-US" sz="3600" dirty="0"/>
              <a:t>Summary</a:t>
            </a:r>
          </a:p>
        </p:txBody>
      </p:sp>
      <p:sp>
        <p:nvSpPr>
          <p:cNvPr id="31748" name="Rectangle 6"/>
          <p:cNvSpPr>
            <a:spLocks noGrp="1" noChangeArrowheads="1"/>
          </p:cNvSpPr>
          <p:nvPr>
            <p:ph type="body" idx="1"/>
          </p:nvPr>
        </p:nvSpPr>
        <p:spPr>
          <a:xfrm>
            <a:off x="457200" y="1600201"/>
            <a:ext cx="8229600" cy="4114800"/>
          </a:xfrm>
        </p:spPr>
        <p:txBody>
          <a:bodyPr/>
          <a:lstStyle/>
          <a:p>
            <a:pPr eaLnBrk="1" hangingPunct="1"/>
            <a:r>
              <a:rPr lang="en-US" altLang="en-US" dirty="0"/>
              <a:t>The IUD is </a:t>
            </a:r>
            <a:r>
              <a:rPr lang="en-US" altLang="en-US" dirty="0" smtClean="0"/>
              <a:t>safe</a:t>
            </a:r>
            <a:r>
              <a:rPr lang="en-US" altLang="en-US" dirty="0"/>
              <a:t>, very </a:t>
            </a:r>
            <a:r>
              <a:rPr lang="en-US" altLang="en-US" dirty="0" smtClean="0"/>
              <a:t>effective, long-acting, and reversible.</a:t>
            </a:r>
            <a:endParaRPr lang="en-US" altLang="en-US" dirty="0"/>
          </a:p>
          <a:p>
            <a:pPr eaLnBrk="1" hangingPunct="1"/>
            <a:r>
              <a:rPr lang="en-US" altLang="en-US" dirty="0"/>
              <a:t>Menstrual problems are the most common </a:t>
            </a:r>
            <a:r>
              <a:rPr lang="en-US" altLang="en-US" dirty="0" smtClean="0"/>
              <a:t>side-effect </a:t>
            </a:r>
            <a:r>
              <a:rPr lang="en-US" altLang="en-US" dirty="0"/>
              <a:t>and are a frequent cause for discontinuation.</a:t>
            </a:r>
          </a:p>
          <a:p>
            <a:pPr eaLnBrk="1" hangingPunct="1"/>
            <a:r>
              <a:rPr lang="en-US" altLang="en-US" dirty="0"/>
              <a:t>Few conditions are contraindications for IUD use.</a:t>
            </a:r>
          </a:p>
          <a:p>
            <a:pPr marL="0" indent="0" eaLnBrk="1" hangingPunct="1">
              <a:buNone/>
            </a:pPr>
            <a:endParaRPr lang="en-US" altLang="en-US" dirty="0"/>
          </a:p>
        </p:txBody>
      </p:sp>
    </p:spTree>
    <p:extLst>
      <p:ext uri="{BB962C8B-B14F-4D97-AF65-F5344CB8AC3E}">
        <p14:creationId xmlns:p14="http://schemas.microsoft.com/office/powerpoint/2010/main" val="17210894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06482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81479E3D-2DCD-4396-A76B-6CA1EBB9B188}" type="slidenum">
              <a:rPr lang="en-US" altLang="en-US"/>
              <a:pPr>
                <a:defRPr/>
              </a:pPr>
              <a:t>2</a:t>
            </a:fld>
            <a:endParaRPr lang="en-US" altLang="en-US" dirty="0"/>
          </a:p>
        </p:txBody>
      </p:sp>
      <p:sp>
        <p:nvSpPr>
          <p:cNvPr id="8195" name="Rectangle 14"/>
          <p:cNvSpPr>
            <a:spLocks noGrp="1" noChangeArrowheads="1"/>
          </p:cNvSpPr>
          <p:nvPr>
            <p:ph type="title"/>
          </p:nvPr>
        </p:nvSpPr>
        <p:spPr/>
        <p:txBody>
          <a:bodyPr>
            <a:normAutofit/>
          </a:bodyPr>
          <a:lstStyle/>
          <a:p>
            <a:pPr eaLnBrk="1" hangingPunct="1"/>
            <a:r>
              <a:rPr lang="en-US" altLang="en-US" sz="3600" dirty="0"/>
              <a:t>Introduction to IUDs</a:t>
            </a:r>
          </a:p>
        </p:txBody>
      </p:sp>
      <p:sp>
        <p:nvSpPr>
          <p:cNvPr id="8196" name="Rectangle 15"/>
          <p:cNvSpPr>
            <a:spLocks noGrp="1" noChangeArrowheads="1"/>
          </p:cNvSpPr>
          <p:nvPr>
            <p:ph type="body" idx="1"/>
          </p:nvPr>
        </p:nvSpPr>
        <p:spPr/>
        <p:txBody>
          <a:bodyPr/>
          <a:lstStyle/>
          <a:p>
            <a:pPr eaLnBrk="1" hangingPunct="1">
              <a:buFont typeface="Wingdings" panose="05000000000000000000" pitchFamily="2" charset="2"/>
              <a:buNone/>
            </a:pPr>
            <a:r>
              <a:rPr lang="en-US" altLang="en-US" sz="2400" dirty="0"/>
              <a:t>Presentation Outline:</a:t>
            </a:r>
          </a:p>
          <a:p>
            <a:pPr eaLnBrk="1" hangingPunct="1"/>
            <a:r>
              <a:rPr lang="en-US" altLang="en-US" sz="2400" dirty="0"/>
              <a:t>Explain how copper-bearing IUDs prevent pregnancy </a:t>
            </a:r>
          </a:p>
          <a:p>
            <a:pPr eaLnBrk="1" hangingPunct="1"/>
            <a:r>
              <a:rPr lang="en-US" altLang="en-US" sz="2400" dirty="0"/>
              <a:t>Describe timing for insertion of IUDs</a:t>
            </a:r>
          </a:p>
          <a:p>
            <a:pPr eaLnBrk="1" hangingPunct="1"/>
            <a:r>
              <a:rPr lang="en-US" altLang="en-US" sz="2400" dirty="0"/>
              <a:t>Understand who can </a:t>
            </a:r>
            <a:r>
              <a:rPr lang="en-US" altLang="en-US" sz="2400" dirty="0" smtClean="0"/>
              <a:t>and cannot use </a:t>
            </a:r>
            <a:r>
              <a:rPr lang="en-US" altLang="en-US" sz="2400" dirty="0"/>
              <a:t>IUDs</a:t>
            </a:r>
          </a:p>
          <a:p>
            <a:pPr eaLnBrk="1" hangingPunct="1"/>
            <a:r>
              <a:rPr lang="en-US" altLang="en-US" sz="2400" dirty="0"/>
              <a:t>Compare effectiveness of family planning (FP) methods using job aids</a:t>
            </a:r>
          </a:p>
          <a:p>
            <a:pPr eaLnBrk="1" hangingPunct="1"/>
            <a:r>
              <a:rPr lang="en-US" altLang="en-US" sz="2400" dirty="0"/>
              <a:t>Describe health benefits, risks, and </a:t>
            </a:r>
            <a:r>
              <a:rPr lang="en-US" altLang="en-US" sz="2400" dirty="0" smtClean="0"/>
              <a:t>side-effects </a:t>
            </a:r>
            <a:r>
              <a:rPr lang="en-US" altLang="en-US" sz="2400" dirty="0"/>
              <a:t>associated with IUDs</a:t>
            </a:r>
          </a:p>
          <a:p>
            <a:pPr eaLnBrk="1" hangingPunct="1"/>
            <a:r>
              <a:rPr lang="en-US" altLang="en-US" sz="2400" dirty="0"/>
              <a:t>Explain contraindications and precautions based on World Health Organization (WHO) Medical Eligibility Criteria (MEC</a:t>
            </a:r>
            <a:r>
              <a:rPr lang="en-US" altLang="en-US" sz="2400" dirty="0" smtClean="0"/>
              <a:t>) 2015</a:t>
            </a:r>
            <a:endParaRPr lang="en-US" altLang="en-US" sz="2400" dirty="0"/>
          </a:p>
        </p:txBody>
      </p:sp>
    </p:spTree>
    <p:extLst>
      <p:ext uri="{BB962C8B-B14F-4D97-AF65-F5344CB8AC3E}">
        <p14:creationId xmlns:p14="http://schemas.microsoft.com/office/powerpoint/2010/main" val="15813143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Group 50"/>
          <p:cNvGraphicFramePr>
            <a:graphicFrameLocks/>
          </p:cNvGraphicFramePr>
          <p:nvPr>
            <p:extLst>
              <p:ext uri="{D42A27DB-BD31-4B8C-83A1-F6EECF244321}">
                <p14:modId xmlns:p14="http://schemas.microsoft.com/office/powerpoint/2010/main" val="1132870772"/>
              </p:ext>
            </p:extLst>
          </p:nvPr>
        </p:nvGraphicFramePr>
        <p:xfrm>
          <a:off x="296122" y="1277637"/>
          <a:ext cx="8476403" cy="4857040"/>
        </p:xfrm>
        <a:graphic>
          <a:graphicData uri="http://schemas.openxmlformats.org/drawingml/2006/table">
            <a:tbl>
              <a:tblPr/>
              <a:tblGrid>
                <a:gridCol w="2585840">
                  <a:extLst>
                    <a:ext uri="{9D8B030D-6E8A-4147-A177-3AD203B41FA5}">
                      <a16:colId xmlns:a16="http://schemas.microsoft.com/office/drawing/2014/main" val="20000"/>
                    </a:ext>
                  </a:extLst>
                </a:gridCol>
                <a:gridCol w="5890563">
                  <a:extLst>
                    <a:ext uri="{9D8B030D-6E8A-4147-A177-3AD203B41FA5}">
                      <a16:colId xmlns:a16="http://schemas.microsoft.com/office/drawing/2014/main" val="20001"/>
                    </a:ext>
                  </a:extLst>
                </a:gridCol>
              </a:tblGrid>
              <a:tr h="1957807">
                <a:tc>
                  <a:txBody>
                    <a:bodyPr/>
                    <a:lstStyle/>
                    <a:p>
                      <a:pPr marL="0" marR="0" lvl="0" indent="0" algn="l" defTabSz="914400" rtl="0" eaLnBrk="1" fontAlgn="b" latinLnBrk="0" hangingPunct="1">
                        <a:lnSpc>
                          <a:spcPct val="100000"/>
                        </a:lnSpc>
                        <a:spcBef>
                          <a:spcPct val="0"/>
                        </a:spcBef>
                        <a:spcAft>
                          <a:spcPct val="0"/>
                        </a:spcAft>
                        <a:buClr>
                          <a:schemeClr val="accent1"/>
                        </a:buClr>
                        <a:buSzTx/>
                        <a:buFont typeface="Zapf Dingbats"/>
                        <a:buNone/>
                        <a:tabLst/>
                      </a:pPr>
                      <a:r>
                        <a:rPr lang="en-US" sz="1800" b="1" kern="1200" dirty="0">
                          <a:solidFill>
                            <a:srgbClr val="000000"/>
                          </a:solidFill>
                          <a:latin typeface="Gill Sans MT" panose="020B0502020104020203" pitchFamily="34" charset="0"/>
                          <a:ea typeface="+mn-ea"/>
                          <a:cs typeface="+mn-cs"/>
                        </a:rPr>
                        <a:t>Small plastic device inserted through the  cervix into the uterus</a:t>
                      </a:r>
                    </a:p>
                  </a:txBody>
                  <a:tcPr marL="91451" marR="91451" marT="45731" marB="45731" horzOverflow="overflow">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12700" cap="flat" cmpd="sng" algn="ctr">
                      <a:solidFill>
                        <a:srgbClr val="008080"/>
                      </a:solidFill>
                      <a:prstDash val="solid"/>
                      <a:round/>
                      <a:headEnd type="none" w="med" len="med"/>
                      <a:tailEnd type="none" w="med" len="med"/>
                    </a:lnT>
                    <a:lnB w="12700" cap="flat" cmpd="sng" algn="ctr">
                      <a:solidFill>
                        <a:srgbClr val="008080"/>
                      </a:solidFill>
                      <a:prstDash val="solid"/>
                      <a:round/>
                      <a:headEnd type="none" w="med" len="med"/>
                      <a:tailEnd type="none" w="med" len="med"/>
                    </a:lnB>
                    <a:lnTlToBr>
                      <a:noFill/>
                    </a:lnTlToBr>
                    <a:lnBlToTr>
                      <a:noFill/>
                    </a:lnBlToTr>
                    <a:noFill/>
                  </a:tcPr>
                </a:tc>
                <a:tc>
                  <a:txBody>
                    <a:bodyPr/>
                    <a:lstStyle/>
                    <a:p>
                      <a:pPr marL="231775" indent="-231775" eaLnBrk="1" hangingPunct="1">
                        <a:spcBef>
                          <a:spcPts val="600"/>
                        </a:spcBef>
                        <a:buClr>
                          <a:srgbClr val="FF3300"/>
                        </a:buClr>
                        <a:buFontTx/>
                        <a:buChar char="•"/>
                      </a:pPr>
                      <a:r>
                        <a:rPr lang="en-GB" sz="1800" dirty="0">
                          <a:solidFill>
                            <a:srgbClr val="000000"/>
                          </a:solidFill>
                          <a:latin typeface="Gill Sans MT" panose="020B0502020104020203" pitchFamily="34" charset="0"/>
                        </a:rPr>
                        <a:t>Works mainly by </a:t>
                      </a:r>
                      <a:r>
                        <a:rPr lang="en-GB" sz="1800" baseline="0" dirty="0" smtClean="0">
                          <a:solidFill>
                            <a:srgbClr val="000000"/>
                          </a:solidFill>
                          <a:latin typeface="Gill Sans MT" panose="020B0502020104020203" pitchFamily="34" charset="0"/>
                        </a:rPr>
                        <a:t>interfering with sperm motility and </a:t>
                      </a:r>
                      <a:r>
                        <a:rPr lang="en-GB" sz="1800" dirty="0" smtClean="0">
                          <a:solidFill>
                            <a:srgbClr val="000000"/>
                          </a:solidFill>
                          <a:latin typeface="Gill Sans MT" panose="020B0502020104020203" pitchFamily="34" charset="0"/>
                        </a:rPr>
                        <a:t>preventing sperm</a:t>
                      </a:r>
                      <a:r>
                        <a:rPr lang="en-GB" sz="1800" baseline="0" dirty="0" smtClean="0">
                          <a:solidFill>
                            <a:srgbClr val="000000"/>
                          </a:solidFill>
                          <a:latin typeface="Gill Sans MT" panose="020B0502020104020203" pitchFamily="34" charset="0"/>
                        </a:rPr>
                        <a:t> and egg from meeting </a:t>
                      </a:r>
                      <a:endParaRPr lang="en-GB" sz="1800" baseline="0" dirty="0">
                        <a:solidFill>
                          <a:srgbClr val="000000"/>
                        </a:solidFill>
                        <a:latin typeface="Gill Sans MT" panose="020B0502020104020203" pitchFamily="34" charset="0"/>
                      </a:endParaRPr>
                    </a:p>
                    <a:p>
                      <a:pPr marL="231775" indent="-231775" eaLnBrk="1" hangingPunct="1">
                        <a:spcBef>
                          <a:spcPts val="600"/>
                        </a:spcBef>
                        <a:buClr>
                          <a:srgbClr val="FF3300"/>
                        </a:buClr>
                        <a:buFontTx/>
                        <a:buChar char="•"/>
                      </a:pPr>
                      <a:r>
                        <a:rPr lang="en-US" sz="1800" baseline="0" dirty="0">
                          <a:solidFill>
                            <a:srgbClr val="000000"/>
                          </a:solidFill>
                          <a:latin typeface="Gill Sans MT" panose="020B0502020104020203" pitchFamily="34" charset="0"/>
                        </a:rPr>
                        <a:t>Requires no user </a:t>
                      </a:r>
                      <a:r>
                        <a:rPr lang="en-US" sz="1800" baseline="0" dirty="0" smtClean="0">
                          <a:solidFill>
                            <a:srgbClr val="000000"/>
                          </a:solidFill>
                          <a:latin typeface="Gill Sans MT" panose="020B0502020104020203" pitchFamily="34" charset="0"/>
                        </a:rPr>
                        <a:t>action</a:t>
                      </a:r>
                      <a:endParaRPr lang="en-US" sz="1800" baseline="0" dirty="0">
                        <a:solidFill>
                          <a:srgbClr val="000000"/>
                        </a:solidFill>
                        <a:latin typeface="Gill Sans MT" panose="020B0502020104020203" pitchFamily="34" charset="0"/>
                      </a:endParaRPr>
                    </a:p>
                    <a:p>
                      <a:pPr marL="231775" indent="-231775" eaLnBrk="1" hangingPunct="1">
                        <a:spcBef>
                          <a:spcPts val="600"/>
                        </a:spcBef>
                        <a:buClr>
                          <a:srgbClr val="FF3300"/>
                        </a:buClr>
                        <a:buFontTx/>
                        <a:buChar char="•"/>
                      </a:pPr>
                      <a:r>
                        <a:rPr lang="en-US" sz="1800" baseline="0" dirty="0">
                          <a:solidFill>
                            <a:srgbClr val="000000"/>
                          </a:solidFill>
                          <a:latin typeface="Gill Sans MT" panose="020B0502020104020203" pitchFamily="34" charset="0"/>
                        </a:rPr>
                        <a:t>Requires a </a:t>
                      </a:r>
                      <a:r>
                        <a:rPr lang="en-US" sz="1800" baseline="0" dirty="0" smtClean="0">
                          <a:solidFill>
                            <a:srgbClr val="000000"/>
                          </a:solidFill>
                          <a:latin typeface="Gill Sans MT" panose="020B0502020104020203" pitchFamily="34" charset="0"/>
                        </a:rPr>
                        <a:t>trained </a:t>
                      </a:r>
                      <a:r>
                        <a:rPr lang="en-US" sz="1800" baseline="0" dirty="0">
                          <a:solidFill>
                            <a:srgbClr val="000000"/>
                          </a:solidFill>
                          <a:latin typeface="Gill Sans MT" panose="020B0502020104020203" pitchFamily="34" charset="0"/>
                        </a:rPr>
                        <a:t>provider </a:t>
                      </a:r>
                      <a:r>
                        <a:rPr lang="en-US" sz="1800" baseline="0" dirty="0" smtClean="0">
                          <a:solidFill>
                            <a:srgbClr val="000000"/>
                          </a:solidFill>
                          <a:latin typeface="Gill Sans MT" panose="020B0502020104020203" pitchFamily="34" charset="0"/>
                        </a:rPr>
                        <a:t>to </a:t>
                      </a:r>
                      <a:r>
                        <a:rPr lang="en-US" sz="1800" baseline="0" dirty="0">
                          <a:solidFill>
                            <a:srgbClr val="000000"/>
                          </a:solidFill>
                          <a:latin typeface="Gill Sans MT" panose="020B0502020104020203" pitchFamily="34" charset="0"/>
                        </a:rPr>
                        <a:t>insert and </a:t>
                      </a:r>
                      <a:r>
                        <a:rPr lang="en-US" sz="1800" baseline="0" dirty="0" smtClean="0">
                          <a:solidFill>
                            <a:srgbClr val="000000"/>
                          </a:solidFill>
                          <a:latin typeface="Gill Sans MT" panose="020B0502020104020203" pitchFamily="34" charset="0"/>
                        </a:rPr>
                        <a:t>remove</a:t>
                      </a:r>
                      <a:endParaRPr lang="en-GB" sz="1800" baseline="0" dirty="0">
                        <a:solidFill>
                          <a:srgbClr val="000000"/>
                        </a:solidFill>
                        <a:latin typeface="Gill Sans MT" panose="020B0502020104020203" pitchFamily="34" charset="0"/>
                      </a:endParaRPr>
                    </a:p>
                    <a:p>
                      <a:pPr marL="231775" indent="-231775" eaLnBrk="1" hangingPunct="1">
                        <a:spcBef>
                          <a:spcPts val="600"/>
                        </a:spcBef>
                        <a:buClr>
                          <a:srgbClr val="FF3300"/>
                        </a:buClr>
                        <a:buFontTx/>
                        <a:buChar char="•"/>
                      </a:pPr>
                      <a:r>
                        <a:rPr lang="en-GB" sz="1800" baseline="0" dirty="0">
                          <a:solidFill>
                            <a:srgbClr val="000000"/>
                          </a:solidFill>
                          <a:latin typeface="Gill Sans MT" panose="020B0502020104020203" pitchFamily="34" charset="0"/>
                        </a:rPr>
                        <a:t>Most women can use IUDs, including women who have never been </a:t>
                      </a:r>
                      <a:r>
                        <a:rPr lang="en-GB" sz="1800" baseline="0" dirty="0" smtClean="0">
                          <a:solidFill>
                            <a:srgbClr val="000000"/>
                          </a:solidFill>
                          <a:latin typeface="Gill Sans MT" panose="020B0502020104020203" pitchFamily="34" charset="0"/>
                        </a:rPr>
                        <a:t>pregnant</a:t>
                      </a:r>
                      <a:endParaRPr lang="en-GB" sz="1800" baseline="0" dirty="0">
                        <a:solidFill>
                          <a:srgbClr val="000000"/>
                        </a:solidFill>
                        <a:latin typeface="Gill Sans MT" panose="020B0502020104020203" pitchFamily="34" charset="0"/>
                      </a:endParaRPr>
                    </a:p>
                  </a:txBody>
                  <a:tcPr marL="91451" marR="91451" marT="45731" marB="45731" horzOverflow="overflow">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12700" cap="flat" cmpd="sng" algn="ctr">
                      <a:solidFill>
                        <a:srgbClr val="008080"/>
                      </a:solidFill>
                      <a:prstDash val="solid"/>
                      <a:round/>
                      <a:headEnd type="none" w="med" len="med"/>
                      <a:tailEnd type="none" w="med" len="med"/>
                    </a:lnT>
                    <a:lnB w="12700" cap="flat" cmpd="sng" algn="ctr">
                      <a:solidFill>
                        <a:srgbClr val="00808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174756">
                <a:tc>
                  <a:txBody>
                    <a:bodyPr/>
                    <a:lstStyle/>
                    <a:p>
                      <a:pPr marL="0" marR="0" lvl="0" indent="0" algn="l" defTabSz="914400" rtl="0" eaLnBrk="1" fontAlgn="b" latinLnBrk="0" hangingPunct="1">
                        <a:lnSpc>
                          <a:spcPct val="100000"/>
                        </a:lnSpc>
                        <a:spcBef>
                          <a:spcPct val="0"/>
                        </a:spcBef>
                        <a:spcAft>
                          <a:spcPct val="0"/>
                        </a:spcAft>
                        <a:buClr>
                          <a:schemeClr val="accent1"/>
                        </a:buClr>
                        <a:buSzTx/>
                        <a:buFont typeface="Zapf Dingbats"/>
                        <a:buNone/>
                        <a:tabLst/>
                      </a:pPr>
                      <a:r>
                        <a:rPr lang="en-US" sz="1800" b="1" kern="1200" dirty="0">
                          <a:solidFill>
                            <a:srgbClr val="000000"/>
                          </a:solidFill>
                          <a:latin typeface="Gill Sans MT" panose="020B0502020104020203" pitchFamily="34" charset="0"/>
                          <a:ea typeface="+mn-ea"/>
                          <a:cs typeface="+mn-cs"/>
                        </a:rPr>
                        <a:t>Timing</a:t>
                      </a:r>
                      <a:r>
                        <a:rPr lang="en-US" sz="1800" b="1" kern="1200" baseline="0" dirty="0">
                          <a:solidFill>
                            <a:srgbClr val="000000"/>
                          </a:solidFill>
                          <a:latin typeface="Gill Sans MT" panose="020B0502020104020203" pitchFamily="34" charset="0"/>
                          <a:ea typeface="+mn-ea"/>
                          <a:cs typeface="+mn-cs"/>
                        </a:rPr>
                        <a:t> of insertion</a:t>
                      </a:r>
                      <a:endParaRPr lang="en-US" sz="1800" b="1" kern="1200" dirty="0">
                        <a:solidFill>
                          <a:srgbClr val="000000"/>
                        </a:solidFill>
                        <a:latin typeface="Gill Sans MT" panose="020B0502020104020203" pitchFamily="34" charset="0"/>
                        <a:ea typeface="+mn-ea"/>
                        <a:cs typeface="+mn-cs"/>
                      </a:endParaRPr>
                    </a:p>
                  </a:txBody>
                  <a:tcPr marL="91451" marR="91451" marT="45731" marB="45731" horzOverflow="overflow">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12700" cap="flat" cmpd="sng" algn="ctr">
                      <a:solidFill>
                        <a:srgbClr val="008080"/>
                      </a:solidFill>
                      <a:prstDash val="solid"/>
                      <a:round/>
                      <a:headEnd type="none" w="med" len="med"/>
                      <a:tailEnd type="none" w="med" len="med"/>
                    </a:lnT>
                    <a:lnB w="12700" cap="flat" cmpd="sng" algn="ctr">
                      <a:solidFill>
                        <a:srgbClr val="008080"/>
                      </a:solidFill>
                      <a:prstDash val="solid"/>
                      <a:round/>
                      <a:headEnd type="none" w="med" len="med"/>
                      <a:tailEnd type="none" w="med" len="med"/>
                    </a:lnB>
                    <a:lnTlToBr>
                      <a:noFill/>
                    </a:lnTlToBr>
                    <a:lnBlToTr>
                      <a:noFill/>
                    </a:lnBlToTr>
                    <a:noFill/>
                  </a:tcPr>
                </a:tc>
                <a:tc>
                  <a:txBody>
                    <a:bodyPr/>
                    <a:lstStyle/>
                    <a:p>
                      <a:pPr marL="231775" marR="0" lvl="0" indent="-231775" algn="l" defTabSz="914400" rtl="0" eaLnBrk="1" fontAlgn="auto" latinLnBrk="0" hangingPunct="1">
                        <a:lnSpc>
                          <a:spcPct val="100000"/>
                        </a:lnSpc>
                        <a:spcBef>
                          <a:spcPts val="600"/>
                        </a:spcBef>
                        <a:spcAft>
                          <a:spcPts val="0"/>
                        </a:spcAft>
                        <a:buClr>
                          <a:srgbClr val="FF3300"/>
                        </a:buClr>
                        <a:buSzTx/>
                        <a:buFontTx/>
                        <a:buChar char="•"/>
                        <a:tabLst/>
                        <a:defRPr/>
                      </a:pPr>
                      <a:r>
                        <a:rPr lang="en-US" sz="1800" b="0" kern="1200" dirty="0" smtClean="0">
                          <a:solidFill>
                            <a:srgbClr val="000000"/>
                          </a:solidFill>
                          <a:latin typeface="Gill Sans MT" panose="020B0502020104020203" pitchFamily="34" charset="0"/>
                          <a:ea typeface="+mn-ea"/>
                          <a:cs typeface="+mn-cs"/>
                        </a:rPr>
                        <a:t>Any </a:t>
                      </a:r>
                      <a:r>
                        <a:rPr lang="en-US" sz="1800" b="0" kern="1200" dirty="0">
                          <a:solidFill>
                            <a:srgbClr val="000000"/>
                          </a:solidFill>
                          <a:latin typeface="Gill Sans MT" panose="020B0502020104020203" pitchFamily="34" charset="0"/>
                          <a:ea typeface="+mn-ea"/>
                          <a:cs typeface="+mn-cs"/>
                        </a:rPr>
                        <a:t>day of the menstrual cycle, provided you are </a:t>
                      </a:r>
                      <a:r>
                        <a:rPr lang="en-US" sz="1800" b="0" kern="1200" dirty="0" smtClean="0">
                          <a:solidFill>
                            <a:srgbClr val="000000"/>
                          </a:solidFill>
                          <a:latin typeface="Gill Sans MT" panose="020B0502020104020203" pitchFamily="34" charset="0"/>
                          <a:ea typeface="+mn-ea"/>
                          <a:cs typeface="+mn-cs"/>
                        </a:rPr>
                        <a:t>reasonably sure </a:t>
                      </a:r>
                      <a:r>
                        <a:rPr lang="en-US" sz="1800" b="0" kern="1200" dirty="0">
                          <a:solidFill>
                            <a:srgbClr val="000000"/>
                          </a:solidFill>
                          <a:latin typeface="Gill Sans MT" panose="020B0502020104020203" pitchFamily="34" charset="0"/>
                          <a:ea typeface="+mn-ea"/>
                          <a:cs typeface="+mn-cs"/>
                        </a:rPr>
                        <a:t>the client is not </a:t>
                      </a:r>
                      <a:r>
                        <a:rPr lang="en-US" sz="1800" b="0" kern="1200" dirty="0" smtClean="0">
                          <a:solidFill>
                            <a:srgbClr val="000000"/>
                          </a:solidFill>
                          <a:latin typeface="Gill Sans MT" panose="020B0502020104020203" pitchFamily="34" charset="0"/>
                          <a:ea typeface="+mn-ea"/>
                          <a:cs typeface="+mn-cs"/>
                        </a:rPr>
                        <a:t>pregnant</a:t>
                      </a:r>
                      <a:endParaRPr lang="en-US" sz="1800" b="1" kern="1200" dirty="0">
                        <a:solidFill>
                          <a:srgbClr val="000000"/>
                        </a:solidFill>
                        <a:latin typeface="Gill Sans MT" panose="020B0502020104020203" pitchFamily="34" charset="0"/>
                        <a:ea typeface="+mn-ea"/>
                        <a:cs typeface="+mn-cs"/>
                      </a:endParaRPr>
                    </a:p>
                    <a:p>
                      <a:pPr marL="231775" marR="0" lvl="0" indent="-231775" algn="l" defTabSz="914400" rtl="0" eaLnBrk="1" fontAlgn="auto" latinLnBrk="0" hangingPunct="1">
                        <a:lnSpc>
                          <a:spcPct val="100000"/>
                        </a:lnSpc>
                        <a:spcBef>
                          <a:spcPts val="600"/>
                        </a:spcBef>
                        <a:spcAft>
                          <a:spcPts val="0"/>
                        </a:spcAft>
                        <a:buClr>
                          <a:srgbClr val="FF3300"/>
                        </a:buClr>
                        <a:buSzTx/>
                        <a:buFontTx/>
                        <a:buChar char="•"/>
                        <a:tabLst/>
                        <a:defRPr/>
                      </a:pPr>
                      <a:r>
                        <a:rPr lang="en-US" sz="1800" b="0" kern="1200" dirty="0" smtClean="0">
                          <a:solidFill>
                            <a:srgbClr val="000000"/>
                          </a:solidFill>
                          <a:latin typeface="Gill Sans MT" panose="020B0502020104020203" pitchFamily="34" charset="0"/>
                          <a:ea typeface="+mn-ea"/>
                          <a:cs typeface="+mn-cs"/>
                        </a:rPr>
                        <a:t>Postpartum</a:t>
                      </a:r>
                      <a:r>
                        <a:rPr lang="en-US" sz="1800" b="0" kern="1200" baseline="0" dirty="0" smtClean="0">
                          <a:solidFill>
                            <a:srgbClr val="000000"/>
                          </a:solidFill>
                          <a:latin typeface="Gill Sans MT" panose="020B0502020104020203" pitchFamily="34" charset="0"/>
                          <a:ea typeface="+mn-ea"/>
                          <a:cs typeface="+mn-cs"/>
                        </a:rPr>
                        <a:t> (</a:t>
                      </a:r>
                      <a:r>
                        <a:rPr lang="en-US" sz="1800" b="0" kern="1200" dirty="0" smtClean="0">
                          <a:solidFill>
                            <a:srgbClr val="000000"/>
                          </a:solidFill>
                          <a:latin typeface="Gill Sans MT" panose="020B0502020104020203" pitchFamily="34" charset="0"/>
                          <a:ea typeface="+mn-ea"/>
                          <a:cs typeface="+mn-cs"/>
                        </a:rPr>
                        <a:t>within</a:t>
                      </a:r>
                      <a:r>
                        <a:rPr lang="en-US" sz="1800" b="0" kern="1200" baseline="0" dirty="0" smtClean="0">
                          <a:solidFill>
                            <a:srgbClr val="000000"/>
                          </a:solidFill>
                          <a:latin typeface="Gill Sans MT" panose="020B0502020104020203" pitchFamily="34" charset="0"/>
                          <a:ea typeface="+mn-ea"/>
                          <a:cs typeface="+mn-cs"/>
                        </a:rPr>
                        <a:t> </a:t>
                      </a:r>
                      <a:r>
                        <a:rPr lang="en-US" sz="1800" b="0" kern="1200" baseline="0" dirty="0">
                          <a:solidFill>
                            <a:srgbClr val="000000"/>
                          </a:solidFill>
                          <a:latin typeface="Gill Sans MT" panose="020B0502020104020203" pitchFamily="34" charset="0"/>
                          <a:ea typeface="+mn-ea"/>
                          <a:cs typeface="+mn-cs"/>
                        </a:rPr>
                        <a:t>48 </a:t>
                      </a:r>
                      <a:r>
                        <a:rPr lang="en-US" sz="1800" b="0" kern="1200" baseline="0" dirty="0" err="1" smtClean="0">
                          <a:solidFill>
                            <a:srgbClr val="000000"/>
                          </a:solidFill>
                          <a:latin typeface="Gill Sans MT" panose="020B0502020104020203" pitchFamily="34" charset="0"/>
                          <a:ea typeface="+mn-ea"/>
                          <a:cs typeface="+mn-cs"/>
                        </a:rPr>
                        <a:t>hrs</a:t>
                      </a:r>
                      <a:r>
                        <a:rPr lang="en-US" sz="1800" b="0" kern="1200" baseline="0" dirty="0" smtClean="0">
                          <a:solidFill>
                            <a:srgbClr val="000000"/>
                          </a:solidFill>
                          <a:latin typeface="Gill Sans MT" panose="020B0502020104020203" pitchFamily="34" charset="0"/>
                          <a:ea typeface="+mn-ea"/>
                          <a:cs typeface="+mn-cs"/>
                        </a:rPr>
                        <a:t> of delivery)</a:t>
                      </a:r>
                      <a:endParaRPr lang="en-US" sz="1800" b="0" kern="1200" baseline="0" dirty="0">
                        <a:solidFill>
                          <a:schemeClr val="tx1"/>
                        </a:solidFill>
                        <a:latin typeface="Gill Sans MT" panose="020B0502020104020203" pitchFamily="34" charset="0"/>
                        <a:ea typeface="+mn-ea"/>
                        <a:cs typeface="+mn-cs"/>
                      </a:endParaRPr>
                    </a:p>
                    <a:p>
                      <a:pPr marL="231775" marR="0" lvl="0" indent="-231775" algn="l" defTabSz="914400" rtl="0" eaLnBrk="1" fontAlgn="auto" latinLnBrk="0" hangingPunct="1">
                        <a:lnSpc>
                          <a:spcPct val="100000"/>
                        </a:lnSpc>
                        <a:spcBef>
                          <a:spcPts val="600"/>
                        </a:spcBef>
                        <a:spcAft>
                          <a:spcPts val="0"/>
                        </a:spcAft>
                        <a:buClr>
                          <a:srgbClr val="FF3300"/>
                        </a:buClr>
                        <a:buSzTx/>
                        <a:buFontTx/>
                        <a:buChar char="•"/>
                        <a:tabLst/>
                        <a:defRPr/>
                      </a:pPr>
                      <a:r>
                        <a:rPr lang="en-US" sz="1800" b="0" kern="1200" dirty="0" smtClean="0">
                          <a:solidFill>
                            <a:srgbClr val="000000"/>
                          </a:solidFill>
                          <a:latin typeface="Gill Sans MT" panose="020B0502020104020203" pitchFamily="34" charset="0"/>
                          <a:ea typeface="+mn-ea"/>
                          <a:cs typeface="+mn-cs"/>
                        </a:rPr>
                        <a:t>Post abortion/miscarriage</a:t>
                      </a:r>
                      <a:r>
                        <a:rPr lang="en-US" sz="1800" b="0" kern="1200" baseline="0" dirty="0" smtClean="0">
                          <a:solidFill>
                            <a:srgbClr val="000000"/>
                          </a:solidFill>
                          <a:latin typeface="Gill Sans MT" panose="020B0502020104020203" pitchFamily="34" charset="0"/>
                          <a:ea typeface="+mn-ea"/>
                          <a:cs typeface="+mn-cs"/>
                        </a:rPr>
                        <a:t> if no infection</a:t>
                      </a:r>
                      <a:endParaRPr lang="en-US" sz="1800" b="0" kern="1200" dirty="0" smtClean="0">
                        <a:solidFill>
                          <a:srgbClr val="000000"/>
                        </a:solidFill>
                        <a:latin typeface="Gill Sans MT" panose="020B0502020104020203" pitchFamily="34" charset="0"/>
                        <a:ea typeface="+mn-ea"/>
                        <a:cs typeface="+mn-cs"/>
                      </a:endParaRPr>
                    </a:p>
                    <a:p>
                      <a:pPr marL="231775" marR="0" lvl="0" indent="-231775" algn="l" defTabSz="914400" rtl="0" eaLnBrk="1" fontAlgn="auto" latinLnBrk="0" hangingPunct="1">
                        <a:lnSpc>
                          <a:spcPct val="100000"/>
                        </a:lnSpc>
                        <a:spcBef>
                          <a:spcPts val="600"/>
                        </a:spcBef>
                        <a:spcAft>
                          <a:spcPts val="0"/>
                        </a:spcAft>
                        <a:buClr>
                          <a:srgbClr val="FF3300"/>
                        </a:buClr>
                        <a:buSzTx/>
                        <a:buFontTx/>
                        <a:buChar char="•"/>
                        <a:tabLst/>
                        <a:defRPr/>
                      </a:pPr>
                      <a:r>
                        <a:rPr lang="en-US" sz="1800" b="0" kern="1200" dirty="0" smtClean="0">
                          <a:solidFill>
                            <a:srgbClr val="000000"/>
                          </a:solidFill>
                          <a:latin typeface="Gill Sans MT" panose="020B0502020104020203" pitchFamily="34" charset="0"/>
                          <a:ea typeface="+mn-ea"/>
                          <a:cs typeface="+mn-cs"/>
                        </a:rPr>
                        <a:t>Switching</a:t>
                      </a:r>
                      <a:r>
                        <a:rPr lang="en-US" sz="1800" b="0" kern="1200" baseline="0" dirty="0" smtClean="0">
                          <a:solidFill>
                            <a:srgbClr val="000000"/>
                          </a:solidFill>
                          <a:latin typeface="Gill Sans MT" panose="020B0502020104020203" pitchFamily="34" charset="0"/>
                          <a:ea typeface="+mn-ea"/>
                          <a:cs typeface="+mn-cs"/>
                        </a:rPr>
                        <a:t> </a:t>
                      </a:r>
                      <a:r>
                        <a:rPr lang="en-US" sz="1800" b="0" kern="1200" baseline="0" dirty="0">
                          <a:solidFill>
                            <a:srgbClr val="000000"/>
                          </a:solidFill>
                          <a:latin typeface="Gill Sans MT" panose="020B0502020104020203" pitchFamily="34" charset="0"/>
                          <a:ea typeface="+mn-ea"/>
                          <a:cs typeface="+mn-cs"/>
                        </a:rPr>
                        <a:t>from another </a:t>
                      </a:r>
                      <a:r>
                        <a:rPr lang="en-US" sz="1800" b="0" kern="1200" baseline="0" dirty="0" smtClean="0">
                          <a:solidFill>
                            <a:srgbClr val="000000"/>
                          </a:solidFill>
                          <a:latin typeface="Gill Sans MT" panose="020B0502020104020203" pitchFamily="34" charset="0"/>
                          <a:ea typeface="+mn-ea"/>
                          <a:cs typeface="+mn-cs"/>
                        </a:rPr>
                        <a:t>method</a:t>
                      </a:r>
                    </a:p>
                    <a:p>
                      <a:pPr marL="231775" marR="0" lvl="0" indent="-231775" algn="l" defTabSz="914400" rtl="0" eaLnBrk="1" fontAlgn="auto" latinLnBrk="0" hangingPunct="1">
                        <a:lnSpc>
                          <a:spcPct val="100000"/>
                        </a:lnSpc>
                        <a:spcBef>
                          <a:spcPts val="600"/>
                        </a:spcBef>
                        <a:spcAft>
                          <a:spcPts val="0"/>
                        </a:spcAft>
                        <a:buClr>
                          <a:srgbClr val="FF3300"/>
                        </a:buClr>
                        <a:buSzTx/>
                        <a:buFontTx/>
                        <a:buChar char="•"/>
                        <a:tabLst/>
                        <a:defRPr/>
                      </a:pPr>
                      <a:r>
                        <a:rPr lang="en-US" sz="1800" b="0" kern="1200" baseline="0" dirty="0" smtClean="0">
                          <a:solidFill>
                            <a:srgbClr val="000000"/>
                          </a:solidFill>
                          <a:latin typeface="Gill Sans MT" panose="020B0502020104020203" pitchFamily="34" charset="0"/>
                          <a:ea typeface="+mn-ea"/>
                          <a:cs typeface="+mn-cs"/>
                        </a:rPr>
                        <a:t>Can be used for emergency contraception</a:t>
                      </a:r>
                      <a:endParaRPr lang="en-US" sz="1800" b="0" kern="1200" dirty="0">
                        <a:solidFill>
                          <a:srgbClr val="000000"/>
                        </a:solidFill>
                        <a:latin typeface="Gill Sans MT" panose="020B0502020104020203" pitchFamily="34" charset="0"/>
                        <a:ea typeface="+mn-ea"/>
                        <a:cs typeface="+mn-cs"/>
                      </a:endParaRPr>
                    </a:p>
                  </a:txBody>
                  <a:tcPr marL="91451" marR="91451" marT="45731" marB="45731" horzOverflow="overflow">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12700" cap="flat" cmpd="sng" algn="ctr">
                      <a:solidFill>
                        <a:srgbClr val="008080"/>
                      </a:solidFill>
                      <a:prstDash val="solid"/>
                      <a:round/>
                      <a:headEnd type="none" w="med" len="med"/>
                      <a:tailEnd type="none" w="med" len="med"/>
                    </a:lnT>
                    <a:lnB w="12700" cap="flat" cmpd="sng" algn="ctr">
                      <a:solidFill>
                        <a:srgbClr val="00808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37440">
                <a:tc>
                  <a:txBody>
                    <a:bodyPr/>
                    <a:lstStyle/>
                    <a:p>
                      <a:pPr marL="0" marR="0" lvl="0" indent="0" algn="l" defTabSz="914400" rtl="0" eaLnBrk="1" fontAlgn="b" latinLnBrk="0" hangingPunct="1">
                        <a:lnSpc>
                          <a:spcPct val="100000"/>
                        </a:lnSpc>
                        <a:spcBef>
                          <a:spcPct val="0"/>
                        </a:spcBef>
                        <a:spcAft>
                          <a:spcPct val="0"/>
                        </a:spcAft>
                        <a:buClr>
                          <a:schemeClr val="accent1"/>
                        </a:buClr>
                        <a:buSzTx/>
                        <a:buFont typeface="Zapf Dingbats"/>
                        <a:buNone/>
                        <a:tabLst/>
                      </a:pPr>
                      <a:r>
                        <a:rPr lang="en-US" sz="1800" b="1" kern="1200" dirty="0">
                          <a:solidFill>
                            <a:srgbClr val="000000"/>
                          </a:solidFill>
                          <a:latin typeface="Gill Sans MT" panose="020B0502020104020203" pitchFamily="34" charset="0"/>
                          <a:ea typeface="+mn-ea"/>
                          <a:cs typeface="+mn-cs"/>
                        </a:rPr>
                        <a:t>Long-acting</a:t>
                      </a:r>
                    </a:p>
                  </a:txBody>
                  <a:tcPr marL="91451" marR="91451" marT="45731" marB="45731" horzOverflow="overflow">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12700" cap="flat" cmpd="sng" algn="ctr">
                      <a:solidFill>
                        <a:srgbClr val="008080"/>
                      </a:solidFill>
                      <a:prstDash val="solid"/>
                      <a:round/>
                      <a:headEnd type="none" w="med" len="med"/>
                      <a:tailEnd type="none" w="med" len="med"/>
                    </a:lnT>
                    <a:lnB w="12700" cap="flat" cmpd="sng" algn="ctr">
                      <a:solidFill>
                        <a:srgbClr val="008080"/>
                      </a:solidFill>
                      <a:prstDash val="solid"/>
                      <a:round/>
                      <a:headEnd type="none" w="med" len="med"/>
                      <a:tailEnd type="none" w="med" len="med"/>
                    </a:lnB>
                    <a:lnTlToBr>
                      <a:noFill/>
                    </a:lnTlToBr>
                    <a:lnBlToTr>
                      <a:noFill/>
                    </a:lnBlToTr>
                    <a:noFill/>
                  </a:tcPr>
                </a:tc>
                <a:tc>
                  <a:txBody>
                    <a:bodyPr/>
                    <a:lstStyle/>
                    <a:p>
                      <a:pPr marL="231775" indent="-231775" eaLnBrk="1" hangingPunct="1">
                        <a:spcBef>
                          <a:spcPts val="600"/>
                        </a:spcBef>
                        <a:buClr>
                          <a:srgbClr val="FF3300"/>
                        </a:buClr>
                        <a:buFontTx/>
                        <a:buChar char="•"/>
                      </a:pPr>
                      <a:r>
                        <a:rPr lang="en-GB" sz="1800" dirty="0" smtClean="0">
                          <a:solidFill>
                            <a:srgbClr val="000000"/>
                          </a:solidFill>
                          <a:latin typeface="Gill Sans MT" panose="020B0502020104020203" pitchFamily="34" charset="0"/>
                        </a:rPr>
                        <a:t>Effective up to</a:t>
                      </a:r>
                      <a:r>
                        <a:rPr lang="en-GB" sz="1800" baseline="0" dirty="0" smtClean="0">
                          <a:solidFill>
                            <a:srgbClr val="000000"/>
                          </a:solidFill>
                          <a:latin typeface="Gill Sans MT" panose="020B0502020104020203" pitchFamily="34" charset="0"/>
                        </a:rPr>
                        <a:t> </a:t>
                      </a:r>
                      <a:r>
                        <a:rPr lang="en-GB" sz="1800" baseline="0" dirty="0">
                          <a:solidFill>
                            <a:srgbClr val="000000"/>
                          </a:solidFill>
                          <a:latin typeface="Gill Sans MT" panose="020B0502020104020203" pitchFamily="34" charset="0"/>
                        </a:rPr>
                        <a:t>12 </a:t>
                      </a:r>
                      <a:r>
                        <a:rPr lang="en-GB" sz="1800" baseline="0" dirty="0" smtClean="0">
                          <a:solidFill>
                            <a:srgbClr val="000000"/>
                          </a:solidFill>
                          <a:latin typeface="Gill Sans MT" panose="020B0502020104020203" pitchFamily="34" charset="0"/>
                        </a:rPr>
                        <a:t>years</a:t>
                      </a:r>
                    </a:p>
                    <a:p>
                      <a:pPr marL="231775" indent="-231775" eaLnBrk="1" hangingPunct="1">
                        <a:spcBef>
                          <a:spcPts val="600"/>
                        </a:spcBef>
                        <a:buClr>
                          <a:srgbClr val="FF3300"/>
                        </a:buClr>
                        <a:buFontTx/>
                        <a:buChar char="•"/>
                      </a:pPr>
                      <a:r>
                        <a:rPr lang="en-GB" sz="1800" b="1" kern="1200" dirty="0" smtClean="0">
                          <a:solidFill>
                            <a:srgbClr val="FF0000"/>
                          </a:solidFill>
                          <a:latin typeface="Gill Sans MT" panose="020B0502020104020203" pitchFamily="34" charset="0"/>
                          <a:ea typeface="+mn-ea"/>
                          <a:cs typeface="+mn-cs"/>
                        </a:rPr>
                        <a:t>Can </a:t>
                      </a:r>
                      <a:r>
                        <a:rPr lang="en-GB" sz="1800" b="1" kern="1200" dirty="0">
                          <a:solidFill>
                            <a:srgbClr val="FF0000"/>
                          </a:solidFill>
                          <a:latin typeface="Gill Sans MT" panose="020B0502020104020203" pitchFamily="34" charset="0"/>
                          <a:ea typeface="+mn-ea"/>
                          <a:cs typeface="+mn-cs"/>
                        </a:rPr>
                        <a:t>be removed whenever woman </a:t>
                      </a:r>
                      <a:r>
                        <a:rPr lang="en-GB" sz="1800" b="1" kern="1200" dirty="0" smtClean="0">
                          <a:solidFill>
                            <a:srgbClr val="FF0000"/>
                          </a:solidFill>
                          <a:latin typeface="Gill Sans MT" panose="020B0502020104020203" pitchFamily="34" charset="0"/>
                          <a:ea typeface="+mn-ea"/>
                          <a:cs typeface="+mn-cs"/>
                        </a:rPr>
                        <a:t>wants</a:t>
                      </a:r>
                      <a:endParaRPr lang="en-GB" sz="1800" kern="1200" baseline="0" dirty="0">
                        <a:solidFill>
                          <a:srgbClr val="000000"/>
                        </a:solidFill>
                        <a:latin typeface="Gill Sans MT" panose="020B0502020104020203" pitchFamily="34" charset="0"/>
                        <a:ea typeface="+mn-ea"/>
                        <a:cs typeface="+mn-cs"/>
                      </a:endParaRPr>
                    </a:p>
                  </a:txBody>
                  <a:tcPr marL="91451" marR="91451" marT="45731" marB="45731" horzOverflow="overflow">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12700" cap="flat" cmpd="sng" algn="ctr">
                      <a:solidFill>
                        <a:srgbClr val="008080"/>
                      </a:solidFill>
                      <a:prstDash val="solid"/>
                      <a:round/>
                      <a:headEnd type="none" w="med" len="med"/>
                      <a:tailEnd type="none" w="med" len="med"/>
                    </a:lnT>
                    <a:lnB w="12700" cap="flat" cmpd="sng" algn="ctr">
                      <a:solidFill>
                        <a:srgbClr val="00808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grpSp>
        <p:nvGrpSpPr>
          <p:cNvPr id="12304" name="Group 1"/>
          <p:cNvGrpSpPr>
            <a:grpSpLocks/>
          </p:cNvGrpSpPr>
          <p:nvPr/>
        </p:nvGrpSpPr>
        <p:grpSpPr bwMode="auto">
          <a:xfrm>
            <a:off x="-1588" y="0"/>
            <a:ext cx="9144001" cy="1154113"/>
            <a:chOff x="-2050" y="0"/>
            <a:chExt cx="9144000" cy="1154113"/>
          </a:xfrm>
          <a:solidFill>
            <a:schemeClr val="bg2"/>
          </a:solidFill>
        </p:grpSpPr>
        <p:sp>
          <p:nvSpPr>
            <p:cNvPr id="10" name="AutoShape 50"/>
            <p:cNvSpPr>
              <a:spLocks noChangeArrowheads="1"/>
            </p:cNvSpPr>
            <p:nvPr/>
          </p:nvSpPr>
          <p:spPr bwMode="auto">
            <a:xfrm>
              <a:off x="-2050" y="0"/>
              <a:ext cx="9144000" cy="1154113"/>
            </a:xfrm>
            <a:prstGeom prst="rect">
              <a:avLst/>
            </a:prstGeom>
            <a:grpFill/>
            <a:ln>
              <a:noFill/>
              <a:headEnd/>
              <a:tailEnd/>
            </a:ln>
          </p:spPr>
          <p:style>
            <a:lnRef idx="2">
              <a:schemeClr val="dk1"/>
            </a:lnRef>
            <a:fillRef idx="1">
              <a:schemeClr val="lt1"/>
            </a:fillRef>
            <a:effectRef idx="0">
              <a:schemeClr val="dk1"/>
            </a:effectRef>
            <a:fontRef idx="minor">
              <a:schemeClr val="dk1"/>
            </a:fontRef>
          </p:style>
          <p:txBody>
            <a:bodyPr lIns="54000" tIns="10800" rIns="54000" bIns="10800" anchor="ctr" anchorCtr="1"/>
            <a:lstStyle/>
            <a:p>
              <a:pPr marL="1146175">
                <a:lnSpc>
                  <a:spcPct val="90000"/>
                </a:lnSpc>
                <a:defRPr/>
              </a:pPr>
              <a:r>
                <a:rPr lang="en-GB" sz="3400" b="1" dirty="0">
                  <a:solidFill>
                    <a:srgbClr val="000000"/>
                  </a:solidFill>
                  <a:latin typeface="Gill Sans MT" panose="020B0502020104020203" pitchFamily="34" charset="0"/>
                </a:rPr>
                <a:t>IUDs: Key Points for Providers and Clients</a:t>
              </a:r>
            </a:p>
          </p:txBody>
        </p:sp>
        <p:sp>
          <p:nvSpPr>
            <p:cNvPr id="11" name="AutoShape 53"/>
            <p:cNvSpPr>
              <a:spLocks noChangeArrowheads="1"/>
            </p:cNvSpPr>
            <p:nvPr/>
          </p:nvSpPr>
          <p:spPr bwMode="auto">
            <a:xfrm>
              <a:off x="69388" y="103188"/>
              <a:ext cx="1158875" cy="887412"/>
            </a:xfrm>
            <a:prstGeom prst="roundRect">
              <a:avLst>
                <a:gd name="adj" fmla="val 16667"/>
              </a:avLst>
            </a:prstGeom>
            <a:grpFill/>
            <a:ln>
              <a:noFill/>
              <a:headEnd/>
              <a:tailEnd/>
            </a:ln>
            <a:effectLst/>
            <a:extLst/>
          </p:spPr>
          <p:style>
            <a:lnRef idx="1">
              <a:schemeClr val="dk1"/>
            </a:lnRef>
            <a:fillRef idx="2">
              <a:schemeClr val="dk1"/>
            </a:fillRef>
            <a:effectRef idx="1">
              <a:schemeClr val="dk1"/>
            </a:effectRef>
            <a:fontRef idx="minor">
              <a:schemeClr val="dk1"/>
            </a:fontRef>
          </p:style>
          <p:txBody>
            <a:bodyPr lIns="54000" tIns="10800" rIns="54000" bIns="10800" anchor="ctr" anchorCtr="1"/>
            <a:lstStyle/>
            <a:p>
              <a:pPr algn="ctr" eaLnBrk="0" hangingPunct="0">
                <a:lnSpc>
                  <a:spcPct val="90000"/>
                </a:lnSpc>
                <a:defRPr/>
              </a:pPr>
              <a:endParaRPr lang="en-GB" sz="1600" b="1" dirty="0">
                <a:solidFill>
                  <a:srgbClr val="000000"/>
                </a:solidFill>
                <a:latin typeface="Arial" charset="0"/>
                <a:cs typeface="+mn-cs"/>
              </a:endParaRPr>
            </a:p>
          </p:txBody>
        </p:sp>
      </p:grpSp>
      <p:sp>
        <p:nvSpPr>
          <p:cNvPr id="2" name="Slide Number Placeholder 1"/>
          <p:cNvSpPr>
            <a:spLocks noGrp="1"/>
          </p:cNvSpPr>
          <p:nvPr>
            <p:ph type="sldNum" sz="quarter" idx="10"/>
          </p:nvPr>
        </p:nvSpPr>
        <p:spPr/>
        <p:txBody>
          <a:bodyPr/>
          <a:lstStyle/>
          <a:p>
            <a:pPr>
              <a:defRPr/>
            </a:pPr>
            <a:fld id="{EBC1EBD9-0337-43EE-B526-2D0F89511152}" type="slidenum">
              <a:rPr lang="en-US" smtClean="0"/>
              <a:pPr>
                <a:defRPr/>
              </a:pPr>
              <a:t>3</a:t>
            </a:fld>
            <a:endParaRPr lang="en-US" dirty="0"/>
          </a:p>
        </p:txBody>
      </p:sp>
      <p:sp>
        <p:nvSpPr>
          <p:cNvPr id="13" name="AutoShape 53"/>
          <p:cNvSpPr>
            <a:spLocks noChangeArrowheads="1"/>
          </p:cNvSpPr>
          <p:nvPr/>
        </p:nvSpPr>
        <p:spPr bwMode="auto">
          <a:xfrm>
            <a:off x="228600" y="76200"/>
            <a:ext cx="1359994" cy="981075"/>
          </a:xfrm>
          <a:prstGeom prst="roundRect">
            <a:avLst>
              <a:gd name="adj" fmla="val 16667"/>
            </a:avLst>
          </a:prstGeom>
          <a:solidFill>
            <a:schemeClr val="bg2">
              <a:lumMod val="40000"/>
              <a:lumOff val="60000"/>
            </a:schemeClr>
          </a:solidFill>
          <a:ln w="9525">
            <a:solidFill>
              <a:schemeClr val="tx1"/>
            </a:solidFill>
            <a:round/>
            <a:headEnd/>
            <a:tailEnd/>
          </a:ln>
          <a:effectLst/>
          <a:extLst/>
        </p:spPr>
        <p:txBody>
          <a:bodyPr lIns="54000" tIns="10800" rIns="54000" bIns="10800" anchor="ctr" anchorCtr="1"/>
          <a:lstStyle/>
          <a:p>
            <a:pPr algn="ctr" eaLnBrk="0" hangingPunct="0">
              <a:lnSpc>
                <a:spcPct val="90000"/>
              </a:lnSpc>
              <a:defRPr/>
            </a:pPr>
            <a:endParaRPr lang="en-GB" sz="1600" b="1" dirty="0">
              <a:solidFill>
                <a:srgbClr val="000000"/>
              </a:solidFill>
              <a:latin typeface="Arial" charset="0"/>
              <a:cs typeface="+mn-cs"/>
            </a:endParaRPr>
          </a:p>
        </p:txBody>
      </p:sp>
      <p:sp>
        <p:nvSpPr>
          <p:cNvPr id="14" name="Text Box 58"/>
          <p:cNvSpPr txBox="1">
            <a:spLocks noChangeArrowheads="1"/>
          </p:cNvSpPr>
          <p:nvPr/>
        </p:nvSpPr>
        <p:spPr bwMode="auto">
          <a:xfrm>
            <a:off x="282574" y="154087"/>
            <a:ext cx="1243013" cy="307777"/>
          </a:xfrm>
          <a:prstGeom prst="rect">
            <a:avLst/>
          </a:prstGeom>
          <a:solidFill>
            <a:schemeClr val="bg2">
              <a:lumMod val="40000"/>
              <a:lumOff val="60000"/>
            </a:schemeClr>
          </a:solid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hangingPunct="0">
              <a:spcBef>
                <a:spcPct val="50000"/>
              </a:spcBef>
              <a:defRPr/>
            </a:pPr>
            <a:r>
              <a:rPr lang="en-GB" sz="1400" b="1" dirty="0">
                <a:solidFill>
                  <a:srgbClr val="000000"/>
                </a:solidFill>
                <a:latin typeface="Gill Sans MT" panose="020B0502020104020203" pitchFamily="34" charset="0"/>
                <a:cs typeface="+mn-cs"/>
              </a:rPr>
              <a:t>Copper IUD</a:t>
            </a:r>
            <a:endParaRPr lang="en-GB" sz="1400" b="1" u="sng" dirty="0">
              <a:solidFill>
                <a:srgbClr val="000000"/>
              </a:solidFill>
              <a:latin typeface="Gill Sans MT" panose="020B0502020104020203" pitchFamily="34" charset="0"/>
              <a:cs typeface="+mn-cs"/>
            </a:endParaRPr>
          </a:p>
        </p:txBody>
      </p:sp>
      <p:pic>
        <p:nvPicPr>
          <p:cNvPr id="16" name="Picture 74" descr="IU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4872" y="427038"/>
            <a:ext cx="774207" cy="585351"/>
          </a:xfrm>
          <a:prstGeom prst="rect">
            <a:avLst/>
          </a:prstGeom>
          <a:solidFill>
            <a:schemeClr val="bg2">
              <a:lumMod val="40000"/>
              <a:lumOff val="60000"/>
            </a:schemeClr>
          </a:solidFill>
          <a:ln w="9525">
            <a:noFill/>
            <a:miter lim="800000"/>
            <a:headEnd/>
            <a:tailEnd/>
          </a:ln>
          <a:extLst/>
        </p:spPr>
      </p:pic>
    </p:spTree>
    <p:extLst>
      <p:ext uri="{BB962C8B-B14F-4D97-AF65-F5344CB8AC3E}">
        <p14:creationId xmlns:p14="http://schemas.microsoft.com/office/powerpoint/2010/main" val="3997382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1"/>
          <p:cNvSpPr>
            <a:spLocks noGrp="1" noChangeArrowheads="1"/>
          </p:cNvSpPr>
          <p:nvPr>
            <p:ph type="title" idx="4294967295"/>
          </p:nvPr>
        </p:nvSpPr>
        <p:spPr>
          <a:xfrm>
            <a:off x="434975" y="246063"/>
            <a:ext cx="8305800" cy="1143000"/>
          </a:xfrm>
        </p:spPr>
        <p:txBody>
          <a:bodyPr/>
          <a:lstStyle/>
          <a:p>
            <a:pPr eaLnBrk="1" hangingPunct="1"/>
            <a:r>
              <a:rPr lang="en-US" altLang="en-US" sz="3600" dirty="0">
                <a:ea typeface="ＭＳ Ｐゴシック" pitchFamily="34" charset="-128"/>
              </a:rPr>
              <a:t>IUD: </a:t>
            </a:r>
            <a:r>
              <a:rPr lang="en-US" altLang="en-US" sz="3600" dirty="0" smtClean="0">
                <a:ea typeface="ＭＳ Ｐゴシック" pitchFamily="34" charset="-128"/>
              </a:rPr>
              <a:t>What </a:t>
            </a:r>
            <a:r>
              <a:rPr lang="en-US" altLang="en-US" sz="3600" dirty="0">
                <a:ea typeface="ＭＳ Ｐゴシック" pitchFamily="34" charset="-128"/>
              </a:rPr>
              <a:t>Is the Mechanism of Action?</a:t>
            </a:r>
          </a:p>
        </p:txBody>
      </p:sp>
      <p:sp>
        <p:nvSpPr>
          <p:cNvPr id="93187" name="Rectangle 26"/>
          <p:cNvSpPr>
            <a:spLocks noGrp="1" noChangeArrowheads="1"/>
          </p:cNvSpPr>
          <p:nvPr>
            <p:ph type="body" sz="half" idx="4294967295"/>
          </p:nvPr>
        </p:nvSpPr>
        <p:spPr>
          <a:xfrm>
            <a:off x="446088" y="1908175"/>
            <a:ext cx="4572000" cy="3916363"/>
          </a:xfrm>
        </p:spPr>
        <p:txBody>
          <a:bodyPr/>
          <a:lstStyle/>
          <a:p>
            <a:pPr eaLnBrk="1" hangingPunct="1">
              <a:buFontTx/>
              <a:buNone/>
            </a:pPr>
            <a:r>
              <a:rPr lang="en-US" altLang="en-US" sz="2800" dirty="0">
                <a:ea typeface="ＭＳ Ｐゴシック" pitchFamily="34" charset="-128"/>
              </a:rPr>
              <a:t>Prevents fertilization by:</a:t>
            </a:r>
          </a:p>
          <a:p>
            <a:pPr>
              <a:spcBef>
                <a:spcPct val="100000"/>
              </a:spcBef>
            </a:pPr>
            <a:r>
              <a:rPr lang="en-US" altLang="en-US" sz="2800" dirty="0">
                <a:ea typeface="ＭＳ Ｐゴシック" pitchFamily="34" charset="-128"/>
              </a:rPr>
              <a:t>Interfering with movement of sperm</a:t>
            </a:r>
          </a:p>
          <a:p>
            <a:pPr eaLnBrk="1" hangingPunct="1">
              <a:spcBef>
                <a:spcPct val="100000"/>
              </a:spcBef>
            </a:pPr>
            <a:r>
              <a:rPr lang="en-US" altLang="en-US" sz="2800" dirty="0" smtClean="0">
                <a:ea typeface="ＭＳ Ｐゴシック" pitchFamily="34" charset="-128"/>
              </a:rPr>
              <a:t>Impairing </a:t>
            </a:r>
            <a:r>
              <a:rPr lang="en-US" altLang="en-US" sz="2800" dirty="0">
                <a:ea typeface="ＭＳ Ｐゴシック" pitchFamily="34" charset="-128"/>
              </a:rPr>
              <a:t>viability of </a:t>
            </a:r>
            <a:r>
              <a:rPr lang="en-US" altLang="en-US" sz="2800" dirty="0" smtClean="0">
                <a:ea typeface="ＭＳ Ｐゴシック" pitchFamily="34" charset="-128"/>
              </a:rPr>
              <a:t>sperm</a:t>
            </a:r>
            <a:endParaRPr lang="en-US" altLang="en-US" sz="2800" dirty="0">
              <a:ea typeface="ＭＳ Ｐゴシック" pitchFamily="34" charset="-128"/>
            </a:endParaRPr>
          </a:p>
        </p:txBody>
      </p:sp>
      <p:pic>
        <p:nvPicPr>
          <p:cNvPr id="17412" name="Picture 28"/>
          <p:cNvPicPr>
            <a:picLocks noGrp="1" noChangeAspect="1" noChangeArrowheads="1"/>
          </p:cNvPicPr>
          <p:nvPr>
            <p:ph sz="half" idx="4294967295"/>
          </p:nvPr>
        </p:nvPicPr>
        <p:blipFill>
          <a:blip r:embed="rId3" cstate="print">
            <a:extLst>
              <a:ext uri="{28A0092B-C50C-407E-A947-70E740481C1C}">
                <a14:useLocalDpi xmlns:a14="http://schemas.microsoft.com/office/drawing/2010/main" val="0"/>
              </a:ext>
            </a:extLst>
          </a:blip>
          <a:srcRect/>
          <a:stretch>
            <a:fillRect/>
          </a:stretch>
        </p:blipFill>
        <p:spPr>
          <a:xfrm>
            <a:off x="4975225" y="1795463"/>
            <a:ext cx="3657600" cy="3582987"/>
          </a:xfrm>
        </p:spPr>
      </p:pic>
      <p:sp>
        <p:nvSpPr>
          <p:cNvPr id="17413" name="Rectangle 29"/>
          <p:cNvSpPr>
            <a:spLocks noChangeArrowheads="1"/>
          </p:cNvSpPr>
          <p:nvPr/>
        </p:nvSpPr>
        <p:spPr bwMode="auto">
          <a:xfrm>
            <a:off x="619125" y="6280150"/>
            <a:ext cx="5346700"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Arial" panose="020B0604020202020204" pitchFamily="34" charset="0"/>
                <a:cs typeface="Arial" panose="020B0604020202020204" pitchFamily="34" charset="0"/>
              </a:defRPr>
            </a:lvl1pPr>
            <a:lvl2pPr marL="742950" indent="-285750" eaLnBrk="0" hangingPunct="0">
              <a:defRPr sz="24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defRPr sz="2400">
                <a:solidFill>
                  <a:schemeClr val="tx1"/>
                </a:solidFill>
                <a:latin typeface="Arial" panose="020B0604020202020204" pitchFamily="34" charset="0"/>
                <a:cs typeface="Arial" panose="020B0604020202020204" pitchFamily="34" charset="0"/>
              </a:defRPr>
            </a:lvl4pPr>
            <a:lvl5pPr marL="2057400" indent="-228600" eaLnBrk="0" hangingPunct="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r>
              <a:rPr lang="en-US" altLang="en-US" sz="1300" i="1" dirty="0">
                <a:solidFill>
                  <a:srgbClr val="000000"/>
                </a:solidFill>
                <a:ea typeface="ＭＳ Ｐゴシック" pitchFamily="34" charset="-128"/>
              </a:rPr>
              <a:t>Source: Ortiz 1996</a:t>
            </a:r>
          </a:p>
        </p:txBody>
      </p:sp>
      <p:sp>
        <p:nvSpPr>
          <p:cNvPr id="2" name="Slide Number Placeholder 1"/>
          <p:cNvSpPr>
            <a:spLocks noGrp="1"/>
          </p:cNvSpPr>
          <p:nvPr>
            <p:ph type="sldNum" sz="quarter" idx="10"/>
          </p:nvPr>
        </p:nvSpPr>
        <p:spPr/>
        <p:txBody>
          <a:bodyPr/>
          <a:lstStyle/>
          <a:p>
            <a:pPr>
              <a:defRPr/>
            </a:pPr>
            <a:fld id="{EBC1EBD9-0337-43EE-B526-2D0F89511152}" type="slidenum">
              <a:rPr lang="en-US" smtClean="0"/>
              <a:pPr>
                <a:defRPr/>
              </a:pPr>
              <a:t>4</a:t>
            </a:fld>
            <a:endParaRPr lang="en-US" dirty="0"/>
          </a:p>
        </p:txBody>
      </p:sp>
    </p:spTree>
    <p:extLst>
      <p:ext uri="{BB962C8B-B14F-4D97-AF65-F5344CB8AC3E}">
        <p14:creationId xmlns:p14="http://schemas.microsoft.com/office/powerpoint/2010/main" val="123234083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9318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3187">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318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4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FC9FE0BC-BDFC-4155-8293-40BDD017A78D}" type="slidenum">
              <a:rPr lang="en-US" altLang="en-US"/>
              <a:pPr>
                <a:defRPr/>
              </a:pPr>
              <a:t>5</a:t>
            </a:fld>
            <a:endParaRPr lang="en-US" altLang="en-US" dirty="0"/>
          </a:p>
        </p:txBody>
      </p:sp>
      <p:sp>
        <p:nvSpPr>
          <p:cNvPr id="12291" name="Rectangle 4"/>
          <p:cNvSpPr>
            <a:spLocks noGrp="1" noChangeArrowheads="1"/>
          </p:cNvSpPr>
          <p:nvPr>
            <p:ph type="title"/>
          </p:nvPr>
        </p:nvSpPr>
        <p:spPr/>
        <p:txBody>
          <a:bodyPr/>
          <a:lstStyle/>
          <a:p>
            <a:pPr eaLnBrk="1" hangingPunct="1"/>
            <a:r>
              <a:rPr lang="en-US" altLang="en-US" dirty="0"/>
              <a:t>Safe for Almost All </a:t>
            </a:r>
            <a:r>
              <a:rPr lang="en-US" altLang="en-US" dirty="0" smtClean="0"/>
              <a:t>Women</a:t>
            </a:r>
            <a:endParaRPr lang="en-US" altLang="en-US" dirty="0"/>
          </a:p>
        </p:txBody>
      </p:sp>
      <p:sp>
        <p:nvSpPr>
          <p:cNvPr id="12292" name="Rectangle 5"/>
          <p:cNvSpPr>
            <a:spLocks noGrp="1" noChangeArrowheads="1"/>
          </p:cNvSpPr>
          <p:nvPr>
            <p:ph type="body" idx="1"/>
          </p:nvPr>
        </p:nvSpPr>
        <p:spPr>
          <a:xfrm>
            <a:off x="457200" y="1600201"/>
            <a:ext cx="8229600" cy="3276600"/>
          </a:xfrm>
        </p:spPr>
        <p:txBody>
          <a:bodyPr/>
          <a:lstStyle/>
          <a:p>
            <a:pPr marL="0" indent="0" eaLnBrk="1" hangingPunct="1">
              <a:buNone/>
            </a:pPr>
            <a:endParaRPr lang="en-US" altLang="en-US" sz="2600" dirty="0"/>
          </a:p>
          <a:p>
            <a:pPr lvl="1" eaLnBrk="1" hangingPunct="1"/>
            <a:r>
              <a:rPr lang="en-US" altLang="en-US" sz="2200" dirty="0"/>
              <a:t>Under 20 years of age and/or nulliparous</a:t>
            </a:r>
          </a:p>
          <a:p>
            <a:pPr lvl="1" eaLnBrk="1" hangingPunct="1"/>
            <a:r>
              <a:rPr lang="en-US" altLang="en-US" sz="2200" dirty="0"/>
              <a:t>HIV-infected and clinically well</a:t>
            </a:r>
          </a:p>
          <a:p>
            <a:pPr lvl="1" eaLnBrk="1" hangingPunct="1"/>
            <a:r>
              <a:rPr lang="en-US" altLang="en-US" sz="2200" dirty="0"/>
              <a:t>AIDS and on </a:t>
            </a:r>
            <a:r>
              <a:rPr lang="en-US" altLang="en-US" sz="2200" dirty="0" smtClean="0"/>
              <a:t>ARV therapy </a:t>
            </a:r>
            <a:r>
              <a:rPr lang="en-US" altLang="en-US" sz="2200" dirty="0"/>
              <a:t>and clinically well</a:t>
            </a:r>
          </a:p>
          <a:p>
            <a:pPr lvl="1" eaLnBrk="1" hangingPunct="1"/>
            <a:r>
              <a:rPr lang="en-US" altLang="en-US" sz="2200" dirty="0"/>
              <a:t>History of ectopic pregnancy</a:t>
            </a:r>
          </a:p>
          <a:p>
            <a:pPr lvl="1" eaLnBrk="1" hangingPunct="1"/>
            <a:r>
              <a:rPr lang="en-US" altLang="en-US" sz="2200" dirty="0"/>
              <a:t>History of pelvic inflammatory disease (PID</a:t>
            </a:r>
            <a:r>
              <a:rPr lang="en-US" altLang="en-US" sz="2200" dirty="0" smtClean="0"/>
              <a:t>)</a:t>
            </a:r>
            <a:endParaRPr lang="en-US" altLang="en-US" sz="2200" dirty="0"/>
          </a:p>
          <a:p>
            <a:pPr lvl="1" eaLnBrk="1" hangingPunct="1"/>
            <a:endParaRPr lang="en-US" altLang="en-US" sz="2200" dirty="0"/>
          </a:p>
        </p:txBody>
      </p:sp>
    </p:spTree>
    <p:extLst>
      <p:ext uri="{BB962C8B-B14F-4D97-AF65-F5344CB8AC3E}">
        <p14:creationId xmlns:p14="http://schemas.microsoft.com/office/powerpoint/2010/main" val="40929473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
          <p:cNvGrpSpPr>
            <a:grpSpLocks/>
          </p:cNvGrpSpPr>
          <p:nvPr/>
        </p:nvGrpSpPr>
        <p:grpSpPr bwMode="auto">
          <a:xfrm>
            <a:off x="211138" y="1268413"/>
            <a:ext cx="6799262" cy="1646237"/>
            <a:chOff x="211138" y="1268413"/>
            <a:chExt cx="7808912" cy="2022475"/>
          </a:xfrm>
        </p:grpSpPr>
        <p:sp>
          <p:nvSpPr>
            <p:cNvPr id="67595" name="Oval 11"/>
            <p:cNvSpPr>
              <a:spLocks noChangeArrowheads="1"/>
            </p:cNvSpPr>
            <p:nvPr/>
          </p:nvSpPr>
          <p:spPr bwMode="auto">
            <a:xfrm rot="21523011">
              <a:off x="3270187" y="1268413"/>
              <a:ext cx="4749863" cy="1932761"/>
            </a:xfrm>
            <a:prstGeom prst="ellipse">
              <a:avLst/>
            </a:prstGeom>
            <a:solidFill>
              <a:srgbClr val="83E3A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defRPr/>
              </a:pPr>
              <a:endParaRPr lang="en-US" sz="1600" i="1" u="sng" dirty="0">
                <a:solidFill>
                  <a:srgbClr val="000000"/>
                </a:solidFill>
                <a:latin typeface="Arial" charset="0"/>
                <a:cs typeface="+mn-cs"/>
              </a:endParaRPr>
            </a:p>
          </p:txBody>
        </p:sp>
        <p:sp>
          <p:nvSpPr>
            <p:cNvPr id="67604" name="Rectangle 20"/>
            <p:cNvSpPr>
              <a:spLocks noChangeArrowheads="1"/>
            </p:cNvSpPr>
            <p:nvPr/>
          </p:nvSpPr>
          <p:spPr bwMode="auto">
            <a:xfrm>
              <a:off x="211138" y="1309369"/>
              <a:ext cx="3305269" cy="1039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anchor="ctr"/>
            <a:lstStyle/>
            <a:p>
              <a:pPr eaLnBrk="0" hangingPunct="0">
                <a:lnSpc>
                  <a:spcPct val="110000"/>
                </a:lnSpc>
                <a:spcBef>
                  <a:spcPct val="10000"/>
                </a:spcBef>
                <a:spcAft>
                  <a:spcPct val="15000"/>
                </a:spcAft>
                <a:buClr>
                  <a:srgbClr val="FF0000"/>
                </a:buClr>
                <a:defRPr/>
              </a:pPr>
              <a:r>
                <a:rPr lang="en-US" sz="2200" b="1" dirty="0">
                  <a:solidFill>
                    <a:srgbClr val="FF3300"/>
                  </a:solidFill>
                  <a:latin typeface="Gill Sans MT" panose="020B0502020104020203" pitchFamily="34" charset="0"/>
                  <a:cs typeface="+mn-cs"/>
                </a:rPr>
                <a:t>Most women can safely use the IUD</a:t>
              </a:r>
            </a:p>
          </p:txBody>
        </p:sp>
        <p:pic>
          <p:nvPicPr>
            <p:cNvPr id="7196" name="Picture 41" descr="SafeWomen(6-17-03) copy"/>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48050" y="1409700"/>
              <a:ext cx="4079875" cy="1881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171" name="Group 3"/>
          <p:cNvGrpSpPr>
            <a:grpSpLocks/>
          </p:cNvGrpSpPr>
          <p:nvPr/>
        </p:nvGrpSpPr>
        <p:grpSpPr bwMode="auto">
          <a:xfrm>
            <a:off x="0" y="3152775"/>
            <a:ext cx="9147175" cy="3213100"/>
            <a:chOff x="0" y="3603625"/>
            <a:chExt cx="9147175" cy="3213100"/>
          </a:xfrm>
        </p:grpSpPr>
        <p:sp>
          <p:nvSpPr>
            <p:cNvPr id="67593" name="Rectangle 9"/>
            <p:cNvSpPr>
              <a:spLocks noChangeArrowheads="1"/>
            </p:cNvSpPr>
            <p:nvPr/>
          </p:nvSpPr>
          <p:spPr bwMode="auto">
            <a:xfrm>
              <a:off x="141288" y="3603625"/>
              <a:ext cx="5276850" cy="525463"/>
            </a:xfrm>
            <a:prstGeom prst="rect">
              <a:avLst/>
            </a:prstGeom>
            <a:noFill/>
            <a:ln>
              <a:noFill/>
            </a:ln>
            <a:effectLst/>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anchor="ctr"/>
            <a:lstStyle/>
            <a:p>
              <a:pPr marL="173038" indent="-173038" eaLnBrk="0" hangingPunct="0">
                <a:lnSpc>
                  <a:spcPct val="90000"/>
                </a:lnSpc>
                <a:spcBef>
                  <a:spcPct val="40000"/>
                </a:spcBef>
                <a:buClr>
                  <a:srgbClr val="FF0000"/>
                </a:buClr>
                <a:defRPr/>
              </a:pPr>
              <a:r>
                <a:rPr lang="en-US" sz="2200" b="1" dirty="0">
                  <a:solidFill>
                    <a:srgbClr val="FF3300"/>
                  </a:solidFill>
                  <a:latin typeface="Gill Sans MT" panose="020B0502020104020203" pitchFamily="34" charset="0"/>
                  <a:cs typeface="+mn-cs"/>
                </a:rPr>
                <a:t>But usually cannot use IUD </a:t>
              </a:r>
              <a:r>
                <a:rPr lang="en-US" sz="2200" b="1" dirty="0" smtClean="0">
                  <a:solidFill>
                    <a:srgbClr val="FF3300"/>
                  </a:solidFill>
                  <a:latin typeface="Gill Sans MT" panose="020B0502020104020203" pitchFamily="34" charset="0"/>
                  <a:cs typeface="+mn-cs"/>
                </a:rPr>
                <a:t>if:</a:t>
              </a:r>
              <a:endParaRPr lang="en-US" sz="2200" b="1" dirty="0">
                <a:solidFill>
                  <a:srgbClr val="FF3300"/>
                </a:solidFill>
                <a:latin typeface="Gill Sans MT" panose="020B0502020104020203" pitchFamily="34" charset="0"/>
                <a:cs typeface="+mn-cs"/>
              </a:endParaRPr>
            </a:p>
          </p:txBody>
        </p:sp>
        <p:grpSp>
          <p:nvGrpSpPr>
            <p:cNvPr id="7178" name="Group 2"/>
            <p:cNvGrpSpPr>
              <a:grpSpLocks/>
            </p:cNvGrpSpPr>
            <p:nvPr/>
          </p:nvGrpSpPr>
          <p:grpSpPr bwMode="auto">
            <a:xfrm>
              <a:off x="0" y="4038600"/>
              <a:ext cx="9147175" cy="2778125"/>
              <a:chOff x="0" y="4038600"/>
              <a:chExt cx="9147175" cy="2778125"/>
            </a:xfrm>
          </p:grpSpPr>
          <p:sp>
            <p:nvSpPr>
              <p:cNvPr id="67621" name="Oval 37"/>
              <p:cNvSpPr>
                <a:spLocks noChangeArrowheads="1"/>
              </p:cNvSpPr>
              <p:nvPr/>
            </p:nvSpPr>
            <p:spPr bwMode="auto">
              <a:xfrm rot="20766328">
                <a:off x="5870575" y="4114800"/>
                <a:ext cx="1408113" cy="1114425"/>
              </a:xfrm>
              <a:prstGeom prst="ellipse">
                <a:avLst/>
              </a:prstGeom>
              <a:solidFill>
                <a:srgbClr val="83E3A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defRPr/>
                </a:pPr>
                <a:endParaRPr lang="en-US" sz="1600" i="1" u="sng" dirty="0">
                  <a:solidFill>
                    <a:srgbClr val="000000"/>
                  </a:solidFill>
                  <a:latin typeface="Arial" charset="0"/>
                  <a:cs typeface="+mn-cs"/>
                </a:endParaRPr>
              </a:p>
            </p:txBody>
          </p:sp>
          <p:sp>
            <p:nvSpPr>
              <p:cNvPr id="67620" name="Oval 36"/>
              <p:cNvSpPr>
                <a:spLocks noChangeArrowheads="1"/>
              </p:cNvSpPr>
              <p:nvPr/>
            </p:nvSpPr>
            <p:spPr bwMode="auto">
              <a:xfrm rot="21530536">
                <a:off x="3306763" y="4067175"/>
                <a:ext cx="2111375" cy="1190625"/>
              </a:xfrm>
              <a:prstGeom prst="ellipse">
                <a:avLst/>
              </a:prstGeom>
              <a:solidFill>
                <a:srgbClr val="83E3A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defRPr/>
                </a:pPr>
                <a:endParaRPr lang="en-US" sz="1600" i="1" u="sng" dirty="0">
                  <a:solidFill>
                    <a:srgbClr val="000000"/>
                  </a:solidFill>
                  <a:latin typeface="Arial" charset="0"/>
                  <a:cs typeface="+mn-cs"/>
                </a:endParaRPr>
              </a:p>
            </p:txBody>
          </p:sp>
          <p:sp>
            <p:nvSpPr>
              <p:cNvPr id="67619" name="Oval 35"/>
              <p:cNvSpPr>
                <a:spLocks noChangeArrowheads="1"/>
              </p:cNvSpPr>
              <p:nvPr/>
            </p:nvSpPr>
            <p:spPr bwMode="auto">
              <a:xfrm rot="20766328">
                <a:off x="1547813" y="4191000"/>
                <a:ext cx="1408112" cy="1114425"/>
              </a:xfrm>
              <a:prstGeom prst="ellipse">
                <a:avLst/>
              </a:prstGeom>
              <a:solidFill>
                <a:srgbClr val="83E3A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defRPr/>
                </a:pPr>
                <a:endParaRPr lang="en-US" sz="1600" i="1" u="sng" dirty="0">
                  <a:solidFill>
                    <a:srgbClr val="000000"/>
                  </a:solidFill>
                  <a:latin typeface="Arial" charset="0"/>
                  <a:cs typeface="+mn-cs"/>
                </a:endParaRPr>
              </a:p>
            </p:txBody>
          </p:sp>
          <p:sp>
            <p:nvSpPr>
              <p:cNvPr id="67617" name="Oval 33"/>
              <p:cNvSpPr>
                <a:spLocks noChangeArrowheads="1"/>
              </p:cNvSpPr>
              <p:nvPr/>
            </p:nvSpPr>
            <p:spPr bwMode="auto">
              <a:xfrm rot="20766328">
                <a:off x="69850" y="4219575"/>
                <a:ext cx="1408113" cy="1114425"/>
              </a:xfrm>
              <a:prstGeom prst="ellipse">
                <a:avLst/>
              </a:prstGeom>
              <a:solidFill>
                <a:srgbClr val="83E3A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defRPr/>
                </a:pPr>
                <a:endParaRPr lang="en-US" sz="1600" i="1" u="sng" dirty="0">
                  <a:solidFill>
                    <a:srgbClr val="000000"/>
                  </a:solidFill>
                  <a:latin typeface="Arial" charset="0"/>
                  <a:cs typeface="+mn-cs"/>
                </a:endParaRPr>
              </a:p>
            </p:txBody>
          </p:sp>
          <p:sp>
            <p:nvSpPr>
              <p:cNvPr id="67606" name="Text Box 22"/>
              <p:cNvSpPr txBox="1">
                <a:spLocks noChangeArrowheads="1"/>
              </p:cNvSpPr>
              <p:nvPr/>
            </p:nvSpPr>
            <p:spPr bwMode="auto">
              <a:xfrm>
                <a:off x="0" y="5789613"/>
                <a:ext cx="1406525" cy="590550"/>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eaLnBrk="0" hangingPunct="0">
                  <a:lnSpc>
                    <a:spcPct val="90000"/>
                  </a:lnSpc>
                  <a:spcBef>
                    <a:spcPct val="50000"/>
                  </a:spcBef>
                  <a:buClr>
                    <a:srgbClr val="FF3300"/>
                  </a:buClr>
                  <a:defRPr/>
                </a:pPr>
                <a:r>
                  <a:rPr lang="en-US" sz="1800" b="1" dirty="0">
                    <a:solidFill>
                      <a:srgbClr val="000000"/>
                    </a:solidFill>
                    <a:latin typeface="Gill Sans MT" panose="020B0502020104020203" pitchFamily="34" charset="0"/>
                    <a:cs typeface="+mn-cs"/>
                  </a:rPr>
                  <a:t> May be </a:t>
                </a:r>
                <a:br>
                  <a:rPr lang="en-US" sz="1800" b="1" dirty="0">
                    <a:solidFill>
                      <a:srgbClr val="000000"/>
                    </a:solidFill>
                    <a:latin typeface="Gill Sans MT" panose="020B0502020104020203" pitchFamily="34" charset="0"/>
                    <a:cs typeface="+mn-cs"/>
                  </a:rPr>
                </a:br>
                <a:r>
                  <a:rPr lang="en-US" sz="1800" b="1" dirty="0">
                    <a:solidFill>
                      <a:srgbClr val="000000"/>
                    </a:solidFill>
                    <a:latin typeface="Gill Sans MT" panose="020B0502020104020203" pitchFamily="34" charset="0"/>
                    <a:cs typeface="+mn-cs"/>
                  </a:rPr>
                  <a:t>pregnant</a:t>
                </a:r>
                <a:endParaRPr lang="en-GB" sz="1800" b="1" dirty="0">
                  <a:solidFill>
                    <a:srgbClr val="000000"/>
                  </a:solidFill>
                  <a:latin typeface="Gill Sans MT" panose="020B0502020104020203" pitchFamily="34" charset="0"/>
                  <a:cs typeface="+mn-cs"/>
                </a:endParaRPr>
              </a:p>
            </p:txBody>
          </p:sp>
          <p:sp>
            <p:nvSpPr>
              <p:cNvPr id="67607" name="Text Box 23"/>
              <p:cNvSpPr txBox="1">
                <a:spLocks noChangeArrowheads="1"/>
              </p:cNvSpPr>
              <p:nvPr/>
            </p:nvSpPr>
            <p:spPr bwMode="auto">
              <a:xfrm flipH="1">
                <a:off x="1266825" y="5906073"/>
                <a:ext cx="1898650" cy="840230"/>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eaLnBrk="0" hangingPunct="0">
                  <a:lnSpc>
                    <a:spcPct val="90000"/>
                  </a:lnSpc>
                  <a:spcBef>
                    <a:spcPct val="50000"/>
                  </a:spcBef>
                  <a:buClr>
                    <a:srgbClr val="FF3300"/>
                  </a:buClr>
                  <a:defRPr/>
                </a:pPr>
                <a:r>
                  <a:rPr lang="en-US" sz="1800" b="1" dirty="0" smtClean="0">
                    <a:solidFill>
                      <a:srgbClr val="000000"/>
                    </a:solidFill>
                    <a:latin typeface="Gill Sans MT" panose="020B0502020104020203" pitchFamily="34" charset="0"/>
                    <a:cs typeface="+mn-cs"/>
                  </a:rPr>
                  <a:t>More than 48 </a:t>
                </a:r>
                <a:r>
                  <a:rPr lang="en-US" sz="1800" b="1" dirty="0" err="1" smtClean="0">
                    <a:solidFill>
                      <a:srgbClr val="000000"/>
                    </a:solidFill>
                    <a:latin typeface="Gill Sans MT" panose="020B0502020104020203" pitchFamily="34" charset="0"/>
                    <a:cs typeface="+mn-cs"/>
                  </a:rPr>
                  <a:t>hrs</a:t>
                </a:r>
                <a:r>
                  <a:rPr lang="en-US" sz="1800" b="1" dirty="0" smtClean="0">
                    <a:solidFill>
                      <a:srgbClr val="000000"/>
                    </a:solidFill>
                    <a:latin typeface="Gill Sans MT" panose="020B0502020104020203" pitchFamily="34" charset="0"/>
                    <a:cs typeface="+mn-cs"/>
                  </a:rPr>
                  <a:t> postpartum to 4 weeks</a:t>
                </a:r>
                <a:endParaRPr lang="en-GB" sz="1800" b="1" dirty="0">
                  <a:solidFill>
                    <a:srgbClr val="000000"/>
                  </a:solidFill>
                  <a:latin typeface="Gill Sans MT" panose="020B0502020104020203" pitchFamily="34" charset="0"/>
                  <a:cs typeface="+mn-cs"/>
                </a:endParaRPr>
              </a:p>
            </p:txBody>
          </p:sp>
          <p:pic>
            <p:nvPicPr>
              <p:cNvPr id="7185" name="Picture 24" descr="BabyMoreThan2Weeks-copy"/>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93875" y="4343400"/>
                <a:ext cx="925513" cy="140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609" name="Text Box 25"/>
              <p:cNvSpPr txBox="1">
                <a:spLocks noChangeArrowheads="1"/>
              </p:cNvSpPr>
              <p:nvPr/>
            </p:nvSpPr>
            <p:spPr bwMode="auto">
              <a:xfrm flipH="1">
                <a:off x="5237163" y="5635625"/>
                <a:ext cx="1408112" cy="1089025"/>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eaLnBrk="0" hangingPunct="0">
                  <a:lnSpc>
                    <a:spcPct val="90000"/>
                  </a:lnSpc>
                  <a:spcBef>
                    <a:spcPct val="50000"/>
                  </a:spcBef>
                  <a:buClr>
                    <a:srgbClr val="FF3300"/>
                  </a:buClr>
                  <a:defRPr/>
                </a:pPr>
                <a:r>
                  <a:rPr lang="en-US" sz="1800" b="1" dirty="0">
                    <a:solidFill>
                      <a:srgbClr val="000000"/>
                    </a:solidFill>
                    <a:latin typeface="Gill Sans MT" panose="020B0502020104020203" pitchFamily="34" charset="0"/>
                    <a:cs typeface="+mn-cs"/>
                  </a:rPr>
                  <a:t> Unusual vaginal bleeding recently</a:t>
                </a:r>
                <a:endParaRPr lang="en-GB" sz="1800" b="1" dirty="0">
                  <a:solidFill>
                    <a:srgbClr val="000000"/>
                  </a:solidFill>
                  <a:latin typeface="Gill Sans MT" panose="020B0502020104020203" pitchFamily="34" charset="0"/>
                  <a:cs typeface="+mn-cs"/>
                </a:endParaRPr>
              </a:p>
            </p:txBody>
          </p:sp>
          <p:sp>
            <p:nvSpPr>
              <p:cNvPr id="67612" name="Text Box 28"/>
              <p:cNvSpPr txBox="1">
                <a:spLocks noChangeArrowheads="1"/>
              </p:cNvSpPr>
              <p:nvPr/>
            </p:nvSpPr>
            <p:spPr bwMode="auto">
              <a:xfrm>
                <a:off x="3049588" y="5805488"/>
                <a:ext cx="2085975" cy="641350"/>
              </a:xfrm>
              <a:prstGeom prst="rect">
                <a:avLst/>
              </a:prstGeom>
              <a:noFill/>
              <a:ln>
                <a:noFill/>
              </a:ln>
              <a:effectLst/>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90500" indent="-190500">
                  <a:defRPr sz="2400">
                    <a:solidFill>
                      <a:schemeClr val="tx1"/>
                    </a:solidFill>
                    <a:latin typeface="Times New Roman" charset="0"/>
                  </a:defRPr>
                </a:lvl1pPr>
                <a:lvl2pPr>
                  <a:defRPr sz="2400">
                    <a:solidFill>
                      <a:schemeClr val="tx1"/>
                    </a:solidFill>
                    <a:latin typeface="Times New Roman" charset="0"/>
                  </a:defRPr>
                </a:lvl2pPr>
                <a:lvl3pPr>
                  <a:defRPr sz="2400">
                    <a:solidFill>
                      <a:schemeClr val="tx1"/>
                    </a:solidFill>
                    <a:latin typeface="Times New Roman" charset="0"/>
                  </a:defRPr>
                </a:lvl3pPr>
                <a:lvl4pPr>
                  <a:defRPr sz="2400">
                    <a:solidFill>
                      <a:schemeClr val="tx1"/>
                    </a:solidFill>
                    <a:latin typeface="Times New Roman" charset="0"/>
                  </a:defRPr>
                </a:lvl4pPr>
                <a:lvl5pPr>
                  <a:defRPr sz="2400">
                    <a:solidFill>
                      <a:schemeClr val="tx1"/>
                    </a:solidFill>
                    <a:latin typeface="Times New Roman" charset="0"/>
                  </a:defRPr>
                </a:lvl5pPr>
                <a:lvl6pPr eaLnBrk="0" fontAlgn="base" hangingPunct="0">
                  <a:spcBef>
                    <a:spcPct val="0"/>
                  </a:spcBef>
                  <a:spcAft>
                    <a:spcPct val="0"/>
                  </a:spcAft>
                  <a:defRPr sz="2400">
                    <a:solidFill>
                      <a:schemeClr val="tx1"/>
                    </a:solidFill>
                    <a:latin typeface="Times New Roman" charset="0"/>
                  </a:defRPr>
                </a:lvl6pPr>
                <a:lvl7pPr eaLnBrk="0" fontAlgn="base" hangingPunct="0">
                  <a:spcBef>
                    <a:spcPct val="0"/>
                  </a:spcBef>
                  <a:spcAft>
                    <a:spcPct val="0"/>
                  </a:spcAft>
                  <a:defRPr sz="2400">
                    <a:solidFill>
                      <a:schemeClr val="tx1"/>
                    </a:solidFill>
                    <a:latin typeface="Times New Roman" charset="0"/>
                  </a:defRPr>
                </a:lvl7pPr>
                <a:lvl8pPr eaLnBrk="0" fontAlgn="base" hangingPunct="0">
                  <a:spcBef>
                    <a:spcPct val="0"/>
                  </a:spcBef>
                  <a:spcAft>
                    <a:spcPct val="0"/>
                  </a:spcAft>
                  <a:defRPr sz="2400">
                    <a:solidFill>
                      <a:schemeClr val="tx1"/>
                    </a:solidFill>
                    <a:latin typeface="Times New Roman" charset="0"/>
                  </a:defRPr>
                </a:lvl8pPr>
                <a:lvl9pPr eaLnBrk="0" fontAlgn="base" hangingPunct="0">
                  <a:spcBef>
                    <a:spcPct val="0"/>
                  </a:spcBef>
                  <a:spcAft>
                    <a:spcPct val="0"/>
                  </a:spcAft>
                  <a:defRPr sz="2400">
                    <a:solidFill>
                      <a:schemeClr val="tx1"/>
                    </a:solidFill>
                    <a:latin typeface="Times New Roman" charset="0"/>
                  </a:defRPr>
                </a:lvl9pPr>
              </a:lstStyle>
              <a:p>
                <a:pPr marL="0" indent="0" algn="ctr" eaLnBrk="0" hangingPunct="0">
                  <a:spcBef>
                    <a:spcPct val="50000"/>
                  </a:spcBef>
                  <a:buClr>
                    <a:srgbClr val="FF3300"/>
                  </a:buClr>
                  <a:defRPr/>
                </a:pPr>
                <a:r>
                  <a:rPr lang="en-US" sz="1800" b="1" dirty="0">
                    <a:solidFill>
                      <a:srgbClr val="000000"/>
                    </a:solidFill>
                    <a:latin typeface="Gill Sans MT" panose="020B0502020104020203" pitchFamily="34" charset="0"/>
                    <a:cs typeface="+mn-cs"/>
                  </a:rPr>
                  <a:t>At high risk for STIs</a:t>
                </a:r>
                <a:endParaRPr lang="en-GB" sz="1800" b="1" dirty="0">
                  <a:solidFill>
                    <a:srgbClr val="000000"/>
                  </a:solidFill>
                  <a:latin typeface="Gill Sans MT" panose="020B0502020104020203" pitchFamily="34" charset="0"/>
                  <a:cs typeface="+mn-cs"/>
                </a:endParaRPr>
              </a:p>
            </p:txBody>
          </p:sp>
          <p:pic>
            <p:nvPicPr>
              <p:cNvPr id="7188" name="Picture 29" descr="MoreThanOnePartner2-copy"/>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644900" y="4141788"/>
                <a:ext cx="1350963" cy="163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9" name="Picture 31" descr="BleedingOnDress(6-10-0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292850" y="4191000"/>
                <a:ext cx="9271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90" name="Picture 40" descr="MightBePregnant(less)6-111"/>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06400" y="4295775"/>
                <a:ext cx="788988" cy="1481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626" name="Oval 42"/>
              <p:cNvSpPr>
                <a:spLocks noChangeArrowheads="1"/>
              </p:cNvSpPr>
              <p:nvPr/>
            </p:nvSpPr>
            <p:spPr bwMode="auto">
              <a:xfrm rot="20766328">
                <a:off x="7553325" y="4038600"/>
                <a:ext cx="1408113" cy="1114425"/>
              </a:xfrm>
              <a:prstGeom prst="ellipse">
                <a:avLst/>
              </a:prstGeom>
              <a:solidFill>
                <a:srgbClr val="83E3A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defRPr/>
                </a:pPr>
                <a:endParaRPr lang="en-US" sz="1600" i="1" u="sng" dirty="0">
                  <a:solidFill>
                    <a:srgbClr val="000000"/>
                  </a:solidFill>
                  <a:latin typeface="Arial" charset="0"/>
                  <a:cs typeface="+mn-cs"/>
                </a:endParaRPr>
              </a:p>
            </p:txBody>
          </p:sp>
          <p:sp>
            <p:nvSpPr>
              <p:cNvPr id="67627" name="Text Box 43"/>
              <p:cNvSpPr txBox="1">
                <a:spLocks noChangeArrowheads="1"/>
              </p:cNvSpPr>
              <p:nvPr/>
            </p:nvSpPr>
            <p:spPr bwMode="auto">
              <a:xfrm flipH="1">
                <a:off x="7246938" y="5975350"/>
                <a:ext cx="1900237" cy="841375"/>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eaLnBrk="0" hangingPunct="0">
                  <a:lnSpc>
                    <a:spcPct val="90000"/>
                  </a:lnSpc>
                  <a:spcBef>
                    <a:spcPct val="50000"/>
                  </a:spcBef>
                  <a:buClr>
                    <a:srgbClr val="FF3300"/>
                  </a:buClr>
                  <a:defRPr/>
                </a:pPr>
                <a:r>
                  <a:rPr lang="en-US" sz="1800" b="1" dirty="0">
                    <a:solidFill>
                      <a:srgbClr val="000000"/>
                    </a:solidFill>
                    <a:latin typeface="Gill Sans MT" panose="020B0502020104020203" pitchFamily="34" charset="0"/>
                    <a:cs typeface="+mn-cs"/>
                  </a:rPr>
                  <a:t> Infection or problem in female organs</a:t>
                </a:r>
                <a:endParaRPr lang="en-GB" sz="1800" b="1" dirty="0">
                  <a:solidFill>
                    <a:srgbClr val="000000"/>
                  </a:solidFill>
                  <a:latin typeface="Gill Sans MT" panose="020B0502020104020203" pitchFamily="34" charset="0"/>
                  <a:cs typeface="+mn-cs"/>
                </a:endParaRPr>
              </a:p>
            </p:txBody>
          </p:sp>
          <p:pic>
            <p:nvPicPr>
              <p:cNvPr id="7193" name="Picture 44" descr="pain-urinati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829550" y="4146550"/>
                <a:ext cx="757238" cy="187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grpSp>
        <p:nvGrpSpPr>
          <p:cNvPr id="7172" name="Group 1"/>
          <p:cNvGrpSpPr>
            <a:grpSpLocks/>
          </p:cNvGrpSpPr>
          <p:nvPr/>
        </p:nvGrpSpPr>
        <p:grpSpPr bwMode="auto">
          <a:xfrm>
            <a:off x="3175" y="3175"/>
            <a:ext cx="9144000" cy="1154113"/>
            <a:chOff x="-2050" y="0"/>
            <a:chExt cx="9144000" cy="1154113"/>
          </a:xfrm>
          <a:solidFill>
            <a:schemeClr val="tx2">
              <a:lumMod val="20000"/>
              <a:lumOff val="80000"/>
            </a:schemeClr>
          </a:solidFill>
        </p:grpSpPr>
        <p:sp>
          <p:nvSpPr>
            <p:cNvPr id="26" name="AutoShape 50"/>
            <p:cNvSpPr>
              <a:spLocks noChangeArrowheads="1"/>
            </p:cNvSpPr>
            <p:nvPr/>
          </p:nvSpPr>
          <p:spPr bwMode="auto">
            <a:xfrm>
              <a:off x="-2050" y="0"/>
              <a:ext cx="9144000" cy="1154113"/>
            </a:xfrm>
            <a:prstGeom prst="rect">
              <a:avLst/>
            </a:prstGeom>
            <a:grpFill/>
            <a:ln>
              <a:noFill/>
              <a:headEnd/>
              <a:tailEnd/>
            </a:ln>
          </p:spPr>
          <p:style>
            <a:lnRef idx="2">
              <a:schemeClr val="dk1"/>
            </a:lnRef>
            <a:fillRef idx="1">
              <a:schemeClr val="lt1"/>
            </a:fillRef>
            <a:effectRef idx="0">
              <a:schemeClr val="dk1"/>
            </a:effectRef>
            <a:fontRef idx="minor">
              <a:schemeClr val="dk1"/>
            </a:fontRef>
          </p:style>
          <p:txBody>
            <a:bodyPr lIns="54000" tIns="10800" rIns="54000" bIns="10800" anchor="ctr" anchorCtr="1"/>
            <a:lstStyle/>
            <a:p>
              <a:pPr marL="1146175">
                <a:lnSpc>
                  <a:spcPct val="90000"/>
                </a:lnSpc>
                <a:defRPr/>
              </a:pPr>
              <a:r>
                <a:rPr lang="en-GB" sz="3400" dirty="0">
                  <a:solidFill>
                    <a:srgbClr val="000000"/>
                  </a:solidFill>
                  <a:latin typeface="Gill Sans MT" panose="020B0502020104020203" pitchFamily="34" charset="0"/>
                </a:rPr>
                <a:t>Who Can and Cannot Use the IUD</a:t>
              </a:r>
            </a:p>
          </p:txBody>
        </p:sp>
        <p:sp>
          <p:nvSpPr>
            <p:cNvPr id="27" name="AutoShape 53"/>
            <p:cNvSpPr>
              <a:spLocks noChangeArrowheads="1"/>
            </p:cNvSpPr>
            <p:nvPr/>
          </p:nvSpPr>
          <p:spPr bwMode="auto">
            <a:xfrm>
              <a:off x="234981" y="103187"/>
              <a:ext cx="1359994" cy="981075"/>
            </a:xfrm>
            <a:prstGeom prst="roundRect">
              <a:avLst>
                <a:gd name="adj" fmla="val 16667"/>
              </a:avLst>
            </a:prstGeom>
            <a:solidFill>
              <a:schemeClr val="bg2">
                <a:lumMod val="40000"/>
                <a:lumOff val="60000"/>
              </a:schemeClr>
            </a:solidFill>
            <a:ln w="9525">
              <a:solidFill>
                <a:schemeClr val="tx1"/>
              </a:solidFill>
              <a:round/>
              <a:headEnd/>
              <a:tailEnd/>
            </a:ln>
            <a:effectLst/>
            <a:extLst/>
          </p:spPr>
          <p:txBody>
            <a:bodyPr lIns="54000" tIns="10800" rIns="54000" bIns="10800" anchor="ctr" anchorCtr="1"/>
            <a:lstStyle/>
            <a:p>
              <a:pPr algn="ctr" eaLnBrk="0" hangingPunct="0">
                <a:lnSpc>
                  <a:spcPct val="90000"/>
                </a:lnSpc>
                <a:defRPr/>
              </a:pPr>
              <a:endParaRPr lang="en-GB" sz="1600" b="1" dirty="0">
                <a:solidFill>
                  <a:srgbClr val="000000"/>
                </a:solidFill>
                <a:latin typeface="Arial" charset="0"/>
                <a:cs typeface="+mn-cs"/>
              </a:endParaRPr>
            </a:p>
          </p:txBody>
        </p:sp>
        <p:sp>
          <p:nvSpPr>
            <p:cNvPr id="28" name="Text Box 58"/>
            <p:cNvSpPr txBox="1">
              <a:spLocks noChangeArrowheads="1"/>
            </p:cNvSpPr>
            <p:nvPr/>
          </p:nvSpPr>
          <p:spPr bwMode="auto">
            <a:xfrm>
              <a:off x="288955" y="181074"/>
              <a:ext cx="1243013" cy="307777"/>
            </a:xfrm>
            <a:prstGeom prst="rect">
              <a:avLst/>
            </a:prstGeom>
            <a:solidFill>
              <a:schemeClr val="bg2">
                <a:lumMod val="40000"/>
                <a:lumOff val="60000"/>
              </a:schemeClr>
            </a:solid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hangingPunct="0">
                <a:spcBef>
                  <a:spcPct val="50000"/>
                </a:spcBef>
                <a:defRPr/>
              </a:pPr>
              <a:r>
                <a:rPr lang="en-GB" sz="1400" b="1" dirty="0">
                  <a:solidFill>
                    <a:srgbClr val="000000"/>
                  </a:solidFill>
                  <a:latin typeface="Gill Sans MT" panose="020B0502020104020203" pitchFamily="34" charset="0"/>
                  <a:cs typeface="+mn-cs"/>
                </a:rPr>
                <a:t>Copper IUD</a:t>
              </a:r>
              <a:endParaRPr lang="en-GB" sz="1400" b="1" u="sng" dirty="0">
                <a:solidFill>
                  <a:srgbClr val="000000"/>
                </a:solidFill>
                <a:latin typeface="Gill Sans MT" panose="020B0502020104020203" pitchFamily="34" charset="0"/>
                <a:cs typeface="+mn-cs"/>
              </a:endParaRPr>
            </a:p>
          </p:txBody>
        </p:sp>
        <p:pic>
          <p:nvPicPr>
            <p:cNvPr id="7176" name="Picture 74" descr="IUD"/>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61253" y="454025"/>
              <a:ext cx="774207" cy="585351"/>
            </a:xfrm>
            <a:prstGeom prst="rect">
              <a:avLst/>
            </a:prstGeom>
            <a:solidFill>
              <a:schemeClr val="bg2">
                <a:lumMod val="40000"/>
                <a:lumOff val="60000"/>
              </a:schemeClr>
            </a:solidFill>
            <a:ln w="9525">
              <a:noFill/>
              <a:miter lim="800000"/>
              <a:headEnd/>
              <a:tailEnd/>
            </a:ln>
            <a:extLst/>
          </p:spPr>
        </p:pic>
      </p:grpSp>
      <p:sp>
        <p:nvSpPr>
          <p:cNvPr id="2" name="Slide Number Placeholder 1"/>
          <p:cNvSpPr>
            <a:spLocks noGrp="1"/>
          </p:cNvSpPr>
          <p:nvPr>
            <p:ph type="sldNum" sz="quarter" idx="10"/>
          </p:nvPr>
        </p:nvSpPr>
        <p:spPr/>
        <p:txBody>
          <a:bodyPr/>
          <a:lstStyle/>
          <a:p>
            <a:pPr>
              <a:defRPr/>
            </a:pPr>
            <a:fld id="{EBC1EBD9-0337-43EE-B526-2D0F89511152}" type="slidenum">
              <a:rPr lang="en-US" smtClean="0"/>
              <a:pPr>
                <a:defRPr/>
              </a:pPr>
              <a:t>6</a:t>
            </a:fld>
            <a:endParaRPr lang="en-US" dirty="0"/>
          </a:p>
        </p:txBody>
      </p:sp>
    </p:spTree>
    <p:extLst>
      <p:ext uri="{BB962C8B-B14F-4D97-AF65-F5344CB8AC3E}">
        <p14:creationId xmlns:p14="http://schemas.microsoft.com/office/powerpoint/2010/main" val="2952230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42818783-8C7C-40CE-B831-B9C35D31C511}" type="slidenum">
              <a:rPr lang="en-US" altLang="en-US"/>
              <a:pPr>
                <a:defRPr/>
              </a:pPr>
              <a:t>7</a:t>
            </a:fld>
            <a:endParaRPr lang="en-US" altLang="en-US" dirty="0"/>
          </a:p>
        </p:txBody>
      </p:sp>
      <p:sp>
        <p:nvSpPr>
          <p:cNvPr id="17411" name="Rectangle 4"/>
          <p:cNvSpPr>
            <a:spLocks noGrp="1" noChangeArrowheads="1"/>
          </p:cNvSpPr>
          <p:nvPr>
            <p:ph type="title"/>
          </p:nvPr>
        </p:nvSpPr>
        <p:spPr>
          <a:xfrm>
            <a:off x="457200" y="274638"/>
            <a:ext cx="8229600" cy="715962"/>
          </a:xfrm>
        </p:spPr>
        <p:txBody>
          <a:bodyPr>
            <a:normAutofit/>
          </a:bodyPr>
          <a:lstStyle/>
          <a:p>
            <a:pPr eaLnBrk="1" hangingPunct="1"/>
            <a:r>
              <a:rPr lang="en-US" altLang="en-US" sz="3600" dirty="0" smtClean="0"/>
              <a:t>Why </a:t>
            </a:r>
            <a:r>
              <a:rPr lang="en-US" altLang="en-US" sz="3600" dirty="0"/>
              <a:t>Do Women Like Them? </a:t>
            </a:r>
          </a:p>
        </p:txBody>
      </p:sp>
      <p:sp>
        <p:nvSpPr>
          <p:cNvPr id="17412" name="Rectangle 5"/>
          <p:cNvSpPr>
            <a:spLocks noGrp="1" noChangeArrowheads="1"/>
          </p:cNvSpPr>
          <p:nvPr>
            <p:ph type="body" idx="1"/>
          </p:nvPr>
        </p:nvSpPr>
        <p:spPr>
          <a:xfrm>
            <a:off x="457200" y="838200"/>
            <a:ext cx="8229600" cy="5518150"/>
          </a:xfrm>
        </p:spPr>
        <p:txBody>
          <a:bodyPr/>
          <a:lstStyle/>
          <a:p>
            <a:pPr eaLnBrk="1" hangingPunct="1"/>
            <a:r>
              <a:rPr lang="en-US" altLang="en-US" dirty="0" smtClean="0"/>
              <a:t>Have </a:t>
            </a:r>
            <a:r>
              <a:rPr lang="en-US" altLang="en-US" dirty="0"/>
              <a:t>no hormonal </a:t>
            </a:r>
            <a:r>
              <a:rPr lang="en-US" altLang="en-US" dirty="0" smtClean="0"/>
              <a:t>side-effects</a:t>
            </a:r>
          </a:p>
          <a:p>
            <a:pPr eaLnBrk="1" hangingPunct="1"/>
            <a:r>
              <a:rPr lang="en-US" altLang="en-US" dirty="0" smtClean="0"/>
              <a:t>Safe</a:t>
            </a:r>
          </a:p>
          <a:p>
            <a:pPr eaLnBrk="1" hangingPunct="1"/>
            <a:r>
              <a:rPr lang="en-US" altLang="en-US" dirty="0" smtClean="0"/>
              <a:t>Effective</a:t>
            </a:r>
            <a:endParaRPr lang="en-US" altLang="en-US" dirty="0"/>
          </a:p>
          <a:p>
            <a:pPr eaLnBrk="1" hangingPunct="1"/>
            <a:r>
              <a:rPr lang="en-US" altLang="en-US" dirty="0"/>
              <a:t>C</a:t>
            </a:r>
            <a:r>
              <a:rPr lang="en-US" altLang="en-US" dirty="0" smtClean="0"/>
              <a:t>onvenient</a:t>
            </a:r>
            <a:r>
              <a:rPr lang="en-US" altLang="en-US" dirty="0"/>
              <a:t>:</a:t>
            </a:r>
          </a:p>
          <a:p>
            <a:pPr lvl="1" eaLnBrk="1" hangingPunct="1">
              <a:buFont typeface="Arial" panose="020B0604020202020204" pitchFamily="34" charset="0"/>
              <a:buChar char="•"/>
            </a:pPr>
            <a:r>
              <a:rPr lang="en-US" altLang="en-US" dirty="0"/>
              <a:t>No day-to-day action needed </a:t>
            </a:r>
            <a:endParaRPr lang="en-US" altLang="en-US" dirty="0" smtClean="0"/>
          </a:p>
          <a:p>
            <a:pPr lvl="1" eaLnBrk="1" hangingPunct="1">
              <a:buFont typeface="Arial" panose="020B0604020202020204" pitchFamily="34" charset="0"/>
              <a:buChar char="•"/>
            </a:pPr>
            <a:r>
              <a:rPr lang="en-US" altLang="en-US" dirty="0" smtClean="0"/>
              <a:t>Immediately reversible</a:t>
            </a:r>
            <a:endParaRPr lang="en-US" altLang="en-US" dirty="0"/>
          </a:p>
          <a:p>
            <a:pPr lvl="1" eaLnBrk="1" hangingPunct="1">
              <a:buFont typeface="Arial" panose="020B0604020202020204" pitchFamily="34" charset="0"/>
              <a:buChar char="•"/>
            </a:pPr>
            <a:r>
              <a:rPr lang="en-US" altLang="en-US" dirty="0"/>
              <a:t>After first routine checkup, no need to return to the clinic unless experiencing problems</a:t>
            </a:r>
          </a:p>
          <a:p>
            <a:pPr lvl="1" eaLnBrk="1" hangingPunct="1">
              <a:buFont typeface="Arial" panose="020B0604020202020204" pitchFamily="34" charset="0"/>
              <a:buChar char="•"/>
            </a:pPr>
            <a:r>
              <a:rPr lang="en-US" altLang="en-US" dirty="0"/>
              <a:t>No additional supplies </a:t>
            </a:r>
            <a:r>
              <a:rPr lang="en-US" altLang="en-US" dirty="0" smtClean="0"/>
              <a:t>needed</a:t>
            </a:r>
          </a:p>
          <a:p>
            <a:pPr lvl="1" eaLnBrk="1" hangingPunct="1">
              <a:buFont typeface="Arial" panose="020B0604020202020204" pitchFamily="34" charset="0"/>
              <a:buChar char="•"/>
            </a:pPr>
            <a:r>
              <a:rPr lang="en-US" altLang="en-US" dirty="0" smtClean="0"/>
              <a:t>Cheap and easily available</a:t>
            </a:r>
            <a:endParaRPr lang="en-US" altLang="en-US" dirty="0"/>
          </a:p>
        </p:txBody>
      </p:sp>
    </p:spTree>
    <p:extLst>
      <p:ext uri="{BB962C8B-B14F-4D97-AF65-F5344CB8AC3E}">
        <p14:creationId xmlns:p14="http://schemas.microsoft.com/office/powerpoint/2010/main" val="134201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4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4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41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412">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412">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7412">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7412">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7412">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741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Oval 2"/>
          <p:cNvSpPr>
            <a:spLocks noChangeArrowheads="1"/>
          </p:cNvSpPr>
          <p:nvPr/>
        </p:nvSpPr>
        <p:spPr bwMode="auto">
          <a:xfrm rot="-833672">
            <a:off x="1982571" y="2979085"/>
            <a:ext cx="1408112" cy="1114425"/>
          </a:xfrm>
          <a:prstGeom prst="ellipse">
            <a:avLst/>
          </a:prstGeom>
          <a:solidFill>
            <a:srgbClr val="83E3A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anose="020B0604020202020204" pitchFamily="34" charset="0"/>
                <a:cs typeface="Arial" panose="020B0604020202020204" pitchFamily="34" charset="0"/>
              </a:defRPr>
            </a:lvl1pPr>
            <a:lvl2pPr marL="742950" indent="-285750" eaLnBrk="0" hangingPunct="0">
              <a:defRPr sz="24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defRPr sz="2400">
                <a:solidFill>
                  <a:schemeClr val="tx1"/>
                </a:solidFill>
                <a:latin typeface="Arial" panose="020B0604020202020204" pitchFamily="34" charset="0"/>
                <a:cs typeface="Arial" panose="020B0604020202020204" pitchFamily="34" charset="0"/>
              </a:defRPr>
            </a:lvl4pPr>
            <a:lvl5pPr marL="2057400" indent="-228600" eaLnBrk="0" hangingPunct="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eaLnBrk="1" hangingPunct="1"/>
            <a:endParaRPr lang="en-US" altLang="en-US" dirty="0"/>
          </a:p>
        </p:txBody>
      </p:sp>
      <p:sp>
        <p:nvSpPr>
          <p:cNvPr id="20484" name="Text Box 6"/>
          <p:cNvSpPr txBox="1">
            <a:spLocks noChangeArrowheads="1"/>
          </p:cNvSpPr>
          <p:nvPr/>
        </p:nvSpPr>
        <p:spPr bwMode="auto">
          <a:xfrm>
            <a:off x="6940550" y="3703638"/>
            <a:ext cx="984250" cy="396875"/>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eaLnBrk="0" hangingPunct="0">
              <a:defRPr sz="2400">
                <a:solidFill>
                  <a:schemeClr val="tx1"/>
                </a:solidFill>
                <a:latin typeface="Arial" panose="020B0604020202020204" pitchFamily="34" charset="0"/>
                <a:cs typeface="Arial" panose="020B0604020202020204" pitchFamily="34" charset="0"/>
              </a:defRPr>
            </a:lvl1pPr>
            <a:lvl2pPr marL="742950" indent="-285750" eaLnBrk="0" hangingPunct="0">
              <a:defRPr sz="24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defRPr sz="2400">
                <a:solidFill>
                  <a:schemeClr val="tx1"/>
                </a:solidFill>
                <a:latin typeface="Arial" panose="020B0604020202020204" pitchFamily="34" charset="0"/>
                <a:cs typeface="Arial" panose="020B0604020202020204" pitchFamily="34" charset="0"/>
              </a:defRPr>
            </a:lvl4pPr>
            <a:lvl5pPr marL="2057400" indent="-228600" eaLnBrk="0" hangingPunct="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ctr" eaLnBrk="1" hangingPunct="1">
              <a:spcBef>
                <a:spcPct val="50000"/>
              </a:spcBef>
            </a:pPr>
            <a:endParaRPr lang="en-GB" altLang="en-US" sz="2000" dirty="0"/>
          </a:p>
        </p:txBody>
      </p:sp>
      <p:pic>
        <p:nvPicPr>
          <p:cNvPr id="20485" name="Picture 7" descr="stomachach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90788" y="2439988"/>
            <a:ext cx="696912"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6" name="Text Box 13"/>
          <p:cNvSpPr txBox="1">
            <a:spLocks noChangeArrowheads="1"/>
          </p:cNvSpPr>
          <p:nvPr/>
        </p:nvSpPr>
        <p:spPr bwMode="auto">
          <a:xfrm>
            <a:off x="166688" y="3097386"/>
            <a:ext cx="1944987"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a:lstStyle>
            <a:lvl1pPr eaLnBrk="0" hangingPunct="0">
              <a:defRPr sz="2400">
                <a:solidFill>
                  <a:schemeClr val="tx1"/>
                </a:solidFill>
                <a:latin typeface="Arial" panose="020B0604020202020204" pitchFamily="34" charset="0"/>
                <a:cs typeface="Arial" panose="020B0604020202020204" pitchFamily="34" charset="0"/>
              </a:defRPr>
            </a:lvl1pPr>
            <a:lvl2pPr marL="742950" indent="-285750" eaLnBrk="0" hangingPunct="0">
              <a:defRPr sz="24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defRPr sz="2400">
                <a:solidFill>
                  <a:schemeClr val="tx1"/>
                </a:solidFill>
                <a:latin typeface="Arial" panose="020B0604020202020204" pitchFamily="34" charset="0"/>
                <a:cs typeface="Arial" panose="020B0604020202020204" pitchFamily="34" charset="0"/>
              </a:defRPr>
            </a:lvl4pPr>
            <a:lvl5pPr marL="2057400" indent="-228600" eaLnBrk="0" hangingPunct="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eaLnBrk="1" hangingPunct="1">
              <a:spcBef>
                <a:spcPct val="20000"/>
              </a:spcBef>
              <a:buClr>
                <a:srgbClr val="FF3300"/>
              </a:buClr>
            </a:pPr>
            <a:r>
              <a:rPr lang="en-US" altLang="en-US" sz="2000" b="1" dirty="0" smtClean="0">
                <a:solidFill>
                  <a:srgbClr val="000000"/>
                </a:solidFill>
                <a:latin typeface="Gill Sans MT" panose="020B0502020104020203" pitchFamily="34" charset="0"/>
              </a:rPr>
              <a:t> </a:t>
            </a:r>
            <a:r>
              <a:rPr lang="en-US" altLang="en-US" sz="2000" b="1" dirty="0">
                <a:solidFill>
                  <a:srgbClr val="000000"/>
                </a:solidFill>
                <a:latin typeface="Gill Sans MT" panose="020B0502020104020203" pitchFamily="34" charset="0"/>
              </a:rPr>
              <a:t>C</a:t>
            </a:r>
            <a:r>
              <a:rPr lang="en-US" altLang="en-US" sz="2000" b="1" dirty="0" smtClean="0">
                <a:solidFill>
                  <a:srgbClr val="000000"/>
                </a:solidFill>
                <a:latin typeface="Gill Sans MT" panose="020B0502020104020203" pitchFamily="34" charset="0"/>
              </a:rPr>
              <a:t>ramps </a:t>
            </a:r>
            <a:r>
              <a:rPr lang="en-US" altLang="en-US" sz="2000" b="1" dirty="0">
                <a:solidFill>
                  <a:srgbClr val="000000"/>
                </a:solidFill>
                <a:latin typeface="Gill Sans MT" panose="020B0502020104020203" pitchFamily="34" charset="0"/>
              </a:rPr>
              <a:t>for several days </a:t>
            </a:r>
            <a:endParaRPr lang="en-GB" altLang="en-US" sz="2000" b="1" dirty="0">
              <a:solidFill>
                <a:srgbClr val="000000"/>
              </a:solidFill>
              <a:latin typeface="Gill Sans MT" panose="020B0502020104020203" pitchFamily="34" charset="0"/>
            </a:endParaRPr>
          </a:p>
        </p:txBody>
      </p:sp>
      <p:sp>
        <p:nvSpPr>
          <p:cNvPr id="20487" name="Text Box 14"/>
          <p:cNvSpPr txBox="1">
            <a:spLocks noChangeArrowheads="1"/>
          </p:cNvSpPr>
          <p:nvPr/>
        </p:nvSpPr>
        <p:spPr bwMode="auto">
          <a:xfrm>
            <a:off x="166688" y="4980360"/>
            <a:ext cx="188095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a:lstStyle>
            <a:lvl1pPr eaLnBrk="0" hangingPunct="0">
              <a:defRPr sz="2400">
                <a:solidFill>
                  <a:schemeClr val="tx1"/>
                </a:solidFill>
                <a:latin typeface="Arial" panose="020B0604020202020204" pitchFamily="34" charset="0"/>
                <a:cs typeface="Arial" panose="020B0604020202020204" pitchFamily="34" charset="0"/>
              </a:defRPr>
            </a:lvl1pPr>
            <a:lvl2pPr marL="742950" indent="-285750" eaLnBrk="0" hangingPunct="0">
              <a:defRPr sz="24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defRPr sz="2400">
                <a:solidFill>
                  <a:schemeClr val="tx1"/>
                </a:solidFill>
                <a:latin typeface="Arial" panose="020B0604020202020204" pitchFamily="34" charset="0"/>
                <a:cs typeface="Arial" panose="020B0604020202020204" pitchFamily="34" charset="0"/>
              </a:defRPr>
            </a:lvl4pPr>
            <a:lvl5pPr marL="2057400" indent="-228600" eaLnBrk="0" hangingPunct="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eaLnBrk="1" hangingPunct="1">
              <a:spcBef>
                <a:spcPct val="20000"/>
              </a:spcBef>
              <a:buClr>
                <a:srgbClr val="FF3300"/>
              </a:buClr>
            </a:pPr>
            <a:r>
              <a:rPr lang="en-US" altLang="en-US" sz="2000" b="1" dirty="0" smtClean="0">
                <a:solidFill>
                  <a:srgbClr val="000000"/>
                </a:solidFill>
                <a:latin typeface="Gill Sans MT" panose="020B0502020104020203" pitchFamily="34" charset="0"/>
              </a:rPr>
              <a:t> </a:t>
            </a:r>
            <a:r>
              <a:rPr lang="en-US" altLang="en-US" sz="2000" b="1" dirty="0">
                <a:solidFill>
                  <a:srgbClr val="000000"/>
                </a:solidFill>
                <a:latin typeface="Gill Sans MT" panose="020B0502020104020203" pitchFamily="34" charset="0"/>
              </a:rPr>
              <a:t>S</a:t>
            </a:r>
            <a:r>
              <a:rPr lang="en-US" altLang="en-US" sz="2000" b="1" dirty="0" smtClean="0">
                <a:solidFill>
                  <a:srgbClr val="000000"/>
                </a:solidFill>
                <a:latin typeface="Gill Sans MT" panose="020B0502020104020203" pitchFamily="34" charset="0"/>
              </a:rPr>
              <a:t>potting </a:t>
            </a:r>
            <a:r>
              <a:rPr lang="en-US" altLang="en-US" sz="2000" b="1" dirty="0">
                <a:solidFill>
                  <a:srgbClr val="000000"/>
                </a:solidFill>
                <a:latin typeface="Gill Sans MT" panose="020B0502020104020203" pitchFamily="34" charset="0"/>
              </a:rPr>
              <a:t>for a few weeks</a:t>
            </a:r>
            <a:endParaRPr lang="en-GB" altLang="en-US" sz="2000" b="1" dirty="0">
              <a:solidFill>
                <a:srgbClr val="000000"/>
              </a:solidFill>
              <a:latin typeface="Gill Sans MT" panose="020B0502020104020203" pitchFamily="34" charset="0"/>
            </a:endParaRPr>
          </a:p>
        </p:txBody>
      </p:sp>
      <p:sp>
        <p:nvSpPr>
          <p:cNvPr id="20489" name="Text Box 16"/>
          <p:cNvSpPr txBox="1">
            <a:spLocks noChangeArrowheads="1"/>
          </p:cNvSpPr>
          <p:nvPr/>
        </p:nvSpPr>
        <p:spPr bwMode="auto">
          <a:xfrm>
            <a:off x="4495800" y="2785270"/>
            <a:ext cx="2181225" cy="760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a:lstStyle>
            <a:lvl1pPr eaLnBrk="0" hangingPunct="0">
              <a:defRPr sz="2400">
                <a:solidFill>
                  <a:schemeClr val="tx1"/>
                </a:solidFill>
                <a:latin typeface="Arial" panose="020B0604020202020204" pitchFamily="34" charset="0"/>
                <a:cs typeface="Arial" panose="020B0604020202020204" pitchFamily="34" charset="0"/>
              </a:defRPr>
            </a:lvl1pPr>
            <a:lvl2pPr marL="742950" indent="-285750" eaLnBrk="0" hangingPunct="0">
              <a:defRPr sz="24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defRPr sz="2400">
                <a:solidFill>
                  <a:schemeClr val="tx1"/>
                </a:solidFill>
                <a:latin typeface="Arial" panose="020B0604020202020204" pitchFamily="34" charset="0"/>
                <a:cs typeface="Arial" panose="020B0604020202020204" pitchFamily="34" charset="0"/>
              </a:defRPr>
            </a:lvl4pPr>
            <a:lvl5pPr marL="2057400" indent="-228600" eaLnBrk="0" hangingPunct="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eaLnBrk="1" hangingPunct="1">
              <a:spcBef>
                <a:spcPct val="20000"/>
              </a:spcBef>
              <a:buClr>
                <a:srgbClr val="FF3300"/>
              </a:buClr>
            </a:pPr>
            <a:r>
              <a:rPr lang="en-US" altLang="en-US" sz="2000" b="1" dirty="0">
                <a:solidFill>
                  <a:srgbClr val="000000"/>
                </a:solidFill>
                <a:latin typeface="Gill Sans MT" panose="020B0502020104020203" pitchFamily="34" charset="0"/>
              </a:rPr>
              <a:t>Longer and heavier periods</a:t>
            </a:r>
            <a:endParaRPr lang="en-GB" altLang="en-US" sz="2000" b="1" dirty="0">
              <a:solidFill>
                <a:srgbClr val="000000"/>
              </a:solidFill>
              <a:latin typeface="Gill Sans MT" panose="020B0502020104020203" pitchFamily="34" charset="0"/>
            </a:endParaRPr>
          </a:p>
        </p:txBody>
      </p:sp>
      <p:sp>
        <p:nvSpPr>
          <p:cNvPr id="20490" name="Text Box 17"/>
          <p:cNvSpPr txBox="1">
            <a:spLocks noChangeArrowheads="1"/>
          </p:cNvSpPr>
          <p:nvPr/>
        </p:nvSpPr>
        <p:spPr bwMode="auto">
          <a:xfrm>
            <a:off x="4479925" y="3703638"/>
            <a:ext cx="2603500" cy="989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a:lstStyle>
            <a:lvl1pPr eaLnBrk="0" hangingPunct="0">
              <a:defRPr sz="2400">
                <a:solidFill>
                  <a:schemeClr val="tx1"/>
                </a:solidFill>
                <a:latin typeface="Arial" panose="020B0604020202020204" pitchFamily="34" charset="0"/>
                <a:cs typeface="Arial" panose="020B0604020202020204" pitchFamily="34" charset="0"/>
              </a:defRPr>
            </a:lvl1pPr>
            <a:lvl2pPr marL="742950" indent="-285750" eaLnBrk="0" hangingPunct="0">
              <a:defRPr sz="24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defRPr sz="2400">
                <a:solidFill>
                  <a:schemeClr val="tx1"/>
                </a:solidFill>
                <a:latin typeface="Arial" panose="020B0604020202020204" pitchFamily="34" charset="0"/>
                <a:cs typeface="Arial" panose="020B0604020202020204" pitchFamily="34" charset="0"/>
              </a:defRPr>
            </a:lvl4pPr>
            <a:lvl5pPr marL="2057400" indent="-228600" eaLnBrk="0" hangingPunct="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eaLnBrk="1" hangingPunct="1">
              <a:spcBef>
                <a:spcPct val="20000"/>
              </a:spcBef>
              <a:buClr>
                <a:srgbClr val="FF3300"/>
              </a:buClr>
            </a:pPr>
            <a:r>
              <a:rPr lang="en-US" altLang="en-US" sz="2000" b="1" dirty="0">
                <a:solidFill>
                  <a:srgbClr val="000000"/>
                </a:solidFill>
                <a:latin typeface="Gill Sans MT" panose="020B0502020104020203" pitchFamily="34" charset="0"/>
              </a:rPr>
              <a:t>Bleeding or spotting between periods</a:t>
            </a:r>
            <a:endParaRPr lang="en-GB" altLang="en-US" sz="2000" b="1" dirty="0">
              <a:solidFill>
                <a:srgbClr val="000000"/>
              </a:solidFill>
              <a:latin typeface="Gill Sans MT" panose="020B0502020104020203" pitchFamily="34" charset="0"/>
            </a:endParaRPr>
          </a:p>
        </p:txBody>
      </p:sp>
      <p:sp>
        <p:nvSpPr>
          <p:cNvPr id="20491" name="Text Box 18"/>
          <p:cNvSpPr txBox="1">
            <a:spLocks noChangeArrowheads="1"/>
          </p:cNvSpPr>
          <p:nvPr/>
        </p:nvSpPr>
        <p:spPr bwMode="auto">
          <a:xfrm>
            <a:off x="4541837" y="5087095"/>
            <a:ext cx="2392363" cy="763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a:lstStyle>
            <a:lvl1pPr eaLnBrk="0" hangingPunct="0">
              <a:defRPr sz="2400">
                <a:solidFill>
                  <a:schemeClr val="tx1"/>
                </a:solidFill>
                <a:latin typeface="Arial" panose="020B0604020202020204" pitchFamily="34" charset="0"/>
                <a:cs typeface="Arial" panose="020B0604020202020204" pitchFamily="34" charset="0"/>
              </a:defRPr>
            </a:lvl1pPr>
            <a:lvl2pPr marL="742950" indent="-285750" eaLnBrk="0" hangingPunct="0">
              <a:defRPr sz="24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defRPr sz="2400">
                <a:solidFill>
                  <a:schemeClr val="tx1"/>
                </a:solidFill>
                <a:latin typeface="Arial" panose="020B0604020202020204" pitchFamily="34" charset="0"/>
                <a:cs typeface="Arial" panose="020B0604020202020204" pitchFamily="34" charset="0"/>
              </a:defRPr>
            </a:lvl4pPr>
            <a:lvl5pPr marL="2057400" indent="-228600" eaLnBrk="0" hangingPunct="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eaLnBrk="1" hangingPunct="1">
              <a:spcBef>
                <a:spcPct val="20000"/>
              </a:spcBef>
              <a:buClr>
                <a:srgbClr val="FF3300"/>
              </a:buClr>
            </a:pPr>
            <a:r>
              <a:rPr lang="en-US" altLang="en-US" sz="2000" b="1" dirty="0">
                <a:solidFill>
                  <a:srgbClr val="000000"/>
                </a:solidFill>
                <a:latin typeface="Gill Sans MT" panose="020B0502020104020203" pitchFamily="34" charset="0"/>
              </a:rPr>
              <a:t>More cramps or pain during periods</a:t>
            </a:r>
            <a:endParaRPr lang="en-GB" altLang="en-US" sz="2000" b="1" dirty="0">
              <a:solidFill>
                <a:srgbClr val="000000"/>
              </a:solidFill>
              <a:latin typeface="Gill Sans MT" panose="020B0502020104020203" pitchFamily="34" charset="0"/>
            </a:endParaRPr>
          </a:p>
        </p:txBody>
      </p:sp>
      <p:sp>
        <p:nvSpPr>
          <p:cNvPr id="20492" name="Text Box 19"/>
          <p:cNvSpPr txBox="1">
            <a:spLocks noChangeArrowheads="1"/>
          </p:cNvSpPr>
          <p:nvPr/>
        </p:nvSpPr>
        <p:spPr bwMode="auto">
          <a:xfrm>
            <a:off x="4046538" y="5857875"/>
            <a:ext cx="4781550" cy="73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anchor="t"/>
          <a:lstStyle>
            <a:lvl1pPr marL="171450" indent="-171450" eaLnBrk="0" hangingPunct="0">
              <a:defRPr sz="2400">
                <a:solidFill>
                  <a:schemeClr val="tx1"/>
                </a:solidFill>
                <a:latin typeface="Arial" panose="020B0604020202020204" pitchFamily="34" charset="0"/>
                <a:cs typeface="Arial" panose="020B0604020202020204" pitchFamily="34" charset="0"/>
              </a:defRPr>
            </a:lvl1pPr>
            <a:lvl2pPr marL="742950" indent="-285750" eaLnBrk="0" hangingPunct="0">
              <a:defRPr sz="24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defRPr sz="2400">
                <a:solidFill>
                  <a:schemeClr val="tx1"/>
                </a:solidFill>
                <a:latin typeface="Arial" panose="020B0604020202020204" pitchFamily="34" charset="0"/>
                <a:cs typeface="Arial" panose="020B0604020202020204" pitchFamily="34" charset="0"/>
              </a:defRPr>
            </a:lvl4pPr>
            <a:lvl5pPr marL="2057400" indent="-228600" eaLnBrk="0" hangingPunct="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ctr" eaLnBrk="1" hangingPunct="1">
              <a:spcBef>
                <a:spcPct val="20000"/>
              </a:spcBef>
              <a:buClr>
                <a:srgbClr val="FF0000"/>
              </a:buClr>
            </a:pPr>
            <a:endParaRPr lang="en-US" altLang="en-US" sz="2200" b="1" i="1" dirty="0">
              <a:solidFill>
                <a:srgbClr val="FF3300"/>
              </a:solidFill>
            </a:endParaRPr>
          </a:p>
        </p:txBody>
      </p:sp>
      <p:grpSp>
        <p:nvGrpSpPr>
          <p:cNvPr id="20493" name="Group 3"/>
          <p:cNvGrpSpPr>
            <a:grpSpLocks/>
          </p:cNvGrpSpPr>
          <p:nvPr/>
        </p:nvGrpSpPr>
        <p:grpSpPr bwMode="auto">
          <a:xfrm>
            <a:off x="7220743" y="4606925"/>
            <a:ext cx="1408113" cy="1343025"/>
            <a:chOff x="7575536" y="3914776"/>
            <a:chExt cx="1407220" cy="1343024"/>
          </a:xfrm>
        </p:grpSpPr>
        <p:sp>
          <p:nvSpPr>
            <p:cNvPr id="20505" name="Oval 20"/>
            <p:cNvSpPr>
              <a:spLocks noChangeArrowheads="1"/>
            </p:cNvSpPr>
            <p:nvPr/>
          </p:nvSpPr>
          <p:spPr bwMode="auto">
            <a:xfrm rot="-833672">
              <a:off x="7575536" y="3914776"/>
              <a:ext cx="1407220" cy="1114425"/>
            </a:xfrm>
            <a:prstGeom prst="ellipse">
              <a:avLst/>
            </a:prstGeom>
            <a:solidFill>
              <a:srgbClr val="83E3A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anose="020B0604020202020204" pitchFamily="34" charset="0"/>
                  <a:cs typeface="Arial" panose="020B0604020202020204" pitchFamily="34" charset="0"/>
                </a:defRPr>
              </a:lvl1pPr>
              <a:lvl2pPr marL="742950" indent="-285750" eaLnBrk="0" hangingPunct="0">
                <a:defRPr sz="24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defRPr sz="2400">
                  <a:solidFill>
                    <a:schemeClr val="tx1"/>
                  </a:solidFill>
                  <a:latin typeface="Arial" panose="020B0604020202020204" pitchFamily="34" charset="0"/>
                  <a:cs typeface="Arial" panose="020B0604020202020204" pitchFamily="34" charset="0"/>
                </a:defRPr>
              </a:lvl4pPr>
              <a:lvl5pPr marL="2057400" indent="-228600" eaLnBrk="0" hangingPunct="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eaLnBrk="1" hangingPunct="1"/>
              <a:endParaRPr lang="en-US" altLang="en-US" dirty="0"/>
            </a:p>
          </p:txBody>
        </p:sp>
        <p:pic>
          <p:nvPicPr>
            <p:cNvPr id="20506" name="Picture 21" descr="stomachach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27341" y="3962400"/>
              <a:ext cx="697747"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0494" name="Group 1"/>
          <p:cNvGrpSpPr>
            <a:grpSpLocks/>
          </p:cNvGrpSpPr>
          <p:nvPr/>
        </p:nvGrpSpPr>
        <p:grpSpPr bwMode="auto">
          <a:xfrm>
            <a:off x="2071750" y="4583549"/>
            <a:ext cx="1474788" cy="1200150"/>
            <a:chOff x="2462636" y="3889376"/>
            <a:chExt cx="1474649" cy="1200149"/>
          </a:xfrm>
        </p:grpSpPr>
        <p:sp>
          <p:nvSpPr>
            <p:cNvPr id="20503" name="Oval 25"/>
            <p:cNvSpPr>
              <a:spLocks noChangeArrowheads="1"/>
            </p:cNvSpPr>
            <p:nvPr/>
          </p:nvSpPr>
          <p:spPr bwMode="auto">
            <a:xfrm rot="-833672">
              <a:off x="2462636" y="3889376"/>
              <a:ext cx="1407220" cy="1038225"/>
            </a:xfrm>
            <a:prstGeom prst="ellipse">
              <a:avLst/>
            </a:prstGeom>
            <a:solidFill>
              <a:srgbClr val="83E3A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anose="020B0604020202020204" pitchFamily="34" charset="0"/>
                  <a:cs typeface="Arial" panose="020B0604020202020204" pitchFamily="34" charset="0"/>
                </a:defRPr>
              </a:lvl1pPr>
              <a:lvl2pPr marL="742950" indent="-285750" eaLnBrk="0" hangingPunct="0">
                <a:defRPr sz="24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defRPr sz="2400">
                  <a:solidFill>
                    <a:schemeClr val="tx1"/>
                  </a:solidFill>
                  <a:latin typeface="Arial" panose="020B0604020202020204" pitchFamily="34" charset="0"/>
                  <a:cs typeface="Arial" panose="020B0604020202020204" pitchFamily="34" charset="0"/>
                </a:defRPr>
              </a:lvl4pPr>
              <a:lvl5pPr marL="2057400" indent="-228600" eaLnBrk="0" hangingPunct="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eaLnBrk="1" hangingPunct="1"/>
              <a:endParaRPr lang="en-US" altLang="en-US" dirty="0"/>
            </a:p>
          </p:txBody>
        </p:sp>
        <p:pic>
          <p:nvPicPr>
            <p:cNvPr id="20504" name="Picture 24" descr="SpottedUndies copy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90487" y="4081463"/>
              <a:ext cx="1446798" cy="1008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0495" name="Oval 32"/>
          <p:cNvSpPr>
            <a:spLocks noChangeArrowheads="1"/>
          </p:cNvSpPr>
          <p:nvPr/>
        </p:nvSpPr>
        <p:spPr bwMode="auto">
          <a:xfrm rot="-833672">
            <a:off x="6907190" y="2821152"/>
            <a:ext cx="1408112" cy="1038225"/>
          </a:xfrm>
          <a:prstGeom prst="ellipse">
            <a:avLst/>
          </a:prstGeom>
          <a:solidFill>
            <a:srgbClr val="83E3A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anose="020B0604020202020204" pitchFamily="34" charset="0"/>
                <a:cs typeface="Arial" panose="020B0604020202020204" pitchFamily="34" charset="0"/>
              </a:defRPr>
            </a:lvl1pPr>
            <a:lvl2pPr marL="742950" indent="-285750" eaLnBrk="0" hangingPunct="0">
              <a:defRPr sz="24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defRPr sz="2400">
                <a:solidFill>
                  <a:schemeClr val="tx1"/>
                </a:solidFill>
                <a:latin typeface="Arial" panose="020B0604020202020204" pitchFamily="34" charset="0"/>
                <a:cs typeface="Arial" panose="020B0604020202020204" pitchFamily="34" charset="0"/>
              </a:defRPr>
            </a:lvl4pPr>
            <a:lvl5pPr marL="2057400" indent="-228600" eaLnBrk="0" hangingPunct="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eaLnBrk="1" hangingPunct="1"/>
            <a:endParaRPr lang="en-US" altLang="en-US" dirty="0"/>
          </a:p>
        </p:txBody>
      </p:sp>
      <p:pic>
        <p:nvPicPr>
          <p:cNvPr id="20496" name="Picture 31" descr="SpottedUndies copy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83425" y="3001597"/>
            <a:ext cx="1446212" cy="1008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97" name="Text Box 35"/>
          <p:cNvSpPr txBox="1">
            <a:spLocks noChangeArrowheads="1"/>
          </p:cNvSpPr>
          <p:nvPr/>
        </p:nvSpPr>
        <p:spPr bwMode="auto">
          <a:xfrm>
            <a:off x="166688" y="1287437"/>
            <a:ext cx="8984764" cy="1246495"/>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rIns="0">
            <a:spAutoFit/>
          </a:bodyPr>
          <a:lstStyle>
            <a:lvl1pPr eaLnBrk="0" hangingPunct="0">
              <a:defRPr sz="2400">
                <a:solidFill>
                  <a:schemeClr val="tx1"/>
                </a:solidFill>
                <a:latin typeface="Arial" panose="020B0604020202020204" pitchFamily="34" charset="0"/>
                <a:cs typeface="Arial" panose="020B0604020202020204" pitchFamily="34" charset="0"/>
              </a:defRPr>
            </a:lvl1pPr>
            <a:lvl2pPr marL="742950" indent="-285750" eaLnBrk="0" hangingPunct="0">
              <a:defRPr sz="24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defRPr sz="2400">
                <a:solidFill>
                  <a:schemeClr val="tx1"/>
                </a:solidFill>
                <a:latin typeface="Arial" panose="020B0604020202020204" pitchFamily="34" charset="0"/>
                <a:cs typeface="Arial" panose="020B0604020202020204" pitchFamily="34" charset="0"/>
              </a:defRPr>
            </a:lvl4pPr>
            <a:lvl5pPr marL="2057400" indent="-228600" eaLnBrk="0" hangingPunct="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eaLnBrk="1" hangingPunct="1">
              <a:spcAft>
                <a:spcPct val="50000"/>
              </a:spcAft>
            </a:pPr>
            <a:r>
              <a:rPr lang="en-US" altLang="en-US" sz="2200" b="1" i="1" dirty="0">
                <a:solidFill>
                  <a:srgbClr val="FF3300"/>
                </a:solidFill>
                <a:latin typeface="Gill Sans MT" panose="020B0502020104020203" pitchFamily="34" charset="0"/>
              </a:rPr>
              <a:t>If a woman chooses this method, she may have some </a:t>
            </a:r>
            <a:r>
              <a:rPr lang="en-US" altLang="en-US" sz="2200" b="1" i="1" dirty="0" smtClean="0">
                <a:solidFill>
                  <a:srgbClr val="FF3300"/>
                </a:solidFill>
                <a:latin typeface="Gill Sans MT" panose="020B0502020104020203" pitchFamily="34" charset="0"/>
              </a:rPr>
              <a:t>side-effects</a:t>
            </a:r>
            <a:r>
              <a:rPr lang="en-US" altLang="en-US" sz="2200" b="1" i="1" dirty="0">
                <a:solidFill>
                  <a:srgbClr val="FF3300"/>
                </a:solidFill>
                <a:latin typeface="Gill Sans MT" panose="020B0502020104020203" pitchFamily="34" charset="0"/>
              </a:rPr>
              <a:t>. </a:t>
            </a:r>
            <a:br>
              <a:rPr lang="en-US" altLang="en-US" sz="2200" b="1" i="1" dirty="0">
                <a:solidFill>
                  <a:srgbClr val="FF3300"/>
                </a:solidFill>
                <a:latin typeface="Gill Sans MT" panose="020B0502020104020203" pitchFamily="34" charset="0"/>
              </a:rPr>
            </a:br>
            <a:r>
              <a:rPr lang="en-US" altLang="en-US" sz="2200" b="1" i="1" dirty="0">
                <a:solidFill>
                  <a:srgbClr val="FF3300"/>
                </a:solidFill>
                <a:latin typeface="Gill Sans MT" panose="020B0502020104020203" pitchFamily="34" charset="0"/>
              </a:rPr>
              <a:t>These are not usually signs of </a:t>
            </a:r>
            <a:r>
              <a:rPr lang="en-US" altLang="en-US" sz="2200" b="1" i="1" dirty="0" smtClean="0">
                <a:solidFill>
                  <a:srgbClr val="FF3300"/>
                </a:solidFill>
                <a:latin typeface="Gill Sans MT" panose="020B0502020104020203" pitchFamily="34" charset="0"/>
              </a:rPr>
              <a:t>illness.</a:t>
            </a:r>
            <a:r>
              <a:rPr lang="en-GB" altLang="en-US" sz="2000" b="1" i="1" dirty="0" smtClean="0">
                <a:solidFill>
                  <a:srgbClr val="FF3300"/>
                </a:solidFill>
                <a:latin typeface="Gill Sans MT" panose="020B0502020104020203" pitchFamily="34" charset="0"/>
              </a:rPr>
              <a:t> Usually </a:t>
            </a:r>
            <a:r>
              <a:rPr lang="en-GB" altLang="en-US" sz="2000" b="1" i="1" dirty="0">
                <a:solidFill>
                  <a:srgbClr val="FF3300"/>
                </a:solidFill>
                <a:latin typeface="Gill Sans MT" panose="020B0502020104020203" pitchFamily="34" charset="0"/>
              </a:rPr>
              <a:t>subside after a few </a:t>
            </a:r>
            <a:r>
              <a:rPr lang="en-GB" altLang="en-US" sz="2000" b="1" i="1" dirty="0" smtClean="0">
                <a:solidFill>
                  <a:srgbClr val="FF3300"/>
                </a:solidFill>
                <a:latin typeface="Gill Sans MT" panose="020B0502020104020203" pitchFamily="34" charset="0"/>
              </a:rPr>
              <a:t>months.</a:t>
            </a:r>
            <a:endParaRPr lang="en-US" altLang="en-US" sz="2000" b="1" i="1" dirty="0">
              <a:solidFill>
                <a:srgbClr val="FF3300"/>
              </a:solidFill>
              <a:latin typeface="Gill Sans MT" panose="020B0502020104020203" pitchFamily="34" charset="0"/>
            </a:endParaRPr>
          </a:p>
          <a:p>
            <a:pPr eaLnBrk="1" hangingPunct="1">
              <a:spcAft>
                <a:spcPct val="50000"/>
              </a:spcAft>
            </a:pPr>
            <a:endParaRPr lang="en-GB" altLang="en-US" sz="2000" b="1" i="1" dirty="0">
              <a:solidFill>
                <a:srgbClr val="FF3300"/>
              </a:solidFill>
            </a:endParaRPr>
          </a:p>
        </p:txBody>
      </p:sp>
      <p:grpSp>
        <p:nvGrpSpPr>
          <p:cNvPr id="20498" name="Group 1"/>
          <p:cNvGrpSpPr>
            <a:grpSpLocks/>
          </p:cNvGrpSpPr>
          <p:nvPr/>
        </p:nvGrpSpPr>
        <p:grpSpPr bwMode="auto">
          <a:xfrm>
            <a:off x="0" y="-16"/>
            <a:ext cx="9144000" cy="1154113"/>
            <a:chOff x="201150" y="-42513"/>
            <a:chExt cx="9144000" cy="1154113"/>
          </a:xfrm>
          <a:solidFill>
            <a:schemeClr val="tx2">
              <a:lumMod val="20000"/>
              <a:lumOff val="80000"/>
            </a:schemeClr>
          </a:solidFill>
        </p:grpSpPr>
        <p:sp>
          <p:nvSpPr>
            <p:cNvPr id="28" name="AutoShape 50"/>
            <p:cNvSpPr>
              <a:spLocks noChangeArrowheads="1"/>
            </p:cNvSpPr>
            <p:nvPr/>
          </p:nvSpPr>
          <p:spPr bwMode="auto">
            <a:xfrm>
              <a:off x="201150" y="-42513"/>
              <a:ext cx="9144000" cy="1154113"/>
            </a:xfrm>
            <a:prstGeom prst="rect">
              <a:avLst/>
            </a:prstGeom>
            <a:grpFill/>
            <a:ln>
              <a:noFill/>
              <a:headEnd/>
              <a:tailEnd/>
            </a:ln>
          </p:spPr>
          <p:style>
            <a:lnRef idx="2">
              <a:schemeClr val="dk1"/>
            </a:lnRef>
            <a:fillRef idx="1">
              <a:schemeClr val="lt1"/>
            </a:fillRef>
            <a:effectRef idx="0">
              <a:schemeClr val="dk1"/>
            </a:effectRef>
            <a:fontRef idx="minor">
              <a:schemeClr val="dk1"/>
            </a:fontRef>
          </p:style>
          <p:txBody>
            <a:bodyPr lIns="54000" tIns="10800" rIns="54000" bIns="10800" anchor="ctr" anchorCtr="1"/>
            <a:lstStyle/>
            <a:p>
              <a:pPr algn="ctr">
                <a:lnSpc>
                  <a:spcPct val="90000"/>
                </a:lnSpc>
                <a:defRPr/>
              </a:pPr>
              <a:r>
                <a:rPr lang="en-GB" sz="3600" b="1" dirty="0">
                  <a:solidFill>
                    <a:srgbClr val="000000"/>
                  </a:solidFill>
                  <a:latin typeface="+mj-lt"/>
                </a:rPr>
                <a:t>		</a:t>
              </a:r>
              <a:r>
                <a:rPr lang="en-GB" sz="3600" b="1" dirty="0" smtClean="0">
                  <a:solidFill>
                    <a:srgbClr val="000000"/>
                  </a:solidFill>
                  <a:latin typeface="Gill Sans MT" panose="020B0502020104020203" pitchFamily="34" charset="0"/>
                </a:rPr>
                <a:t> </a:t>
              </a:r>
              <a:r>
                <a:rPr lang="en-GB" sz="3600" dirty="0">
                  <a:solidFill>
                    <a:srgbClr val="000000"/>
                  </a:solidFill>
                  <a:latin typeface="Gill Sans MT" panose="020B0502020104020203" pitchFamily="34" charset="0"/>
                </a:rPr>
                <a:t>What Are Possible </a:t>
              </a:r>
              <a:r>
                <a:rPr lang="en-GB" sz="3600" dirty="0" smtClean="0">
                  <a:solidFill>
                    <a:srgbClr val="000000"/>
                  </a:solidFill>
                  <a:latin typeface="Gill Sans MT" panose="020B0502020104020203" pitchFamily="34" charset="0"/>
                </a:rPr>
                <a:t>Side-Effects</a:t>
              </a:r>
              <a:r>
                <a:rPr lang="en-GB" sz="3600" dirty="0">
                  <a:solidFill>
                    <a:srgbClr val="000000"/>
                  </a:solidFill>
                  <a:latin typeface="Gill Sans MT" panose="020B0502020104020203" pitchFamily="34" charset="0"/>
                </a:rPr>
                <a:t>?</a:t>
              </a:r>
            </a:p>
          </p:txBody>
        </p:sp>
        <p:sp>
          <p:nvSpPr>
            <p:cNvPr id="29" name="AutoShape 53"/>
            <p:cNvSpPr>
              <a:spLocks noChangeArrowheads="1"/>
            </p:cNvSpPr>
            <p:nvPr/>
          </p:nvSpPr>
          <p:spPr bwMode="auto">
            <a:xfrm>
              <a:off x="367839" y="33703"/>
              <a:ext cx="1311330" cy="987634"/>
            </a:xfrm>
            <a:prstGeom prst="roundRect">
              <a:avLst>
                <a:gd name="adj" fmla="val 16667"/>
              </a:avLst>
            </a:prstGeom>
            <a:solidFill>
              <a:schemeClr val="bg2">
                <a:lumMod val="20000"/>
                <a:lumOff val="80000"/>
              </a:schemeClr>
            </a:solidFill>
            <a:ln w="9525">
              <a:solidFill>
                <a:schemeClr val="tx1"/>
              </a:solidFill>
              <a:round/>
              <a:headEnd/>
              <a:tailEnd/>
            </a:ln>
            <a:effectLst/>
            <a:extLst/>
          </p:spPr>
          <p:txBody>
            <a:bodyPr lIns="54000" tIns="10800" rIns="54000" bIns="10800" anchor="ctr" anchorCtr="1"/>
            <a:lstStyle/>
            <a:p>
              <a:pPr algn="ctr" eaLnBrk="0" hangingPunct="0">
                <a:lnSpc>
                  <a:spcPct val="90000"/>
                </a:lnSpc>
                <a:defRPr/>
              </a:pPr>
              <a:endParaRPr lang="en-GB" sz="1600" b="1" dirty="0">
                <a:solidFill>
                  <a:srgbClr val="000000"/>
                </a:solidFill>
                <a:latin typeface="Arial" charset="0"/>
                <a:cs typeface="+mn-cs"/>
              </a:endParaRPr>
            </a:p>
          </p:txBody>
        </p:sp>
        <p:sp>
          <p:nvSpPr>
            <p:cNvPr id="30" name="Text Box 58"/>
            <p:cNvSpPr txBox="1">
              <a:spLocks noChangeArrowheads="1"/>
            </p:cNvSpPr>
            <p:nvPr/>
          </p:nvSpPr>
          <p:spPr bwMode="auto">
            <a:xfrm>
              <a:off x="430347" y="92863"/>
              <a:ext cx="1218603" cy="307777"/>
            </a:xfrm>
            <a:prstGeom prst="rect">
              <a:avLst/>
            </a:prstGeom>
            <a:solidFill>
              <a:schemeClr val="bg2">
                <a:lumMod val="20000"/>
                <a:lumOff val="80000"/>
              </a:schemeClr>
            </a:solid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0" hangingPunct="0">
                <a:spcBef>
                  <a:spcPct val="50000"/>
                </a:spcBef>
                <a:defRPr/>
              </a:pPr>
              <a:r>
                <a:rPr lang="en-GB" sz="1400" b="1" dirty="0">
                  <a:solidFill>
                    <a:srgbClr val="000000"/>
                  </a:solidFill>
                  <a:latin typeface="Gill Sans MT" panose="020B0502020104020203" pitchFamily="34" charset="0"/>
                  <a:cs typeface="+mn-cs"/>
                </a:rPr>
                <a:t>Copper IUD</a:t>
              </a:r>
              <a:endParaRPr lang="en-GB" sz="1400" b="1" u="sng" dirty="0">
                <a:solidFill>
                  <a:srgbClr val="000000"/>
                </a:solidFill>
                <a:latin typeface="Gill Sans MT" panose="020B0502020104020203" pitchFamily="34" charset="0"/>
                <a:cs typeface="+mn-cs"/>
              </a:endParaRPr>
            </a:p>
          </p:txBody>
        </p:sp>
        <p:pic>
          <p:nvPicPr>
            <p:cNvPr id="20502" name="Picture 74" descr="IUD"/>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2760" y="400640"/>
              <a:ext cx="774207" cy="585351"/>
            </a:xfrm>
            <a:prstGeom prst="rect">
              <a:avLst/>
            </a:prstGeom>
            <a:solidFill>
              <a:schemeClr val="bg2">
                <a:lumMod val="20000"/>
                <a:lumOff val="80000"/>
              </a:schemeClr>
            </a:solidFill>
            <a:ln w="9525">
              <a:noFill/>
              <a:miter lim="800000"/>
              <a:headEnd/>
              <a:tailEnd/>
            </a:ln>
            <a:extLst/>
          </p:spPr>
        </p:pic>
      </p:grpSp>
      <p:sp>
        <p:nvSpPr>
          <p:cNvPr id="2" name="Slide Number Placeholder 1"/>
          <p:cNvSpPr>
            <a:spLocks noGrp="1"/>
          </p:cNvSpPr>
          <p:nvPr>
            <p:ph type="sldNum" sz="quarter" idx="10"/>
          </p:nvPr>
        </p:nvSpPr>
        <p:spPr/>
        <p:txBody>
          <a:bodyPr/>
          <a:lstStyle/>
          <a:p>
            <a:pPr>
              <a:defRPr/>
            </a:pPr>
            <a:fld id="{EBC1EBD9-0337-43EE-B526-2D0F89511152}" type="slidenum">
              <a:rPr lang="en-US" smtClean="0"/>
              <a:pPr>
                <a:defRPr/>
              </a:pPr>
              <a:t>8</a:t>
            </a:fld>
            <a:endParaRPr lang="en-US" dirty="0"/>
          </a:p>
        </p:txBody>
      </p:sp>
    </p:spTree>
    <p:extLst>
      <p:ext uri="{BB962C8B-B14F-4D97-AF65-F5344CB8AC3E}">
        <p14:creationId xmlns:p14="http://schemas.microsoft.com/office/powerpoint/2010/main" val="3157101233"/>
      </p:ext>
    </p:extLst>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idx="4294967295"/>
          </p:nvPr>
        </p:nvSpPr>
        <p:spPr>
          <a:xfrm>
            <a:off x="450850" y="533399"/>
            <a:ext cx="8229600" cy="1008063"/>
          </a:xfrm>
        </p:spPr>
        <p:txBody>
          <a:bodyPr/>
          <a:lstStyle/>
          <a:p>
            <a:pPr eaLnBrk="1" hangingPunct="1">
              <a:lnSpc>
                <a:spcPct val="95000"/>
              </a:lnSpc>
            </a:pPr>
            <a:r>
              <a:rPr lang="en-US" altLang="en-US" sz="3600" dirty="0" smtClean="0">
                <a:ea typeface="ＭＳ Ｐゴシック" pitchFamily="34" charset="-128"/>
              </a:rPr>
              <a:t>How </a:t>
            </a:r>
            <a:r>
              <a:rPr lang="en-US" altLang="en-US" sz="3600" dirty="0">
                <a:ea typeface="ＭＳ Ｐゴシック" pitchFamily="34" charset="-128"/>
              </a:rPr>
              <a:t>Do You Counsel </a:t>
            </a:r>
            <a:r>
              <a:rPr lang="en-US" altLang="en-US" sz="3600" dirty="0" smtClean="0">
                <a:ea typeface="ＭＳ Ｐゴシック" pitchFamily="34" charset="-128"/>
              </a:rPr>
              <a:t>About Side-Effects</a:t>
            </a:r>
            <a:r>
              <a:rPr lang="en-US" altLang="en-US" sz="3600" dirty="0">
                <a:ea typeface="ＭＳ Ｐゴシック" pitchFamily="34" charset="-128"/>
              </a:rPr>
              <a:t>?</a:t>
            </a:r>
          </a:p>
        </p:txBody>
      </p:sp>
      <p:sp>
        <p:nvSpPr>
          <p:cNvPr id="242691" name="Rectangle 3"/>
          <p:cNvSpPr>
            <a:spLocks noGrp="1" noChangeArrowheads="1"/>
          </p:cNvSpPr>
          <p:nvPr>
            <p:ph type="body" idx="4294967295"/>
          </p:nvPr>
        </p:nvSpPr>
        <p:spPr>
          <a:xfrm>
            <a:off x="487680" y="1524000"/>
            <a:ext cx="8229600" cy="4765675"/>
          </a:xfrm>
        </p:spPr>
        <p:txBody>
          <a:bodyPr>
            <a:spAutoFit/>
          </a:bodyPr>
          <a:lstStyle/>
          <a:p>
            <a:pPr eaLnBrk="1" hangingPunct="1">
              <a:lnSpc>
                <a:spcPct val="95000"/>
              </a:lnSpc>
              <a:spcBef>
                <a:spcPct val="50000"/>
              </a:spcBef>
            </a:pPr>
            <a:r>
              <a:rPr lang="en-US" altLang="en-US" sz="2600" dirty="0">
                <a:ea typeface="ＭＳ Ｐゴシック" pitchFamily="34" charset="-128"/>
              </a:rPr>
              <a:t>Before insertion, describe common </a:t>
            </a:r>
            <a:r>
              <a:rPr lang="en-US" altLang="en-US" sz="2600" dirty="0" smtClean="0">
                <a:ea typeface="ＭＳ Ｐゴシック" pitchFamily="34" charset="-128"/>
              </a:rPr>
              <a:t>side-effects</a:t>
            </a:r>
            <a:r>
              <a:rPr lang="en-US" altLang="en-US" sz="2600" dirty="0">
                <a:ea typeface="ＭＳ Ｐゴシック" pitchFamily="34" charset="-128"/>
              </a:rPr>
              <a:t>:</a:t>
            </a:r>
          </a:p>
          <a:p>
            <a:pPr lvl="1" eaLnBrk="1" hangingPunct="1">
              <a:lnSpc>
                <a:spcPct val="95000"/>
              </a:lnSpc>
              <a:spcBef>
                <a:spcPct val="25000"/>
              </a:spcBef>
            </a:pPr>
            <a:r>
              <a:rPr lang="en-US" altLang="en-US" sz="2200" dirty="0">
                <a:ea typeface="ＭＳ Ｐゴシック" pitchFamily="34" charset="-128"/>
              </a:rPr>
              <a:t>Heavier and/or prolonged menstrual bleeding</a:t>
            </a:r>
          </a:p>
          <a:p>
            <a:pPr lvl="1" eaLnBrk="1" hangingPunct="1">
              <a:lnSpc>
                <a:spcPct val="95000"/>
              </a:lnSpc>
              <a:spcBef>
                <a:spcPct val="25000"/>
              </a:spcBef>
            </a:pPr>
            <a:r>
              <a:rPr lang="en-US" altLang="en-US" sz="2200" dirty="0">
                <a:ea typeface="ＭＳ Ｐゴシック" pitchFamily="34" charset="-128"/>
              </a:rPr>
              <a:t>Menstrual cramping</a:t>
            </a:r>
          </a:p>
          <a:p>
            <a:pPr lvl="1" eaLnBrk="1" hangingPunct="1">
              <a:lnSpc>
                <a:spcPct val="95000"/>
              </a:lnSpc>
              <a:spcBef>
                <a:spcPct val="25000"/>
              </a:spcBef>
            </a:pPr>
            <a:r>
              <a:rPr lang="en-US" altLang="en-US" sz="2200" dirty="0">
                <a:ea typeface="ＭＳ Ｐゴシック" pitchFamily="34" charset="-128"/>
              </a:rPr>
              <a:t>Spotting between periods</a:t>
            </a:r>
          </a:p>
          <a:p>
            <a:pPr eaLnBrk="1" hangingPunct="1">
              <a:lnSpc>
                <a:spcPct val="95000"/>
              </a:lnSpc>
              <a:spcBef>
                <a:spcPct val="65000"/>
              </a:spcBef>
            </a:pPr>
            <a:r>
              <a:rPr lang="en-US" altLang="en-US" sz="2600" dirty="0">
                <a:ea typeface="ＭＳ Ｐゴシック" pitchFamily="34" charset="-128"/>
              </a:rPr>
              <a:t>Explain that </a:t>
            </a:r>
            <a:r>
              <a:rPr lang="en-US" altLang="en-US" sz="2600" dirty="0" smtClean="0">
                <a:ea typeface="ＭＳ Ｐゴシック" pitchFamily="34" charset="-128"/>
              </a:rPr>
              <a:t>side-effects</a:t>
            </a:r>
            <a:r>
              <a:rPr lang="en-US" altLang="en-US" sz="2600" dirty="0">
                <a:ea typeface="ＭＳ Ｐゴシック" pitchFamily="34" charset="-128"/>
              </a:rPr>
              <a:t>:</a:t>
            </a:r>
          </a:p>
          <a:p>
            <a:pPr lvl="1" eaLnBrk="1" hangingPunct="1">
              <a:lnSpc>
                <a:spcPct val="95000"/>
              </a:lnSpc>
              <a:spcBef>
                <a:spcPct val="25000"/>
              </a:spcBef>
            </a:pPr>
            <a:r>
              <a:rPr lang="en-US" altLang="en-US" sz="2200" dirty="0">
                <a:ea typeface="ＭＳ Ｐゴシック" pitchFamily="34" charset="-128"/>
              </a:rPr>
              <a:t>Are not signs of illness</a:t>
            </a:r>
          </a:p>
          <a:p>
            <a:pPr lvl="1" eaLnBrk="1" hangingPunct="1">
              <a:lnSpc>
                <a:spcPct val="95000"/>
              </a:lnSpc>
              <a:spcBef>
                <a:spcPct val="25000"/>
              </a:spcBef>
            </a:pPr>
            <a:r>
              <a:rPr lang="en-US" altLang="en-US" sz="2200" dirty="0">
                <a:ea typeface="ＭＳ Ｐゴシック" pitchFamily="34" charset="-128"/>
              </a:rPr>
              <a:t>Usually subside within the first 3–6 months</a:t>
            </a:r>
          </a:p>
          <a:p>
            <a:pPr eaLnBrk="1" hangingPunct="1">
              <a:lnSpc>
                <a:spcPct val="95000"/>
              </a:lnSpc>
              <a:spcBef>
                <a:spcPct val="65000"/>
              </a:spcBef>
            </a:pPr>
            <a:r>
              <a:rPr lang="en-US" altLang="en-US" sz="2600" dirty="0">
                <a:ea typeface="ＭＳ Ｐゴシック" pitchFamily="34" charset="-128"/>
              </a:rPr>
              <a:t>Encourage to come back with questions or concerns</a:t>
            </a:r>
          </a:p>
          <a:p>
            <a:pPr eaLnBrk="1" hangingPunct="1">
              <a:lnSpc>
                <a:spcPct val="95000"/>
              </a:lnSpc>
              <a:spcBef>
                <a:spcPct val="65000"/>
              </a:spcBef>
            </a:pPr>
            <a:r>
              <a:rPr lang="en-US" altLang="en-US" sz="2600" dirty="0">
                <a:ea typeface="ＭＳ Ｐゴシック" pitchFamily="34" charset="-128"/>
              </a:rPr>
              <a:t>If client cannot tolerate </a:t>
            </a:r>
            <a:r>
              <a:rPr lang="en-US" altLang="en-US" sz="2600" dirty="0" smtClean="0">
                <a:ea typeface="ＭＳ Ｐゴシック" pitchFamily="34" charset="-128"/>
              </a:rPr>
              <a:t>side-effects</a:t>
            </a:r>
            <a:r>
              <a:rPr lang="en-US" altLang="en-US" sz="2600" dirty="0">
                <a:ea typeface="ＭＳ Ｐゴシック" pitchFamily="34" charset="-128"/>
              </a:rPr>
              <a:t>, treatment or discontinuation may be necessary</a:t>
            </a:r>
            <a:endParaRPr lang="en-US" altLang="en-US" sz="2600" b="1" i="1" dirty="0">
              <a:solidFill>
                <a:srgbClr val="E20000"/>
              </a:solidFill>
              <a:ea typeface="ＭＳ Ｐゴシック" pitchFamily="34" charset="-128"/>
            </a:endParaRPr>
          </a:p>
        </p:txBody>
      </p:sp>
      <p:sp>
        <p:nvSpPr>
          <p:cNvPr id="2" name="Slide Number Placeholder 1"/>
          <p:cNvSpPr>
            <a:spLocks noGrp="1"/>
          </p:cNvSpPr>
          <p:nvPr>
            <p:ph type="sldNum" sz="quarter" idx="10"/>
          </p:nvPr>
        </p:nvSpPr>
        <p:spPr/>
        <p:txBody>
          <a:bodyPr/>
          <a:lstStyle/>
          <a:p>
            <a:pPr>
              <a:defRPr/>
            </a:pPr>
            <a:fld id="{EBC1EBD9-0337-43EE-B526-2D0F89511152}" type="slidenum">
              <a:rPr lang="en-US" smtClean="0"/>
              <a:pPr>
                <a:defRPr/>
              </a:pPr>
              <a:t>9</a:t>
            </a:fld>
            <a:endParaRPr lang="en-US" dirty="0"/>
          </a:p>
        </p:txBody>
      </p:sp>
    </p:spTree>
    <p:extLst>
      <p:ext uri="{BB962C8B-B14F-4D97-AF65-F5344CB8AC3E}">
        <p14:creationId xmlns:p14="http://schemas.microsoft.com/office/powerpoint/2010/main" val="148327262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269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2691">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42691">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2691">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42691">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42691">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42691">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42691">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42691">
                                            <p:txEl>
                                              <p:pRg st="8" end="8"/>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42691">
                                            <p:txEl>
                                              <p:pRg st="4" end="4"/>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42691">
                                            <p:txEl>
                                              <p:pRg st="5" end="5"/>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42691">
                                            <p:txEl>
                                              <p:pRg st="6" end="6"/>
                                            </p:txEl>
                                          </p:spTgt>
                                        </p:tgtEl>
                                        <p:attrNameLst>
                                          <p:attrName>style.visibility</p:attrName>
                                        </p:attrNameLst>
                                      </p:cBhvr>
                                      <p:to>
                                        <p:strVal val="visible"/>
                                      </p:to>
                                    </p:set>
                                  </p:childTnLst>
                                </p:cTn>
                              </p:par>
                            </p:childTnLst>
                          </p:cTn>
                        </p:par>
                      </p:childTnLst>
                    </p:cTn>
                  </p:par>
                  <p:par>
                    <p:cTn id="37" fill="hold" nodeType="clickPar">
                      <p:stCondLst>
                        <p:cond delay="indefinite"/>
                      </p:stCondLst>
                      <p:childTnLst>
                        <p:par>
                          <p:cTn id="38" fill="hold" nodeType="withGroup">
                            <p:stCondLst>
                              <p:cond delay="0"/>
                            </p:stCondLst>
                            <p:childTnLst>
                              <p:par>
                                <p:cTn id="39" presetID="1" presetClass="entr" presetSubtype="0" fill="hold" nodeType="clickEffect">
                                  <p:stCondLst>
                                    <p:cond delay="0"/>
                                  </p:stCondLst>
                                  <p:childTnLst>
                                    <p:set>
                                      <p:cBhvr>
                                        <p:cTn id="40" dur="1" fill="hold">
                                          <p:stCondLst>
                                            <p:cond delay="0"/>
                                          </p:stCondLst>
                                        </p:cTn>
                                        <p:tgtEl>
                                          <p:spTgt spid="242691">
                                            <p:txEl>
                                              <p:pRg st="7" end="7"/>
                                            </p:txEl>
                                          </p:spTgt>
                                        </p:tgtEl>
                                        <p:attrNameLst>
                                          <p:attrName>style.visibility</p:attrName>
                                        </p:attrNameLst>
                                      </p:cBhvr>
                                      <p:to>
                                        <p:strVal val="visible"/>
                                      </p:to>
                                    </p:set>
                                  </p:childTnLst>
                                </p:cTn>
                              </p:par>
                            </p:childTnLst>
                          </p:cTn>
                        </p:par>
                      </p:childTnLst>
                    </p:cTn>
                  </p:par>
                  <p:par>
                    <p:cTn id="41" fill="hold" nodeType="clickPar">
                      <p:stCondLst>
                        <p:cond delay="indefinite"/>
                      </p:stCondLst>
                      <p:childTnLst>
                        <p:par>
                          <p:cTn id="42" fill="hold" nodeType="withGroup">
                            <p:stCondLst>
                              <p:cond delay="0"/>
                            </p:stCondLst>
                            <p:childTnLst>
                              <p:par>
                                <p:cTn id="43" presetID="1" presetClass="entr" presetSubtype="0" fill="hold" nodeType="clickEffect">
                                  <p:stCondLst>
                                    <p:cond delay="0"/>
                                  </p:stCondLst>
                                  <p:childTnLst>
                                    <p:set>
                                      <p:cBhvr>
                                        <p:cTn id="44" dur="1" fill="hold">
                                          <p:stCondLst>
                                            <p:cond delay="0"/>
                                          </p:stCondLst>
                                        </p:cTn>
                                        <p:tgtEl>
                                          <p:spTgt spid="242691">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2691" grpId="0" build="p"/>
    </p:bldLst>
  </p:timing>
</p:sld>
</file>

<file path=ppt/theme/theme1.xml><?xml version="1.0" encoding="utf-8"?>
<a:theme xmlns:a="http://schemas.openxmlformats.org/drawingml/2006/main" name="MCSP_PowerPoint_Template">
  <a:themeElements>
    <a:clrScheme name="MCSP">
      <a:dk1>
        <a:srgbClr val="000000"/>
      </a:dk1>
      <a:lt1>
        <a:srgbClr val="777777"/>
      </a:lt1>
      <a:dk2>
        <a:srgbClr val="002A6C"/>
      </a:dk2>
      <a:lt2>
        <a:srgbClr val="9DBFE5"/>
      </a:lt2>
      <a:accent1>
        <a:srgbClr val="CA535C"/>
      </a:accent1>
      <a:accent2>
        <a:srgbClr val="FAC684"/>
      </a:accent2>
      <a:accent3>
        <a:srgbClr val="D5B4E4"/>
      </a:accent3>
      <a:accent4>
        <a:srgbClr val="002A6C"/>
      </a:accent4>
      <a:accent5>
        <a:srgbClr val="9DBFE5"/>
      </a:accent5>
      <a:accent6>
        <a:srgbClr val="CA535C"/>
      </a:accent6>
      <a:hlink>
        <a:srgbClr val="777777"/>
      </a:hlink>
      <a:folHlink>
        <a:srgbClr val="FAC68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CPS_PowerPoint_Template [Read-Only]" id="{B58D1E27-2DEB-4557-9BF1-41BFB293ADDD}" vid="{2D3C5F4A-FD82-47F1-A5FE-AEF3A3D978B5}"/>
    </a:ext>
  </a:extLst>
</a:theme>
</file>

<file path=ppt/theme/theme2.xml><?xml version="1.0" encoding="utf-8"?>
<a:theme xmlns:a="http://schemas.openxmlformats.org/drawingml/2006/main" name="1_Office Theme">
  <a:themeElements>
    <a:clrScheme name="MCSP Colors B">
      <a:dk1>
        <a:srgbClr val="000000"/>
      </a:dk1>
      <a:lt1>
        <a:srgbClr val="777777"/>
      </a:lt1>
      <a:dk2>
        <a:srgbClr val="002A6C"/>
      </a:dk2>
      <a:lt2>
        <a:srgbClr val="9DBFE5"/>
      </a:lt2>
      <a:accent1>
        <a:srgbClr val="367A52"/>
      </a:accent1>
      <a:accent2>
        <a:srgbClr val="0090B6"/>
      </a:accent2>
      <a:accent3>
        <a:srgbClr val="914E71"/>
      </a:accent3>
      <a:accent4>
        <a:srgbClr val="79578F"/>
      </a:accent4>
      <a:accent5>
        <a:srgbClr val="D5B4E4"/>
      </a:accent5>
      <a:accent6>
        <a:srgbClr val="667B8C"/>
      </a:accent6>
      <a:hlink>
        <a:srgbClr val="00000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CPS_PowerPoint_Template [Read-Only]" id="{B58D1E27-2DEB-4557-9BF1-41BFB293ADDD}" vid="{391D8734-B467-4542-BC34-5B5C5FCA399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Final Documents Content Type" ma:contentTypeID="0x010100B9FB6409CD70674ABB5349969E1C67F6005E75EE04991F3F42B99E754BF7D97C4B" ma:contentTypeVersion="32" ma:contentTypeDescription="" ma:contentTypeScope="" ma:versionID="2062ad570f68123f8ffbd9255c7da6f6">
  <xsd:schema xmlns:xsd="http://www.w3.org/2001/XMLSchema" xmlns:xs="http://www.w3.org/2001/XMLSchema" xmlns:p="http://schemas.microsoft.com/office/2006/metadata/properties" xmlns:ns2="f0785ec1-1048-4400-be50-ab24b43b924b" xmlns:ns3="http://schemas.microsoft.com/sharepoint.v3" xmlns:ns4="http://schemas.microsoft.com/sharepoint/v4" targetNamespace="http://schemas.microsoft.com/office/2006/metadata/properties" ma:root="true" ma:fieldsID="1f7b3acda92a2d9b171bfad4ad2fe3a4" ns2:_="" ns3:_="" ns4:_="">
    <xsd:import namespace="f0785ec1-1048-4400-be50-ab24b43b924b"/>
    <xsd:import namespace="http://schemas.microsoft.com/sharepoint.v3"/>
    <xsd:import namespace="http://schemas.microsoft.com/sharepoint/v4"/>
    <xsd:element name="properties">
      <xsd:complexType>
        <xsd:sequence>
          <xsd:element name="documentManagement">
            <xsd:complexType>
              <xsd:all>
                <xsd:element ref="ns2:Country_x0020_Technical_x0020_Team" minOccurs="0"/>
                <xsd:element ref="ns2:Description_x002f_Notes" minOccurs="0"/>
                <xsd:element ref="ns2:o1270e96c55b4d968cd1b3c2f154ff87" minOccurs="0"/>
                <xsd:element ref="ns2:TaxCatchAll" minOccurs="0"/>
                <xsd:element ref="ns2:TaxCatchAllLabel" minOccurs="0"/>
                <xsd:element ref="ns2:d752e56ead884e3fa239de669a13281d" minOccurs="0"/>
                <xsd:element ref="ns3:CategoryDescription" minOccurs="0"/>
                <xsd:element ref="ns2:a55e2a9178474b4bb01140e591eaac61" minOccurs="0"/>
                <xsd:element ref="ns2:k4fa48eb2d7b427a813ce27bfad0cec3" minOccurs="0"/>
                <xsd:element ref="ns2:c25934d968004dbc9e688abe03a61615" minOccurs="0"/>
                <xsd:element ref="ns2:k427ab633b7b4938a54a20aba39a9ba7" minOccurs="0"/>
                <xsd:element ref="ns4:IconOverla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785ec1-1048-4400-be50-ab24b43b924b" elementFormDefault="qualified">
    <xsd:import namespace="http://schemas.microsoft.com/office/2006/documentManagement/types"/>
    <xsd:import namespace="http://schemas.microsoft.com/office/infopath/2007/PartnerControls"/>
    <xsd:element name="Country_x0020_Technical_x0020_Team" ma:index="1" nillable="true" ma:displayName="MCSP Team" ma:default="Immunization" ma:internalName="Country_x0020_Technical_x0020_Team">
      <xsd:simpleType>
        <xsd:restriction base="dms:Text">
          <xsd:maxLength value="255"/>
        </xsd:restriction>
      </xsd:simpleType>
    </xsd:element>
    <xsd:element name="Description_x002f_Notes" ma:index="8" nillable="true" ma:displayName="Description/Notes" ma:internalName="Description_x002F_Notes" ma:readOnly="false">
      <xsd:simpleType>
        <xsd:restriction base="dms:Note">
          <xsd:maxLength value="255"/>
        </xsd:restriction>
      </xsd:simpleType>
    </xsd:element>
    <xsd:element name="o1270e96c55b4d968cd1b3c2f154ff87" ma:index="10" nillable="true" ma:taxonomy="true" ma:internalName="o1270e96c55b4d968cd1b3c2f154ff87" ma:taxonomyFieldName="Country_x0020_Team" ma:displayName="Country Team Tags" ma:readOnly="false" ma:default="" ma:fieldId="{81270e96-c55b-4d96-8cd1-b3c2f154ff87}" ma:taxonomyMulti="true" ma:sspId="ec767cac-7ca2-4fcb-9b87-cea637044337" ma:termSetId="d4b10962-4fd8-4b73-804a-123b6a8997e6" ma:anchorId="00000000-0000-0000-0000-000000000000" ma:open="false" ma:isKeyword="false">
      <xsd:complexType>
        <xsd:sequence>
          <xsd:element ref="pc:Terms" minOccurs="0" maxOccurs="1"/>
        </xsd:sequence>
      </xsd:complexType>
    </xsd:element>
    <xsd:element name="TaxCatchAll" ma:index="11" nillable="true" ma:displayName="Taxonomy Catch All Column" ma:hidden="true" ma:list="{64b7ccb9-42e3-4c7c-9f7c-42ec49a0b118}" ma:internalName="TaxCatchAll" ma:showField="CatchAllData" ma:web="f0785ec1-1048-4400-be50-ab24b43b924b">
      <xsd:complexType>
        <xsd:complexContent>
          <xsd:extension base="dms:MultiChoiceLookup">
            <xsd:sequence>
              <xsd:element name="Value" type="dms:Lookup" maxOccurs="unbounded" minOccurs="0" nillable="true"/>
            </xsd:sequence>
          </xsd:extension>
        </xsd:complexContent>
      </xsd:complexType>
    </xsd:element>
    <xsd:element name="TaxCatchAllLabel" ma:index="12" nillable="true" ma:displayName="Taxonomy Catch All Column1" ma:hidden="true" ma:list="{64b7ccb9-42e3-4c7c-9f7c-42ec49a0b118}" ma:internalName="TaxCatchAllLabel" ma:readOnly="true" ma:showField="CatchAllDataLabel" ma:web="f0785ec1-1048-4400-be50-ab24b43b924b">
      <xsd:complexType>
        <xsd:complexContent>
          <xsd:extension base="dms:MultiChoiceLookup">
            <xsd:sequence>
              <xsd:element name="Value" type="dms:Lookup" maxOccurs="unbounded" minOccurs="0" nillable="true"/>
            </xsd:sequence>
          </xsd:extension>
        </xsd:complexContent>
      </xsd:complexType>
    </xsd:element>
    <xsd:element name="d752e56ead884e3fa239de669a13281d" ma:index="14" nillable="true" ma:taxonomy="true" ma:internalName="d752e56ead884e3fa239de669a13281d" ma:taxonomyFieldName="Cross_x002d_cutting_x0020_Team" ma:displayName="Cross-cutting Area Tags" ma:readOnly="false" ma:default="" ma:fieldId="{d752e56e-ad88-4e3f-a239-de669a13281d}" ma:taxonomyMulti="true" ma:sspId="ec767cac-7ca2-4fcb-9b87-cea637044337" ma:termSetId="bf6245ec-2970-481b-b576-f0bd14ff4328" ma:anchorId="00000000-0000-0000-0000-000000000000" ma:open="false" ma:isKeyword="false">
      <xsd:complexType>
        <xsd:sequence>
          <xsd:element ref="pc:Terms" minOccurs="0" maxOccurs="1"/>
        </xsd:sequence>
      </xsd:complexType>
    </xsd:element>
    <xsd:element name="a55e2a9178474b4bb01140e591eaac61" ma:index="17" nillable="true" ma:taxonomy="true" ma:internalName="a55e2a9178474b4bb01140e591eaac61" ma:taxonomyFieldName="Descriptive_x0020_Tags" ma:displayName="Organization/Initiative Tags" ma:default="" ma:fieldId="{a55e2a91-7847-4b4b-b011-40e591eaac61}" ma:taxonomyMulti="true" ma:sspId="ec767cac-7ca2-4fcb-9b87-cea637044337" ma:termSetId="bb3207ae-ec12-4e3b-99d0-1ac6a33ead5e" ma:anchorId="00000000-0000-0000-0000-000000000000" ma:open="true" ma:isKeyword="false">
      <xsd:complexType>
        <xsd:sequence>
          <xsd:element ref="pc:Terms" minOccurs="0" maxOccurs="1"/>
        </xsd:sequence>
      </xsd:complexType>
    </xsd:element>
    <xsd:element name="k4fa48eb2d7b427a813ce27bfad0cec3" ma:index="19" nillable="true" ma:taxonomy="true" ma:internalName="k4fa48eb2d7b427a813ce27bfad0cec3" ma:taxonomyFieldName="Technical_x0020_Team" ma:displayName="Technical Area Tags" ma:readOnly="false" ma:default="" ma:fieldId="{44fa48eb-2d7b-427a-813c-e27bfad0cec3}" ma:taxonomyMulti="true" ma:sspId="ec767cac-7ca2-4fcb-9b87-cea637044337" ma:termSetId="b068aada-bd63-4acb-8779-dfe704f14a94" ma:anchorId="00000000-0000-0000-0000-000000000000" ma:open="false" ma:isKeyword="false">
      <xsd:complexType>
        <xsd:sequence>
          <xsd:element ref="pc:Terms" minOccurs="0" maxOccurs="1"/>
        </xsd:sequence>
      </xsd:complexType>
    </xsd:element>
    <xsd:element name="c25934d968004dbc9e688abe03a61615" ma:index="21" nillable="true" ma:taxonomy="true" ma:internalName="c25934d968004dbc9e688abe03a61615" ma:taxonomyFieldName="Content_x0020_Type" ma:displayName="Resource Type Tags" ma:readOnly="false" ma:default="" ma:fieldId="{c25934d9-6800-4dbc-9e68-8abe03a61615}" ma:taxonomyMulti="true" ma:sspId="ec767cac-7ca2-4fcb-9b87-cea637044337" ma:termSetId="72d02951-e07e-491d-8c93-fb4f0370e9ba" ma:anchorId="00000000-0000-0000-0000-000000000000" ma:open="true" ma:isKeyword="false">
      <xsd:complexType>
        <xsd:sequence>
          <xsd:element ref="pc:Terms" minOccurs="0" maxOccurs="1"/>
        </xsd:sequence>
      </xsd:complexType>
    </xsd:element>
    <xsd:element name="k427ab633b7b4938a54a20aba39a9ba7" ma:index="23" nillable="true" ma:taxonomy="true" ma:internalName="k427ab633b7b4938a54a20aba39a9ba7" ma:taxonomyFieldName="Intervention_x0020_Type" ma:displayName="Intervention Type Tags" ma:default="" ma:fieldId="{4427ab63-3b7b-4938-a54a-20aba39a9ba7}" ma:taxonomyMulti="true" ma:sspId="ec767cac-7ca2-4fcb-9b87-cea637044337" ma:termSetId="b58302f1-69ce-475b-8c6e-4b62fb5d1090" ma:anchorId="00000000-0000-0000-0000-000000000000"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ategoryDescription" ma:index="16" nillable="true" ma:displayName="Description" ma:hidden="true" ma:internalName="CategoryDescrip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25"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4"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f0785ec1-1048-4400-be50-ab24b43b924b"/>
    <Description_x002f_Notes xmlns="f0785ec1-1048-4400-be50-ab24b43b924b" xsi:nil="true"/>
    <a55e2a9178474b4bb01140e591eaac61 xmlns="f0785ec1-1048-4400-be50-ab24b43b924b">
      <Terms xmlns="http://schemas.microsoft.com/office/infopath/2007/PartnerControls"/>
    </a55e2a9178474b4bb01140e591eaac61>
    <k4fa48eb2d7b427a813ce27bfad0cec3 xmlns="f0785ec1-1048-4400-be50-ab24b43b924b">
      <Terms xmlns="http://schemas.microsoft.com/office/infopath/2007/PartnerControls"/>
    </k4fa48eb2d7b427a813ce27bfad0cec3>
    <o1270e96c55b4d968cd1b3c2f154ff87 xmlns="f0785ec1-1048-4400-be50-ab24b43b924b">
      <Terms xmlns="http://schemas.microsoft.com/office/infopath/2007/PartnerControls"/>
    </o1270e96c55b4d968cd1b3c2f154ff87>
    <IconOverlay xmlns="http://schemas.microsoft.com/sharepoint/v4" xsi:nil="true"/>
    <c25934d968004dbc9e688abe03a61615 xmlns="f0785ec1-1048-4400-be50-ab24b43b924b">
      <Terms xmlns="http://schemas.microsoft.com/office/infopath/2007/PartnerControls"/>
    </c25934d968004dbc9e688abe03a61615>
    <d752e56ead884e3fa239de669a13281d xmlns="f0785ec1-1048-4400-be50-ab24b43b924b">
      <Terms xmlns="http://schemas.microsoft.com/office/infopath/2007/PartnerControls"/>
    </d752e56ead884e3fa239de669a13281d>
    <CategoryDescription xmlns="http://schemas.microsoft.com/sharepoint.v3" xsi:nil="true"/>
    <k427ab633b7b4938a54a20aba39a9ba7 xmlns="f0785ec1-1048-4400-be50-ab24b43b924b">
      <Terms xmlns="http://schemas.microsoft.com/office/infopath/2007/PartnerControls"/>
    </k427ab633b7b4938a54a20aba39a9ba7>
    <Country_x0020_Technical_x0020_Team xmlns="f0785ec1-1048-4400-be50-ab24b43b924b">Immunization</Country_x0020_Technical_x0020_Team>
  </documentManagement>
</p:properties>
</file>

<file path=customXml/item4.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CF59F61D-8C95-425A-9833-8244A4EE0091}"/>
</file>

<file path=customXml/itemProps2.xml><?xml version="1.0" encoding="utf-8"?>
<ds:datastoreItem xmlns:ds="http://schemas.openxmlformats.org/officeDocument/2006/customXml" ds:itemID="{C39A011C-0E51-4428-BFB1-667872945D4F}"/>
</file>

<file path=customXml/itemProps3.xml><?xml version="1.0" encoding="utf-8"?>
<ds:datastoreItem xmlns:ds="http://schemas.openxmlformats.org/officeDocument/2006/customXml" ds:itemID="{1EF93955-957A-496F-8736-8AFF84094CA6}"/>
</file>

<file path=customXml/itemProps4.xml><?xml version="1.0" encoding="utf-8"?>
<ds:datastoreItem xmlns:ds="http://schemas.openxmlformats.org/officeDocument/2006/customXml" ds:itemID="{DF2D7F32-9B0E-4089-B16E-FD928A931A34}">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MCSP_PowerPoint_Template</Template>
  <TotalTime>644</TotalTime>
  <Words>1442</Words>
  <Application>Microsoft Office PowerPoint</Application>
  <PresentationFormat>On-screen Show (4:3)</PresentationFormat>
  <Paragraphs>163</Paragraphs>
  <Slides>15</Slides>
  <Notes>14</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15</vt:i4>
      </vt:variant>
    </vt:vector>
  </HeadingPairs>
  <TitlesOfParts>
    <vt:vector size="24" baseType="lpstr">
      <vt:lpstr>ＭＳ Ｐゴシック</vt:lpstr>
      <vt:lpstr>Arial</vt:lpstr>
      <vt:lpstr>Calibri</vt:lpstr>
      <vt:lpstr>Gill Sans MT</vt:lpstr>
      <vt:lpstr>Times New Roman</vt:lpstr>
      <vt:lpstr>Wingdings</vt:lpstr>
      <vt:lpstr>Zapf Dingbats</vt:lpstr>
      <vt:lpstr>MCSP_PowerPoint_Template</vt:lpstr>
      <vt:lpstr>1_Office Theme</vt:lpstr>
      <vt:lpstr>Interval Intrauterine Device (Copper T 380A) </vt:lpstr>
      <vt:lpstr>Introduction to IUDs</vt:lpstr>
      <vt:lpstr>PowerPoint Presentation</vt:lpstr>
      <vt:lpstr>IUD: What Is the Mechanism of Action?</vt:lpstr>
      <vt:lpstr>Safe for Almost All Women</vt:lpstr>
      <vt:lpstr>PowerPoint Presentation</vt:lpstr>
      <vt:lpstr>Why Do Women Like Them? </vt:lpstr>
      <vt:lpstr>PowerPoint Presentation</vt:lpstr>
      <vt:lpstr>How Do You Counsel About Side-Effects?</vt:lpstr>
      <vt:lpstr>What Are The Health Risks?</vt:lpstr>
      <vt:lpstr>IUDs: What Are The Health Risks? (continued) </vt:lpstr>
      <vt:lpstr>IUDs: What Are The Health Risks? (continued) </vt:lpstr>
      <vt:lpstr>IUDs: Who Should Not Use Them?  (WHO MEC Category 4)</vt:lpstr>
      <vt:lpstr>Summary</vt:lpstr>
      <vt:lpstr>PowerPoint Presentation</vt:lpstr>
    </vt:vector>
  </TitlesOfParts>
  <Company>Jhpiego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lelliott</dc:creator>
  <cp:lastModifiedBy>Lucas Fleming</cp:lastModifiedBy>
  <cp:revision>91</cp:revision>
  <dcterms:created xsi:type="dcterms:W3CDTF">2016-01-29T17:12:16Z</dcterms:created>
  <dcterms:modified xsi:type="dcterms:W3CDTF">2017-05-05T16:19:04Z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0x010100B9FB6409CD70674ABB5349969E1C67F6005E75EE04991F3F42B99E754BF7D97C4B</vt:lpwstr>
  </property>
  <property fmtid="{D5CDD505-2E9C-101B-9397-08002B2CF9AE}" pid="3" name="_dlc_DocIdItemGuid">
    <vt:lpwstr>9ccc6841-61de-4de9-9802-a9469ce21bcc</vt:lpwstr>
  </property>
</Properties>
</file>