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8" r:id="rId6"/>
  </p:sldMasterIdLst>
  <p:notesMasterIdLst>
    <p:notesMasterId r:id="rId31"/>
  </p:notesMasterIdLst>
  <p:handoutMasterIdLst>
    <p:handoutMasterId r:id="rId32"/>
  </p:handoutMasterIdLst>
  <p:sldIdLst>
    <p:sldId id="256" r:id="rId7"/>
    <p:sldId id="269" r:id="rId8"/>
    <p:sldId id="292" r:id="rId9"/>
    <p:sldId id="270" r:id="rId10"/>
    <p:sldId id="271" r:id="rId11"/>
    <p:sldId id="273" r:id="rId12"/>
    <p:sldId id="287" r:id="rId13"/>
    <p:sldId id="277" r:id="rId14"/>
    <p:sldId id="288" r:id="rId15"/>
    <p:sldId id="298" r:id="rId16"/>
    <p:sldId id="293" r:id="rId17"/>
    <p:sldId id="294" r:id="rId18"/>
    <p:sldId id="280" r:id="rId19"/>
    <p:sldId id="295" r:id="rId20"/>
    <p:sldId id="281" r:id="rId21"/>
    <p:sldId id="282" r:id="rId22"/>
    <p:sldId id="297" r:id="rId23"/>
    <p:sldId id="283" r:id="rId24"/>
    <p:sldId id="299" r:id="rId25"/>
    <p:sldId id="300" r:id="rId26"/>
    <p:sldId id="290" r:id="rId27"/>
    <p:sldId id="296" r:id="rId28"/>
    <p:sldId id="284" r:id="rId29"/>
    <p:sldId id="301"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Gail Naimoli" initials="GN" lastIdx="1" clrIdx="6">
    <p:extLst/>
  </p:cmAuthor>
  <p:cmAuthor id="1" name="Julia Bluestone" initials="JB" lastIdx="3" clrIdx="0">
    <p:extLst/>
  </p:cmAuthor>
  <p:cmAuthor id="8" name="Leah Elliott" initials="LE" lastIdx="3" clrIdx="7">
    <p:extLst/>
  </p:cmAuthor>
  <p:cmAuthor id="2" name="Nancy Kiplinger" initials="NK" lastIdx="13" clrIdx="1"/>
  <p:cmAuthor id="9" name="Shabana` Zaeem" initials="SZ" lastIdx="6" clrIdx="8">
    <p:extLst/>
  </p:cmAuthor>
  <p:cmAuthor id="3" name="shabana Zaeem" initials="sZ" lastIdx="6" clrIdx="2"/>
  <p:cmAuthor id="10" name="Chandrakant Ruparelia" initials="CR" lastIdx="3" clrIdx="9">
    <p:extLst/>
  </p:cmAuthor>
  <p:cmAuthor id="4" name="lelliott" initials="l" lastIdx="1" clrIdx="3"/>
  <p:cmAuthor id="5" name="Jacqueline Wille" initials="JW" lastIdx="1" clrIdx="4">
    <p:extLst/>
  </p:cmAuthor>
  <p:cmAuthor id="6" name="Chris Merriman" initials="CM" lastIdx="9"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5F5F5"/>
    <a:srgbClr val="002A6C"/>
    <a:srgbClr val="777777"/>
    <a:srgbClr val="9DBFE5"/>
    <a:srgbClr val="5F5F5F"/>
    <a:srgbClr val="FCF6F7"/>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89" autoAdjust="0"/>
    <p:restoredTop sz="56327" autoAdjust="0"/>
  </p:normalViewPr>
  <p:slideViewPr>
    <p:cSldViewPr>
      <p:cViewPr varScale="1">
        <p:scale>
          <a:sx n="42" d="100"/>
          <a:sy n="42" d="100"/>
        </p:scale>
        <p:origin x="2034" y="42"/>
      </p:cViewPr>
      <p:guideLst>
        <p:guide orient="horz" pos="2160"/>
        <p:guide pos="2880"/>
      </p:guideLst>
    </p:cSldViewPr>
  </p:slideViewPr>
  <p:outlineViewPr>
    <p:cViewPr>
      <p:scale>
        <a:sx n="33" d="100"/>
        <a:sy n="33" d="100"/>
      </p:scale>
      <p:origin x="0" y="0"/>
    </p:cViewPr>
  </p:outlineViewPr>
  <p:notesTextViewPr>
    <p:cViewPr>
      <p:scale>
        <a:sx n="3" d="2"/>
        <a:sy n="3" d="2"/>
      </p:scale>
      <p:origin x="0" y="-90"/>
    </p:cViewPr>
  </p:notesTextViewPr>
  <p:sorterViewPr>
    <p:cViewPr>
      <p:scale>
        <a:sx n="56" d="100"/>
        <a:sy n="56" d="100"/>
      </p:scale>
      <p:origin x="0" y="0"/>
    </p:cViewPr>
  </p:sorterViewPr>
  <p:notesViewPr>
    <p:cSldViewPr>
      <p:cViewPr>
        <p:scale>
          <a:sx n="100" d="100"/>
          <a:sy n="100" d="100"/>
        </p:scale>
        <p:origin x="1026"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6E3B53-69FF-4C91-9A2A-A12D4D779795}" type="doc">
      <dgm:prSet loTypeId="urn:microsoft.com/office/officeart/2005/8/layout/cycle5" loCatId="cycle" qsTypeId="urn:microsoft.com/office/officeart/2005/8/quickstyle/simple1" qsCatId="simple" csTypeId="urn:microsoft.com/office/officeart/2005/8/colors/accent5_2" csCatId="accent5" phldr="1"/>
      <dgm:spPr/>
      <dgm:t>
        <a:bodyPr/>
        <a:lstStyle/>
        <a:p>
          <a:endParaRPr lang="es"/>
        </a:p>
      </dgm:t>
    </dgm:pt>
    <dgm:pt modelId="{EA789962-6BF8-4CFA-B6D3-471593D73124}">
      <dgm:prSet phldrT="[Text]" custT="1"/>
      <dgm:spPr/>
      <dgm:t>
        <a:bodyPr/>
        <a:lstStyle/>
        <a:p>
          <a:pPr algn="ctr" rtl="0">
            <a:lnSpc>
              <a:spcPct val="100000"/>
            </a:lnSpc>
            <a:spcAft>
              <a:spcPts val="0"/>
            </a:spcAft>
          </a:pPr>
          <a:r>
            <a:rPr lang="es" sz="2000" b="1" i="0" u="none" baseline="0" dirty="0">
              <a:solidFill>
                <a:schemeClr val="tx1"/>
              </a:solidFill>
              <a:latin typeface="Gill Sans"/>
            </a:rPr>
            <a:t>Agente</a:t>
          </a:r>
        </a:p>
        <a:p>
          <a:pPr algn="ctr" rtl="0">
            <a:lnSpc>
              <a:spcPct val="100000"/>
            </a:lnSpc>
            <a:spcAft>
              <a:spcPts val="0"/>
            </a:spcAft>
          </a:pPr>
          <a:r>
            <a:rPr lang="es" sz="1400" b="0" i="0" u="none" baseline="0" dirty="0">
              <a:solidFill>
                <a:schemeClr val="tx1"/>
              </a:solidFill>
              <a:latin typeface="Gill Sans"/>
            </a:rPr>
            <a:t>Microorganismos que producen enfermedades</a:t>
          </a:r>
        </a:p>
      </dgm:t>
    </dgm:pt>
    <dgm:pt modelId="{457E7B7F-585C-45ED-9E0D-C676C0616F4F}" type="parTrans" cxnId="{CE1CFE54-E413-4999-9F3E-55A5390D2A66}">
      <dgm:prSet/>
      <dgm:spPr/>
      <dgm:t>
        <a:bodyPr/>
        <a:lstStyle/>
        <a:p>
          <a:endParaRPr lang="es"/>
        </a:p>
      </dgm:t>
    </dgm:pt>
    <dgm:pt modelId="{8A544179-4812-4BB8-B510-FA2C91401F85}" type="sibTrans" cxnId="{CE1CFE54-E413-4999-9F3E-55A5390D2A66}">
      <dgm:prSet/>
      <dgm:spPr/>
      <dgm:t>
        <a:bodyPr/>
        <a:lstStyle/>
        <a:p>
          <a:endParaRPr lang="es"/>
        </a:p>
      </dgm:t>
    </dgm:pt>
    <dgm:pt modelId="{A1FADC71-E19D-47F6-8AD8-5D4D19C12CF5}">
      <dgm:prSet phldrT="[Text]" custT="1"/>
      <dgm:spPr/>
      <dgm:t>
        <a:bodyPr/>
        <a:lstStyle/>
        <a:p>
          <a:pPr algn="ctr" rtl="0">
            <a:lnSpc>
              <a:spcPct val="100000"/>
            </a:lnSpc>
            <a:spcAft>
              <a:spcPts val="0"/>
            </a:spcAft>
          </a:pPr>
          <a:r>
            <a:rPr lang="es" sz="2000" b="1" i="0" u="none" baseline="0" dirty="0">
              <a:solidFill>
                <a:schemeClr val="tx1"/>
              </a:solidFill>
              <a:latin typeface="Gill Sans"/>
            </a:rPr>
            <a:t>Lugar de salida</a:t>
          </a:r>
        </a:p>
        <a:p>
          <a:pPr algn="ctr" rtl="0">
            <a:lnSpc>
              <a:spcPct val="100000"/>
            </a:lnSpc>
            <a:spcAft>
              <a:spcPts val="0"/>
            </a:spcAft>
          </a:pPr>
          <a:r>
            <a:rPr lang="es" sz="1400" b="0" i="0" u="none" baseline="0" dirty="0">
              <a:solidFill>
                <a:schemeClr val="tx1"/>
              </a:solidFill>
              <a:latin typeface="Gill Sans"/>
            </a:rPr>
            <a:t>El lugar en el que agente abandona el </a:t>
          </a:r>
          <a:r>
            <a:rPr lang="es-ES" sz="1400" b="0" i="0" u="none" baseline="0" dirty="0" smtClean="0">
              <a:solidFill>
                <a:schemeClr val="tx1"/>
              </a:solidFill>
              <a:latin typeface="Gill Sans"/>
            </a:rPr>
            <a:t>huésped</a:t>
          </a:r>
          <a:endParaRPr lang="es" sz="1400" b="0" i="0" u="none" baseline="0" dirty="0">
            <a:solidFill>
              <a:schemeClr val="tx1"/>
            </a:solidFill>
            <a:latin typeface="Gill Sans"/>
          </a:endParaRPr>
        </a:p>
      </dgm:t>
    </dgm:pt>
    <dgm:pt modelId="{53C8E8BB-39B3-4A44-BA60-624EAD069097}" type="parTrans" cxnId="{96583B07-8063-4450-97AE-57449BE10D68}">
      <dgm:prSet/>
      <dgm:spPr/>
      <dgm:t>
        <a:bodyPr/>
        <a:lstStyle/>
        <a:p>
          <a:endParaRPr lang="es"/>
        </a:p>
      </dgm:t>
    </dgm:pt>
    <dgm:pt modelId="{9A8F23F2-54F2-4EAD-BE87-F5795179D7E1}" type="sibTrans" cxnId="{96583B07-8063-4450-97AE-57449BE10D68}">
      <dgm:prSet/>
      <dgm:spPr/>
      <dgm:t>
        <a:bodyPr/>
        <a:lstStyle/>
        <a:p>
          <a:endParaRPr lang="es"/>
        </a:p>
      </dgm:t>
    </dgm:pt>
    <dgm:pt modelId="{2AD2F0A0-2BB8-47E8-B2A8-6606EA6FC6BC}">
      <dgm:prSet phldrT="[Text]" custT="1"/>
      <dgm:spPr/>
      <dgm:t>
        <a:bodyPr/>
        <a:lstStyle/>
        <a:p>
          <a:pPr algn="ctr" rtl="0">
            <a:lnSpc>
              <a:spcPct val="100000"/>
            </a:lnSpc>
            <a:spcAft>
              <a:spcPts val="0"/>
            </a:spcAft>
          </a:pPr>
          <a:r>
            <a:rPr lang="es" sz="2000" b="1" i="0" u="none" baseline="0" dirty="0">
              <a:solidFill>
                <a:schemeClr val="tx1"/>
              </a:solidFill>
              <a:latin typeface="Gill Sans"/>
            </a:rPr>
            <a:t>Método de transmisión</a:t>
          </a:r>
        </a:p>
        <a:p>
          <a:pPr algn="ctr" rtl="0">
            <a:lnSpc>
              <a:spcPct val="100000"/>
            </a:lnSpc>
            <a:spcAft>
              <a:spcPts val="0"/>
            </a:spcAft>
          </a:pPr>
          <a:r>
            <a:rPr lang="es" sz="1400" b="0" i="0" u="none" baseline="0" dirty="0">
              <a:solidFill>
                <a:schemeClr val="tx1"/>
              </a:solidFill>
              <a:latin typeface="Gill Sans"/>
            </a:rPr>
            <a:t>La forma en que el agente viaja de un lugar a otro; </a:t>
          </a:r>
          <a:r>
            <a:rPr lang="es" sz="1400" b="0" i="0" u="none" baseline="0" dirty="0" smtClean="0">
              <a:solidFill>
                <a:schemeClr val="tx1"/>
              </a:solidFill>
              <a:latin typeface="Gill Sans"/>
            </a:rPr>
            <a:t>una </a:t>
          </a:r>
          <a:r>
            <a:rPr lang="es" sz="1400" b="0" i="0" u="none" baseline="0" dirty="0">
              <a:solidFill>
                <a:schemeClr val="tx1"/>
              </a:solidFill>
              <a:latin typeface="Gill Sans"/>
            </a:rPr>
            <a:t>interrupción del ciclo detendrá la transmisión de la infección</a:t>
          </a:r>
          <a:endParaRPr lang="es" sz="1400" dirty="0">
            <a:solidFill>
              <a:schemeClr val="tx1"/>
            </a:solidFill>
            <a:latin typeface="Gill Sans"/>
          </a:endParaRPr>
        </a:p>
      </dgm:t>
    </dgm:pt>
    <dgm:pt modelId="{C2E3FCEC-2B06-4265-A159-ACD1D9657674}" type="parTrans" cxnId="{56FD6B33-CB2C-4678-9DD3-0048955BC0B2}">
      <dgm:prSet/>
      <dgm:spPr/>
      <dgm:t>
        <a:bodyPr/>
        <a:lstStyle/>
        <a:p>
          <a:endParaRPr lang="es"/>
        </a:p>
      </dgm:t>
    </dgm:pt>
    <dgm:pt modelId="{1A1E853E-A63F-40E8-9E65-C3A2172F6CC5}" type="sibTrans" cxnId="{56FD6B33-CB2C-4678-9DD3-0048955BC0B2}">
      <dgm:prSet/>
      <dgm:spPr/>
      <dgm:t>
        <a:bodyPr/>
        <a:lstStyle/>
        <a:p>
          <a:endParaRPr lang="es"/>
        </a:p>
      </dgm:t>
    </dgm:pt>
    <dgm:pt modelId="{A29ADF0B-1C7F-4E74-81D4-C9913BE4A27D}">
      <dgm:prSet phldrT="[Text]" custT="1"/>
      <dgm:spPr/>
      <dgm:t>
        <a:bodyPr/>
        <a:lstStyle/>
        <a:p>
          <a:pPr algn="ctr" rtl="0">
            <a:lnSpc>
              <a:spcPct val="100000"/>
            </a:lnSpc>
            <a:spcAft>
              <a:spcPts val="0"/>
            </a:spcAft>
          </a:pPr>
          <a:r>
            <a:rPr lang="es-ES" sz="2000" b="1" i="0" u="none" baseline="0" dirty="0" smtClean="0">
              <a:solidFill>
                <a:schemeClr val="tx1"/>
              </a:solidFill>
              <a:latin typeface="Gill Sans"/>
            </a:rPr>
            <a:t>Huésped</a:t>
          </a:r>
          <a:r>
            <a:rPr lang="es" sz="2000" b="1" i="0" u="none" baseline="0" dirty="0" smtClean="0">
              <a:solidFill>
                <a:schemeClr val="tx1"/>
              </a:solidFill>
              <a:latin typeface="Gill Sans"/>
            </a:rPr>
            <a:t> </a:t>
          </a:r>
          <a:r>
            <a:rPr lang="es" sz="2000" b="1" i="0" u="none" baseline="0" dirty="0">
              <a:solidFill>
                <a:schemeClr val="tx1"/>
              </a:solidFill>
              <a:latin typeface="Gill Sans"/>
            </a:rPr>
            <a:t>susceptible</a:t>
          </a:r>
        </a:p>
        <a:p>
          <a:pPr algn="ctr" rtl="0">
            <a:lnSpc>
              <a:spcPct val="100000"/>
            </a:lnSpc>
            <a:spcAft>
              <a:spcPts val="0"/>
            </a:spcAft>
          </a:pPr>
          <a:r>
            <a:rPr lang="es" sz="1400" b="0" i="0" u="none" baseline="0" dirty="0">
              <a:solidFill>
                <a:schemeClr val="tx1"/>
              </a:solidFill>
              <a:latin typeface="Gill Sans"/>
            </a:rPr>
            <a:t>Persona que puede infectarse</a:t>
          </a:r>
        </a:p>
      </dgm:t>
    </dgm:pt>
    <dgm:pt modelId="{3B32913D-352F-47F9-A849-2B948A0DFEBA}" type="parTrans" cxnId="{743A9270-41AF-4060-B14F-9E3D713BC262}">
      <dgm:prSet/>
      <dgm:spPr/>
      <dgm:t>
        <a:bodyPr/>
        <a:lstStyle/>
        <a:p>
          <a:endParaRPr lang="es"/>
        </a:p>
      </dgm:t>
    </dgm:pt>
    <dgm:pt modelId="{8DB80867-017B-49F1-8820-99449D813E7D}" type="sibTrans" cxnId="{743A9270-41AF-4060-B14F-9E3D713BC262}">
      <dgm:prSet/>
      <dgm:spPr/>
      <dgm:t>
        <a:bodyPr/>
        <a:lstStyle/>
        <a:p>
          <a:endParaRPr lang="es"/>
        </a:p>
      </dgm:t>
    </dgm:pt>
    <dgm:pt modelId="{4BEADDA0-7E8A-40FA-AA7C-CBF85D96337A}">
      <dgm:prSet custT="1"/>
      <dgm:spPr/>
      <dgm:t>
        <a:bodyPr/>
        <a:lstStyle/>
        <a:p>
          <a:pPr algn="ctr" rtl="0">
            <a:lnSpc>
              <a:spcPct val="100000"/>
            </a:lnSpc>
            <a:spcAft>
              <a:spcPts val="0"/>
            </a:spcAft>
          </a:pPr>
          <a:r>
            <a:rPr lang="es" sz="2000" b="1" i="0" u="none" baseline="0" dirty="0">
              <a:solidFill>
                <a:schemeClr val="tx1"/>
              </a:solidFill>
              <a:latin typeface="Gill Sans"/>
            </a:rPr>
            <a:t>Reservorio</a:t>
          </a:r>
        </a:p>
        <a:p>
          <a:pPr algn="ctr" rtl="0">
            <a:lnSpc>
              <a:spcPct val="100000"/>
            </a:lnSpc>
            <a:spcAft>
              <a:spcPts val="0"/>
            </a:spcAft>
          </a:pPr>
          <a:r>
            <a:rPr lang="es" sz="1400" b="0" i="0" u="none" baseline="0" dirty="0">
              <a:solidFill>
                <a:schemeClr val="tx1"/>
              </a:solidFill>
              <a:latin typeface="Gill Sans"/>
            </a:rPr>
            <a:t>El lugar en el que vive el agente: en seres humanos, animales, plantas, suelo, agua o aire</a:t>
          </a:r>
        </a:p>
      </dgm:t>
    </dgm:pt>
    <dgm:pt modelId="{2492099C-7807-43FF-A8BE-9B9ABAD191E7}" type="parTrans" cxnId="{743EE19C-391A-4777-84A7-EC5E48292F66}">
      <dgm:prSet/>
      <dgm:spPr/>
      <dgm:t>
        <a:bodyPr/>
        <a:lstStyle/>
        <a:p>
          <a:endParaRPr lang="es"/>
        </a:p>
      </dgm:t>
    </dgm:pt>
    <dgm:pt modelId="{2ADF4ABB-04D9-4591-A2E8-E4495A572B2E}" type="sibTrans" cxnId="{743EE19C-391A-4777-84A7-EC5E48292F66}">
      <dgm:prSet/>
      <dgm:spPr/>
      <dgm:t>
        <a:bodyPr/>
        <a:lstStyle/>
        <a:p>
          <a:endParaRPr lang="es"/>
        </a:p>
      </dgm:t>
    </dgm:pt>
    <dgm:pt modelId="{A787CA49-B1C2-49EF-98E9-97B3CBDF6B8B}">
      <dgm:prSet phldrT="[Text]" custT="1"/>
      <dgm:spPr/>
      <dgm:t>
        <a:bodyPr/>
        <a:lstStyle/>
        <a:p>
          <a:pPr algn="ctr" rtl="0">
            <a:lnSpc>
              <a:spcPct val="100000"/>
            </a:lnSpc>
            <a:spcAft>
              <a:spcPts val="0"/>
            </a:spcAft>
          </a:pPr>
          <a:r>
            <a:rPr lang="es" sz="2000" b="1" i="0" u="none" baseline="0" dirty="0">
              <a:solidFill>
                <a:schemeClr val="tx1"/>
              </a:solidFill>
              <a:latin typeface="Gill Sans"/>
            </a:rPr>
            <a:t>Lugar de entrada</a:t>
          </a:r>
        </a:p>
        <a:p>
          <a:pPr algn="ctr" rtl="0">
            <a:lnSpc>
              <a:spcPct val="100000"/>
            </a:lnSpc>
            <a:spcAft>
              <a:spcPts val="0"/>
            </a:spcAft>
          </a:pPr>
          <a:r>
            <a:rPr lang="es" sz="1400" b="0" i="0" u="none" baseline="0" dirty="0">
              <a:solidFill>
                <a:schemeClr val="tx1"/>
              </a:solidFill>
              <a:latin typeface="Gill Sans"/>
            </a:rPr>
            <a:t>El lugar en el que el agente ingresa al siguiente </a:t>
          </a:r>
          <a:r>
            <a:rPr lang="es-ES" sz="1400" b="0" i="0" u="none" baseline="0" dirty="0" smtClean="0">
              <a:solidFill>
                <a:schemeClr val="tx1"/>
              </a:solidFill>
              <a:latin typeface="Gill Sans"/>
            </a:rPr>
            <a:t>huésped</a:t>
          </a:r>
          <a:endParaRPr lang="es" sz="1400" dirty="0">
            <a:solidFill>
              <a:schemeClr val="tx1"/>
            </a:solidFill>
            <a:latin typeface="Gill Sans"/>
          </a:endParaRPr>
        </a:p>
      </dgm:t>
    </dgm:pt>
    <dgm:pt modelId="{A68C23CC-804C-48EE-BA2B-4913549C0F72}" type="sibTrans" cxnId="{9AEB438A-865E-4203-8299-F50B7A718E83}">
      <dgm:prSet/>
      <dgm:spPr/>
      <dgm:t>
        <a:bodyPr/>
        <a:lstStyle/>
        <a:p>
          <a:endParaRPr lang="es"/>
        </a:p>
      </dgm:t>
    </dgm:pt>
    <dgm:pt modelId="{C45C978B-C82A-4155-84C9-2CBD54F74727}" type="parTrans" cxnId="{9AEB438A-865E-4203-8299-F50B7A718E83}">
      <dgm:prSet/>
      <dgm:spPr/>
      <dgm:t>
        <a:bodyPr/>
        <a:lstStyle/>
        <a:p>
          <a:endParaRPr lang="es"/>
        </a:p>
      </dgm:t>
    </dgm:pt>
    <dgm:pt modelId="{96BB34F5-12C0-4B65-8DCC-6E8C1EC6CBF6}" type="pres">
      <dgm:prSet presAssocID="{086E3B53-69FF-4C91-9A2A-A12D4D779795}" presName="cycle" presStyleCnt="0">
        <dgm:presLayoutVars>
          <dgm:dir/>
          <dgm:resizeHandles val="exact"/>
        </dgm:presLayoutVars>
      </dgm:prSet>
      <dgm:spPr/>
      <dgm:t>
        <a:bodyPr/>
        <a:lstStyle/>
        <a:p>
          <a:endParaRPr lang="es"/>
        </a:p>
      </dgm:t>
    </dgm:pt>
    <dgm:pt modelId="{ADFF3F69-90F3-4A7F-9621-3F13932749BD}" type="pres">
      <dgm:prSet presAssocID="{EA789962-6BF8-4CFA-B6D3-471593D73124}" presName="node" presStyleLbl="node1" presStyleIdx="0" presStyleCnt="6" custScaleX="245172" custScaleY="107768" custRadScaleRad="101643" custRadScaleInc="3741">
        <dgm:presLayoutVars>
          <dgm:bulletEnabled val="1"/>
        </dgm:presLayoutVars>
      </dgm:prSet>
      <dgm:spPr/>
      <dgm:t>
        <a:bodyPr/>
        <a:lstStyle/>
        <a:p>
          <a:endParaRPr lang="es"/>
        </a:p>
      </dgm:t>
    </dgm:pt>
    <dgm:pt modelId="{075CA994-DD4C-4B8F-B71D-DCFF2B9899CF}" type="pres">
      <dgm:prSet presAssocID="{EA789962-6BF8-4CFA-B6D3-471593D73124}" presName="spNode" presStyleCnt="0"/>
      <dgm:spPr/>
    </dgm:pt>
    <dgm:pt modelId="{F9643280-D725-4512-BBB0-DA3A0DA177C2}" type="pres">
      <dgm:prSet presAssocID="{8A544179-4812-4BB8-B510-FA2C91401F85}" presName="sibTrans" presStyleLbl="sibTrans1D1" presStyleIdx="0" presStyleCnt="6"/>
      <dgm:spPr/>
      <dgm:t>
        <a:bodyPr/>
        <a:lstStyle/>
        <a:p>
          <a:endParaRPr lang="es"/>
        </a:p>
      </dgm:t>
    </dgm:pt>
    <dgm:pt modelId="{AA7566E3-6A15-48EF-A892-BC5C970353C3}" type="pres">
      <dgm:prSet presAssocID="{4BEADDA0-7E8A-40FA-AA7C-CBF85D96337A}" presName="node" presStyleLbl="node1" presStyleIdx="1" presStyleCnt="6" custScaleX="245172" custScaleY="107768" custRadScaleRad="105918" custRadScaleInc="60373">
        <dgm:presLayoutVars>
          <dgm:bulletEnabled val="1"/>
        </dgm:presLayoutVars>
      </dgm:prSet>
      <dgm:spPr/>
      <dgm:t>
        <a:bodyPr/>
        <a:lstStyle/>
        <a:p>
          <a:endParaRPr lang="es"/>
        </a:p>
      </dgm:t>
    </dgm:pt>
    <dgm:pt modelId="{1A234433-F994-4C92-A4A0-222B164B33F9}" type="pres">
      <dgm:prSet presAssocID="{4BEADDA0-7E8A-40FA-AA7C-CBF85D96337A}" presName="spNode" presStyleCnt="0"/>
      <dgm:spPr/>
    </dgm:pt>
    <dgm:pt modelId="{8A515337-809C-44E9-89E8-640B34A93B4B}" type="pres">
      <dgm:prSet presAssocID="{2ADF4ABB-04D9-4591-A2E8-E4495A572B2E}" presName="sibTrans" presStyleLbl="sibTrans1D1" presStyleIdx="1" presStyleCnt="6"/>
      <dgm:spPr/>
      <dgm:t>
        <a:bodyPr/>
        <a:lstStyle/>
        <a:p>
          <a:endParaRPr lang="es"/>
        </a:p>
      </dgm:t>
    </dgm:pt>
    <dgm:pt modelId="{6FA330D2-7A41-4B25-B127-524088737F20}" type="pres">
      <dgm:prSet presAssocID="{A1FADC71-E19D-47F6-8AD8-5D4D19C12CF5}" presName="node" presStyleLbl="node1" presStyleIdx="2" presStyleCnt="6" custScaleX="245172" custScaleY="107768" custRadScaleRad="107256" custRadScaleInc="-49911">
        <dgm:presLayoutVars>
          <dgm:bulletEnabled val="1"/>
        </dgm:presLayoutVars>
      </dgm:prSet>
      <dgm:spPr/>
      <dgm:t>
        <a:bodyPr/>
        <a:lstStyle/>
        <a:p>
          <a:endParaRPr lang="es"/>
        </a:p>
      </dgm:t>
    </dgm:pt>
    <dgm:pt modelId="{D920859A-6EB1-4DF1-A06E-C0EB78414D97}" type="pres">
      <dgm:prSet presAssocID="{A1FADC71-E19D-47F6-8AD8-5D4D19C12CF5}" presName="spNode" presStyleCnt="0"/>
      <dgm:spPr/>
    </dgm:pt>
    <dgm:pt modelId="{A0054004-BAEE-4F20-81F4-E40F27163D44}" type="pres">
      <dgm:prSet presAssocID="{9A8F23F2-54F2-4EAD-BE87-F5795179D7E1}" presName="sibTrans" presStyleLbl="sibTrans1D1" presStyleIdx="2" presStyleCnt="6"/>
      <dgm:spPr/>
      <dgm:t>
        <a:bodyPr/>
        <a:lstStyle/>
        <a:p>
          <a:endParaRPr lang="es"/>
        </a:p>
      </dgm:t>
    </dgm:pt>
    <dgm:pt modelId="{4CFF7467-9B0E-4B98-9EC2-5360B31C167B}" type="pres">
      <dgm:prSet presAssocID="{2AD2F0A0-2BB8-47E8-B2A8-6606EA6FC6BC}" presName="node" presStyleLbl="node1" presStyleIdx="3" presStyleCnt="6" custScaleX="266333" custScaleY="107768" custRadScaleRad="111578" custRadScaleInc="-994">
        <dgm:presLayoutVars>
          <dgm:bulletEnabled val="1"/>
        </dgm:presLayoutVars>
      </dgm:prSet>
      <dgm:spPr/>
      <dgm:t>
        <a:bodyPr/>
        <a:lstStyle/>
        <a:p>
          <a:endParaRPr lang="es"/>
        </a:p>
      </dgm:t>
    </dgm:pt>
    <dgm:pt modelId="{FE23FB0A-F052-4025-8239-36EAE6E92ACB}" type="pres">
      <dgm:prSet presAssocID="{2AD2F0A0-2BB8-47E8-B2A8-6606EA6FC6BC}" presName="spNode" presStyleCnt="0"/>
      <dgm:spPr/>
    </dgm:pt>
    <dgm:pt modelId="{07F60E2F-D550-49D9-B4BE-2FD1830BBECD}" type="pres">
      <dgm:prSet presAssocID="{1A1E853E-A63F-40E8-9E65-C3A2172F6CC5}" presName="sibTrans" presStyleLbl="sibTrans1D1" presStyleIdx="3" presStyleCnt="6"/>
      <dgm:spPr/>
      <dgm:t>
        <a:bodyPr/>
        <a:lstStyle/>
        <a:p>
          <a:endParaRPr lang="es"/>
        </a:p>
      </dgm:t>
    </dgm:pt>
    <dgm:pt modelId="{962179D7-43B0-48CB-9DD9-37F1424D2B16}" type="pres">
      <dgm:prSet presAssocID="{A787CA49-B1C2-49EF-98E9-97B3CBDF6B8B}" presName="node" presStyleLbl="node1" presStyleIdx="4" presStyleCnt="6" custScaleX="245172" custScaleY="107768" custRadScaleRad="100267" custRadScaleInc="42601">
        <dgm:presLayoutVars>
          <dgm:bulletEnabled val="1"/>
        </dgm:presLayoutVars>
      </dgm:prSet>
      <dgm:spPr/>
      <dgm:t>
        <a:bodyPr/>
        <a:lstStyle/>
        <a:p>
          <a:endParaRPr lang="es"/>
        </a:p>
      </dgm:t>
    </dgm:pt>
    <dgm:pt modelId="{DF5F0294-01F9-4808-A7EC-AD07C1BCCE88}" type="pres">
      <dgm:prSet presAssocID="{A787CA49-B1C2-49EF-98E9-97B3CBDF6B8B}" presName="spNode" presStyleCnt="0"/>
      <dgm:spPr/>
    </dgm:pt>
    <dgm:pt modelId="{2259BC57-37C1-4A72-9D60-38CE82DC6347}" type="pres">
      <dgm:prSet presAssocID="{A68C23CC-804C-48EE-BA2B-4913549C0F72}" presName="sibTrans" presStyleLbl="sibTrans1D1" presStyleIdx="4" presStyleCnt="6"/>
      <dgm:spPr/>
      <dgm:t>
        <a:bodyPr/>
        <a:lstStyle/>
        <a:p>
          <a:endParaRPr lang="es"/>
        </a:p>
      </dgm:t>
    </dgm:pt>
    <dgm:pt modelId="{6B88DE8B-6438-4F67-9C58-D68B71BD4599}" type="pres">
      <dgm:prSet presAssocID="{A29ADF0B-1C7F-4E74-81D4-C9913BE4A27D}" presName="node" presStyleLbl="node1" presStyleIdx="5" presStyleCnt="6" custScaleX="245172" custScaleY="107768" custRadScaleRad="98834" custRadScaleInc="-53705">
        <dgm:presLayoutVars>
          <dgm:bulletEnabled val="1"/>
        </dgm:presLayoutVars>
      </dgm:prSet>
      <dgm:spPr/>
      <dgm:t>
        <a:bodyPr/>
        <a:lstStyle/>
        <a:p>
          <a:endParaRPr lang="es"/>
        </a:p>
      </dgm:t>
    </dgm:pt>
    <dgm:pt modelId="{07F48FFB-6732-4FE5-B1BF-8EAFCC4BD6F9}" type="pres">
      <dgm:prSet presAssocID="{A29ADF0B-1C7F-4E74-81D4-C9913BE4A27D}" presName="spNode" presStyleCnt="0"/>
      <dgm:spPr/>
    </dgm:pt>
    <dgm:pt modelId="{E9E6C856-A7B0-4B9E-9641-F3BE29EFA970}" type="pres">
      <dgm:prSet presAssocID="{8DB80867-017B-49F1-8820-99449D813E7D}" presName="sibTrans" presStyleLbl="sibTrans1D1" presStyleIdx="5" presStyleCnt="6"/>
      <dgm:spPr/>
      <dgm:t>
        <a:bodyPr/>
        <a:lstStyle/>
        <a:p>
          <a:endParaRPr lang="es"/>
        </a:p>
      </dgm:t>
    </dgm:pt>
  </dgm:ptLst>
  <dgm:cxnLst>
    <dgm:cxn modelId="{E3B2BC1A-AA55-4912-98EF-F9081BB356B9}" type="presOf" srcId="{A68C23CC-804C-48EE-BA2B-4913549C0F72}" destId="{2259BC57-37C1-4A72-9D60-38CE82DC6347}" srcOrd="0" destOrd="0" presId="urn:microsoft.com/office/officeart/2005/8/layout/cycle5"/>
    <dgm:cxn modelId="{892DB4FF-1A8C-4C23-9D31-CD21EBBC0211}" type="presOf" srcId="{EA789962-6BF8-4CFA-B6D3-471593D73124}" destId="{ADFF3F69-90F3-4A7F-9621-3F13932749BD}" srcOrd="0" destOrd="0" presId="urn:microsoft.com/office/officeart/2005/8/layout/cycle5"/>
    <dgm:cxn modelId="{9AEB438A-865E-4203-8299-F50B7A718E83}" srcId="{086E3B53-69FF-4C91-9A2A-A12D4D779795}" destId="{A787CA49-B1C2-49EF-98E9-97B3CBDF6B8B}" srcOrd="4" destOrd="0" parTransId="{C45C978B-C82A-4155-84C9-2CBD54F74727}" sibTransId="{A68C23CC-804C-48EE-BA2B-4913549C0F72}"/>
    <dgm:cxn modelId="{E7EC8414-30FB-4F9F-B1AA-FE5DD29AFC97}" type="presOf" srcId="{8DB80867-017B-49F1-8820-99449D813E7D}" destId="{E9E6C856-A7B0-4B9E-9641-F3BE29EFA970}" srcOrd="0" destOrd="0" presId="urn:microsoft.com/office/officeart/2005/8/layout/cycle5"/>
    <dgm:cxn modelId="{7F491EEE-D500-45A6-85E2-506983B23D51}" type="presOf" srcId="{2ADF4ABB-04D9-4591-A2E8-E4495A572B2E}" destId="{8A515337-809C-44E9-89E8-640B34A93B4B}" srcOrd="0" destOrd="0" presId="urn:microsoft.com/office/officeart/2005/8/layout/cycle5"/>
    <dgm:cxn modelId="{743EE19C-391A-4777-84A7-EC5E48292F66}" srcId="{086E3B53-69FF-4C91-9A2A-A12D4D779795}" destId="{4BEADDA0-7E8A-40FA-AA7C-CBF85D96337A}" srcOrd="1" destOrd="0" parTransId="{2492099C-7807-43FF-A8BE-9B9ABAD191E7}" sibTransId="{2ADF4ABB-04D9-4591-A2E8-E4495A572B2E}"/>
    <dgm:cxn modelId="{01A65732-8D5F-4B99-B2E1-95088B1EF1FC}" type="presOf" srcId="{9A8F23F2-54F2-4EAD-BE87-F5795179D7E1}" destId="{A0054004-BAEE-4F20-81F4-E40F27163D44}" srcOrd="0" destOrd="0" presId="urn:microsoft.com/office/officeart/2005/8/layout/cycle5"/>
    <dgm:cxn modelId="{2F102F24-72B1-4389-9BFC-AACA9FB0B926}" type="presOf" srcId="{A787CA49-B1C2-49EF-98E9-97B3CBDF6B8B}" destId="{962179D7-43B0-48CB-9DD9-37F1424D2B16}" srcOrd="0" destOrd="0" presId="urn:microsoft.com/office/officeart/2005/8/layout/cycle5"/>
    <dgm:cxn modelId="{C2DFA43B-A2CE-47DB-86FA-AB429A61649C}" type="presOf" srcId="{4BEADDA0-7E8A-40FA-AA7C-CBF85D96337A}" destId="{AA7566E3-6A15-48EF-A892-BC5C970353C3}" srcOrd="0" destOrd="0" presId="urn:microsoft.com/office/officeart/2005/8/layout/cycle5"/>
    <dgm:cxn modelId="{CE1CFE54-E413-4999-9F3E-55A5390D2A66}" srcId="{086E3B53-69FF-4C91-9A2A-A12D4D779795}" destId="{EA789962-6BF8-4CFA-B6D3-471593D73124}" srcOrd="0" destOrd="0" parTransId="{457E7B7F-585C-45ED-9E0D-C676C0616F4F}" sibTransId="{8A544179-4812-4BB8-B510-FA2C91401F85}"/>
    <dgm:cxn modelId="{B87478EB-4FB3-47A0-BF7F-C59520218C9A}" type="presOf" srcId="{1A1E853E-A63F-40E8-9E65-C3A2172F6CC5}" destId="{07F60E2F-D550-49D9-B4BE-2FD1830BBECD}" srcOrd="0" destOrd="0" presId="urn:microsoft.com/office/officeart/2005/8/layout/cycle5"/>
    <dgm:cxn modelId="{7A8259E1-D5E5-4B13-B9BB-0E4A4861D53D}" type="presOf" srcId="{2AD2F0A0-2BB8-47E8-B2A8-6606EA6FC6BC}" destId="{4CFF7467-9B0E-4B98-9EC2-5360B31C167B}" srcOrd="0" destOrd="0" presId="urn:microsoft.com/office/officeart/2005/8/layout/cycle5"/>
    <dgm:cxn modelId="{0AF905C3-D61D-4B41-A5C1-2DDBA130EAB3}" type="presOf" srcId="{A29ADF0B-1C7F-4E74-81D4-C9913BE4A27D}" destId="{6B88DE8B-6438-4F67-9C58-D68B71BD4599}" srcOrd="0" destOrd="0" presId="urn:microsoft.com/office/officeart/2005/8/layout/cycle5"/>
    <dgm:cxn modelId="{743A9270-41AF-4060-B14F-9E3D713BC262}" srcId="{086E3B53-69FF-4C91-9A2A-A12D4D779795}" destId="{A29ADF0B-1C7F-4E74-81D4-C9913BE4A27D}" srcOrd="5" destOrd="0" parTransId="{3B32913D-352F-47F9-A849-2B948A0DFEBA}" sibTransId="{8DB80867-017B-49F1-8820-99449D813E7D}"/>
    <dgm:cxn modelId="{96583B07-8063-4450-97AE-57449BE10D68}" srcId="{086E3B53-69FF-4C91-9A2A-A12D4D779795}" destId="{A1FADC71-E19D-47F6-8AD8-5D4D19C12CF5}" srcOrd="2" destOrd="0" parTransId="{53C8E8BB-39B3-4A44-BA60-624EAD069097}" sibTransId="{9A8F23F2-54F2-4EAD-BE87-F5795179D7E1}"/>
    <dgm:cxn modelId="{60E39BF3-185D-414E-A64D-DC1501C5B3AB}" type="presOf" srcId="{8A544179-4812-4BB8-B510-FA2C91401F85}" destId="{F9643280-D725-4512-BBB0-DA3A0DA177C2}" srcOrd="0" destOrd="0" presId="urn:microsoft.com/office/officeart/2005/8/layout/cycle5"/>
    <dgm:cxn modelId="{56FD6B33-CB2C-4678-9DD3-0048955BC0B2}" srcId="{086E3B53-69FF-4C91-9A2A-A12D4D779795}" destId="{2AD2F0A0-2BB8-47E8-B2A8-6606EA6FC6BC}" srcOrd="3" destOrd="0" parTransId="{C2E3FCEC-2B06-4265-A159-ACD1D9657674}" sibTransId="{1A1E853E-A63F-40E8-9E65-C3A2172F6CC5}"/>
    <dgm:cxn modelId="{3243E03C-C23E-4131-A29C-968E73AF6AAC}" type="presOf" srcId="{A1FADC71-E19D-47F6-8AD8-5D4D19C12CF5}" destId="{6FA330D2-7A41-4B25-B127-524088737F20}" srcOrd="0" destOrd="0" presId="urn:microsoft.com/office/officeart/2005/8/layout/cycle5"/>
    <dgm:cxn modelId="{A95AB060-6BA7-4C8C-B2BC-3520C6D5A4F7}" type="presOf" srcId="{086E3B53-69FF-4C91-9A2A-A12D4D779795}" destId="{96BB34F5-12C0-4B65-8DCC-6E8C1EC6CBF6}" srcOrd="0" destOrd="0" presId="urn:microsoft.com/office/officeart/2005/8/layout/cycle5"/>
    <dgm:cxn modelId="{95DB37F4-EDDF-4AF9-9973-3108AB23EA21}" type="presParOf" srcId="{96BB34F5-12C0-4B65-8DCC-6E8C1EC6CBF6}" destId="{ADFF3F69-90F3-4A7F-9621-3F13932749BD}" srcOrd="0" destOrd="0" presId="urn:microsoft.com/office/officeart/2005/8/layout/cycle5"/>
    <dgm:cxn modelId="{2572E8B9-FC95-4BDB-B676-8A5BFD52ABF4}" type="presParOf" srcId="{96BB34F5-12C0-4B65-8DCC-6E8C1EC6CBF6}" destId="{075CA994-DD4C-4B8F-B71D-DCFF2B9899CF}" srcOrd="1" destOrd="0" presId="urn:microsoft.com/office/officeart/2005/8/layout/cycle5"/>
    <dgm:cxn modelId="{80C69ACA-F4EB-4F12-AA0F-43C6B629F5CC}" type="presParOf" srcId="{96BB34F5-12C0-4B65-8DCC-6E8C1EC6CBF6}" destId="{F9643280-D725-4512-BBB0-DA3A0DA177C2}" srcOrd="2" destOrd="0" presId="urn:microsoft.com/office/officeart/2005/8/layout/cycle5"/>
    <dgm:cxn modelId="{7AC5B217-0357-4F6F-BA91-CDB3F913E116}" type="presParOf" srcId="{96BB34F5-12C0-4B65-8DCC-6E8C1EC6CBF6}" destId="{AA7566E3-6A15-48EF-A892-BC5C970353C3}" srcOrd="3" destOrd="0" presId="urn:microsoft.com/office/officeart/2005/8/layout/cycle5"/>
    <dgm:cxn modelId="{E6F7D028-FA4A-428A-9DE6-65572C3D435C}" type="presParOf" srcId="{96BB34F5-12C0-4B65-8DCC-6E8C1EC6CBF6}" destId="{1A234433-F994-4C92-A4A0-222B164B33F9}" srcOrd="4" destOrd="0" presId="urn:microsoft.com/office/officeart/2005/8/layout/cycle5"/>
    <dgm:cxn modelId="{C507791C-EB66-46DF-AA5E-570DAB4F1CA8}" type="presParOf" srcId="{96BB34F5-12C0-4B65-8DCC-6E8C1EC6CBF6}" destId="{8A515337-809C-44E9-89E8-640B34A93B4B}" srcOrd="5" destOrd="0" presId="urn:microsoft.com/office/officeart/2005/8/layout/cycle5"/>
    <dgm:cxn modelId="{C1126B77-BA3B-4E55-8AC1-76E4F370D616}" type="presParOf" srcId="{96BB34F5-12C0-4B65-8DCC-6E8C1EC6CBF6}" destId="{6FA330D2-7A41-4B25-B127-524088737F20}" srcOrd="6" destOrd="0" presId="urn:microsoft.com/office/officeart/2005/8/layout/cycle5"/>
    <dgm:cxn modelId="{E22EB783-85FD-43EF-9960-B4766026DAF1}" type="presParOf" srcId="{96BB34F5-12C0-4B65-8DCC-6E8C1EC6CBF6}" destId="{D920859A-6EB1-4DF1-A06E-C0EB78414D97}" srcOrd="7" destOrd="0" presId="urn:microsoft.com/office/officeart/2005/8/layout/cycle5"/>
    <dgm:cxn modelId="{ED52B0FA-9442-4319-8F91-D265F9E44D8E}" type="presParOf" srcId="{96BB34F5-12C0-4B65-8DCC-6E8C1EC6CBF6}" destId="{A0054004-BAEE-4F20-81F4-E40F27163D44}" srcOrd="8" destOrd="0" presId="urn:microsoft.com/office/officeart/2005/8/layout/cycle5"/>
    <dgm:cxn modelId="{E8B62E21-950F-45C1-9130-05603B1C348E}" type="presParOf" srcId="{96BB34F5-12C0-4B65-8DCC-6E8C1EC6CBF6}" destId="{4CFF7467-9B0E-4B98-9EC2-5360B31C167B}" srcOrd="9" destOrd="0" presId="urn:microsoft.com/office/officeart/2005/8/layout/cycle5"/>
    <dgm:cxn modelId="{382BEA07-BD7F-46D5-A047-3816A824F772}" type="presParOf" srcId="{96BB34F5-12C0-4B65-8DCC-6E8C1EC6CBF6}" destId="{FE23FB0A-F052-4025-8239-36EAE6E92ACB}" srcOrd="10" destOrd="0" presId="urn:microsoft.com/office/officeart/2005/8/layout/cycle5"/>
    <dgm:cxn modelId="{43988635-2833-4482-B035-060E1A3D3E30}" type="presParOf" srcId="{96BB34F5-12C0-4B65-8DCC-6E8C1EC6CBF6}" destId="{07F60E2F-D550-49D9-B4BE-2FD1830BBECD}" srcOrd="11" destOrd="0" presId="urn:microsoft.com/office/officeart/2005/8/layout/cycle5"/>
    <dgm:cxn modelId="{5EA883BA-1FD6-4770-8CB3-08710EBDB15B}" type="presParOf" srcId="{96BB34F5-12C0-4B65-8DCC-6E8C1EC6CBF6}" destId="{962179D7-43B0-48CB-9DD9-37F1424D2B16}" srcOrd="12" destOrd="0" presId="urn:microsoft.com/office/officeart/2005/8/layout/cycle5"/>
    <dgm:cxn modelId="{EC9C6341-6DB7-4A43-8372-56971BAA2B65}" type="presParOf" srcId="{96BB34F5-12C0-4B65-8DCC-6E8C1EC6CBF6}" destId="{DF5F0294-01F9-4808-A7EC-AD07C1BCCE88}" srcOrd="13" destOrd="0" presId="urn:microsoft.com/office/officeart/2005/8/layout/cycle5"/>
    <dgm:cxn modelId="{7F991A77-1F88-453B-A1B3-6D4A0AC60941}" type="presParOf" srcId="{96BB34F5-12C0-4B65-8DCC-6E8C1EC6CBF6}" destId="{2259BC57-37C1-4A72-9D60-38CE82DC6347}" srcOrd="14" destOrd="0" presId="urn:microsoft.com/office/officeart/2005/8/layout/cycle5"/>
    <dgm:cxn modelId="{9EE157E5-1E77-4B95-8F4D-1838A74DC713}" type="presParOf" srcId="{96BB34F5-12C0-4B65-8DCC-6E8C1EC6CBF6}" destId="{6B88DE8B-6438-4F67-9C58-D68B71BD4599}" srcOrd="15" destOrd="0" presId="urn:microsoft.com/office/officeart/2005/8/layout/cycle5"/>
    <dgm:cxn modelId="{5D516331-A446-47E1-9DE4-ACAD50ABCF6A}" type="presParOf" srcId="{96BB34F5-12C0-4B65-8DCC-6E8C1EC6CBF6}" destId="{07F48FFB-6732-4FE5-B1BF-8EAFCC4BD6F9}" srcOrd="16" destOrd="0" presId="urn:microsoft.com/office/officeart/2005/8/layout/cycle5"/>
    <dgm:cxn modelId="{2C4C02D4-AAAA-4139-97E2-41C71F51D0F7}" type="presParOf" srcId="{96BB34F5-12C0-4B65-8DCC-6E8C1EC6CBF6}" destId="{E9E6C856-A7B0-4B9E-9641-F3BE29EFA970}"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F3F9396-666B-4103-B182-A1446A2F969D}" type="datetimeFigureOut">
              <a:rPr lang="en-US"/>
              <a:pPr>
                <a:defRPr/>
              </a:pPr>
              <a:t>5/23/2018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2910DAD-6AAE-450F-8F6F-32FBCF3886A8}" type="slidenum">
              <a:rPr lang="en-US"/>
              <a:pPr>
                <a:defRPr/>
              </a:pPr>
              <a:t>‹#›</a:t>
            </a:fld>
            <a:endParaRPr lang="en-US" dirty="0"/>
          </a:p>
        </p:txBody>
      </p:sp>
    </p:spTree>
    <p:extLst>
      <p:ext uri="{BB962C8B-B14F-4D97-AF65-F5344CB8AC3E}">
        <p14:creationId xmlns:p14="http://schemas.microsoft.com/office/powerpoint/2010/main" val="19018370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7DDFA20-9B43-444A-B272-35DA6C7EA89F}" type="datetimeFigureOut">
              <a:rPr lang="en-US"/>
              <a:pPr>
                <a:defRPr/>
              </a:pPr>
              <a:t>5/23/2018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AB222FF-92D1-4136-AD76-BADB0E88879F}" type="slidenum">
              <a:rPr lang="en-US"/>
              <a:pPr>
                <a:defRPr/>
              </a:pPr>
              <a:t>‹#›</a:t>
            </a:fld>
            <a:endParaRPr lang="en-US" dirty="0"/>
          </a:p>
        </p:txBody>
      </p:sp>
    </p:spTree>
    <p:extLst>
      <p:ext uri="{BB962C8B-B14F-4D97-AF65-F5344CB8AC3E}">
        <p14:creationId xmlns:p14="http://schemas.microsoft.com/office/powerpoint/2010/main" val="22891018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 dirty="0"/>
          </a:p>
        </p:txBody>
      </p:sp>
      <p:sp>
        <p:nvSpPr>
          <p:cNvPr id="4" name="Slide Number Placeholder 3"/>
          <p:cNvSpPr>
            <a:spLocks noGrp="1"/>
          </p:cNvSpPr>
          <p:nvPr>
            <p:ph type="sldNum" sz="quarter" idx="10"/>
          </p:nvPr>
        </p:nvSpPr>
        <p:spPr/>
        <p:txBody>
          <a:bodyPr/>
          <a:lstStyle/>
          <a:p>
            <a:pPr algn="l" rtl="0">
              <a:defRPr/>
            </a:pPr>
            <a:fld id="{5AB222FF-92D1-4136-AD76-BADB0E88879F}" type="slidenum">
              <a:rPr/>
              <a:pPr>
                <a:defRPr/>
              </a:pPr>
              <a:t>1</a:t>
            </a:fld>
            <a:endParaRPr lang="es" dirty="0"/>
          </a:p>
        </p:txBody>
      </p:sp>
    </p:spTree>
    <p:extLst>
      <p:ext uri="{BB962C8B-B14F-4D97-AF65-F5344CB8AC3E}">
        <p14:creationId xmlns:p14="http://schemas.microsoft.com/office/powerpoint/2010/main" val="2749386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l" rtl="0"/>
            <a:fld id="{F6153689-73BD-4824-AA94-7EFA36707B1A}" type="slidenum">
              <a:rPr/>
              <a:pPr/>
              <a:t>10</a:t>
            </a:fld>
            <a:endParaRPr lang="es" altLang="en-US" dirty="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pPr algn="l" rtl="0"/>
            <a:r>
              <a:rPr lang="es" b="0" i="0" u="none" baseline="0" dirty="0">
                <a:latin typeface="Arial" panose="020B0604020202020204" pitchFamily="34" charset="0"/>
              </a:rPr>
              <a:t>Los componentes de las Precauciones estándar crean barreras de protección para prevenir infecciones, y deberían implementarse en el </a:t>
            </a:r>
            <a:r>
              <a:rPr lang="es-ES" b="0" i="0" u="none" baseline="0" dirty="0" smtClean="0">
                <a:latin typeface="Arial" panose="020B0604020202020204" pitchFamily="34" charset="0"/>
              </a:rPr>
              <a:t>establecimiento</a:t>
            </a:r>
            <a:r>
              <a:rPr lang="es" b="0" i="0" u="none" baseline="0" dirty="0" smtClean="0">
                <a:latin typeface="Arial" panose="020B0604020202020204" pitchFamily="34" charset="0"/>
              </a:rPr>
              <a:t>, </a:t>
            </a:r>
            <a:r>
              <a:rPr lang="es" b="0" i="0" u="none" baseline="0" dirty="0">
                <a:latin typeface="Arial" panose="020B0604020202020204" pitchFamily="34" charset="0"/>
              </a:rPr>
              <a:t>en todos los niveles.</a:t>
            </a:r>
          </a:p>
          <a:p>
            <a:endParaRPr lang="es" altLang="en-US" dirty="0">
              <a:latin typeface="Arial" panose="020B0604020202020204" pitchFamily="34" charset="0"/>
            </a:endParaRPr>
          </a:p>
          <a:p>
            <a:pPr algn="l" rtl="0"/>
            <a:r>
              <a:rPr lang="es" b="0" i="0" u="none" baseline="0" dirty="0"/>
              <a:t>.</a:t>
            </a:r>
            <a:endParaRPr lang="es" altLang="en-US" dirty="0"/>
          </a:p>
        </p:txBody>
      </p:sp>
    </p:spTree>
    <p:extLst>
      <p:ext uri="{BB962C8B-B14F-4D97-AF65-F5344CB8AC3E}">
        <p14:creationId xmlns:p14="http://schemas.microsoft.com/office/powerpoint/2010/main" val="40646929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l" rtl="0"/>
            <a:fld id="{CC99FC45-BFAC-42BF-8C1A-DEDDB833FF2D}" type="slidenum">
              <a:rPr/>
              <a:pPr/>
              <a:t>11</a:t>
            </a:fld>
            <a:endParaRPr lang="es" altLang="en-US"/>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pPr algn="l" rtl="0"/>
            <a:r>
              <a:rPr lang="es" b="0" i="0" u="none" baseline="0" dirty="0"/>
              <a:t>La higiene de manos es la intervención más importante para prevenir la contaminación cruzada (p. ej. persona a persona u objeto contaminado a persona), y debe realizarse en el momento recomendado durante la atención del paciente usando la técnica correcta.</a:t>
            </a:r>
          </a:p>
          <a:p>
            <a:pPr algn="l" rtl="0"/>
            <a:r>
              <a:rPr lang="es" b="0" i="0" u="none" baseline="0" dirty="0"/>
              <a:t>El propósito del lavado de manos de rutina en el área del cuidado de la salud es eliminar suciedad y materiales orgánicos, así como contaminantes microbianos de las manos. Debe usarse agua limpia para evitar que los microorganismos del agua contaminen las manos, pero el agua por sí sola no es eficaz al momento de eliminar sustancias que contengan grasas y aceites, que por lo general están presentes en las manos sucias.</a:t>
            </a:r>
            <a:endParaRPr lang="es" altLang="en-US" dirty="0"/>
          </a:p>
        </p:txBody>
      </p:sp>
    </p:spTree>
    <p:extLst>
      <p:ext uri="{BB962C8B-B14F-4D97-AF65-F5344CB8AC3E}">
        <p14:creationId xmlns:p14="http://schemas.microsoft.com/office/powerpoint/2010/main" val="2220566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l" rtl="0"/>
            <a:fld id="{F6A4D01E-44EB-474B-9874-2BDE814261FA}" type="slidenum">
              <a:rPr/>
              <a:pPr/>
              <a:t>12</a:t>
            </a:fld>
            <a:endParaRPr lang="es" altLang="en-US"/>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p:txBody>
          <a:bodyPr/>
          <a:lstStyle/>
          <a:p>
            <a:pPr algn="l" rtl="0"/>
            <a:r>
              <a:rPr lang="es-ES" b="0" i="0" u="none" baseline="0" dirty="0" smtClean="0"/>
              <a:t>Los elementos del</a:t>
            </a:r>
            <a:r>
              <a:rPr lang="es" b="0" i="0" u="none" baseline="0" dirty="0" smtClean="0"/>
              <a:t> equipo </a:t>
            </a:r>
            <a:r>
              <a:rPr lang="es" b="0" i="0" u="none" baseline="0" dirty="0"/>
              <a:t>de protección personal (EPP) son barreras </a:t>
            </a:r>
            <a:r>
              <a:rPr lang="es-ES" b="0" i="0" u="none" baseline="0" dirty="0" smtClean="0"/>
              <a:t>y mascarillas </a:t>
            </a:r>
            <a:r>
              <a:rPr lang="es" b="0" i="0" u="none" baseline="0" dirty="0" smtClean="0"/>
              <a:t>protectoras y</a:t>
            </a:r>
            <a:r>
              <a:rPr lang="es-ES" b="0" i="0" u="none" baseline="0" dirty="0" smtClean="0"/>
              <a:t> </a:t>
            </a:r>
            <a:r>
              <a:rPr lang="es" b="0" i="0" u="none" baseline="0" dirty="0" smtClean="0"/>
              <a:t>que </a:t>
            </a:r>
            <a:r>
              <a:rPr lang="es" b="0" i="0" u="none" baseline="0" dirty="0"/>
              <a:t>un trabajador </a:t>
            </a:r>
            <a:r>
              <a:rPr lang="es" b="0" i="0" u="none" baseline="0" dirty="0" smtClean="0"/>
              <a:t>de salud </a:t>
            </a:r>
            <a:r>
              <a:rPr lang="es" b="0" i="0" u="none" baseline="0" dirty="0"/>
              <a:t>utiliza solos o en combinación para proteger las membranas mucosas, las vías respiratorias, la piel y la ropa a fin de evitar el contacto con agentes nocivos e infecciosos. Los EPP también pueden usarse en un paciente infeccioso para prevenir la diseminación de agentes infecciosos (p. ej. máscara quirúrgica utilizada por un paciente para controlar la diseminación una enfermedad.</a:t>
            </a:r>
            <a:endParaRPr lang="es" altLang="en-US" baseline="0" dirty="0" smtClean="0">
              <a:latin typeface="Arial" panose="020B0604020202020204" pitchFamily="34" charset="0"/>
              <a:cs typeface="Times New Roman" panose="02020603050405020304" pitchFamily="18" charset="0"/>
            </a:endParaRPr>
          </a:p>
          <a:p>
            <a:endParaRPr lang="es" altLang="en-US" dirty="0" smtClean="0">
              <a:latin typeface="Arial" panose="020B0604020202020204" pitchFamily="34" charset="0"/>
              <a:cs typeface="Times New Roman" panose="02020603050405020304" pitchFamily="18" charset="0"/>
            </a:endParaRPr>
          </a:p>
          <a:p>
            <a:pPr algn="l" rtl="0"/>
            <a:r>
              <a:rPr lang="es" sz="1200" b="0" i="0" u="none" kern="1200" baseline="0" dirty="0">
                <a:solidFill>
                  <a:schemeClr val="tx1"/>
                </a:solidFill>
                <a:effectLst/>
                <a:latin typeface="+mn-lt"/>
                <a:ea typeface="+mn-ea"/>
                <a:cs typeface="+mn-cs"/>
              </a:rPr>
              <a:t>Para que los EPP sean eficaces, deben estar disponibles, brindar protección adecuada y utilizarse correctamente y en las situaciones adecuadas. En los </a:t>
            </a:r>
            <a:r>
              <a:rPr lang="es-ES" sz="1200" b="0" i="0" u="none" kern="1200" baseline="0" dirty="0" smtClean="0">
                <a:solidFill>
                  <a:schemeClr val="tx1"/>
                </a:solidFill>
                <a:effectLst/>
                <a:latin typeface="+mn-lt"/>
                <a:ea typeface="+mn-ea"/>
                <a:cs typeface="+mn-cs"/>
              </a:rPr>
              <a:t>establecimientos</a:t>
            </a:r>
            <a:r>
              <a:rPr lang="es" sz="1200" b="0" i="0" u="none" kern="1200" baseline="0" dirty="0" smtClean="0">
                <a:solidFill>
                  <a:schemeClr val="tx1"/>
                </a:solidFill>
                <a:effectLst/>
                <a:latin typeface="+mn-lt"/>
                <a:ea typeface="+mn-ea"/>
                <a:cs typeface="+mn-cs"/>
              </a:rPr>
              <a:t> </a:t>
            </a:r>
            <a:r>
              <a:rPr lang="es" sz="1200" b="0" i="0" u="none" kern="1200" baseline="0" dirty="0">
                <a:solidFill>
                  <a:schemeClr val="tx1"/>
                </a:solidFill>
                <a:effectLst/>
                <a:latin typeface="+mn-lt"/>
                <a:ea typeface="+mn-ea"/>
                <a:cs typeface="+mn-cs"/>
              </a:rPr>
              <a:t>de salud que tienen recursos limitados, debería ser una prioridad brindar EPP adecuados al personal.</a:t>
            </a:r>
          </a:p>
          <a:p>
            <a:pPr algn="l" rtl="0"/>
            <a:r>
              <a:rPr lang="es" sz="1200" b="0" i="0" u="none" kern="1200" baseline="0" dirty="0">
                <a:solidFill>
                  <a:schemeClr val="tx1"/>
                </a:solidFill>
                <a:effectLst/>
                <a:latin typeface="+mn-lt"/>
                <a:ea typeface="+mn-ea"/>
                <a:cs typeface="+mn-cs"/>
              </a:rPr>
              <a:t>Pregunte a los </a:t>
            </a:r>
            <a:r>
              <a:rPr lang="es-ES" sz="1200" b="0" i="0" u="none" kern="1200" baseline="0" dirty="0" smtClean="0">
                <a:solidFill>
                  <a:schemeClr val="tx1"/>
                </a:solidFill>
                <a:effectLst/>
                <a:latin typeface="+mn-lt"/>
                <a:ea typeface="+mn-ea"/>
                <a:cs typeface="+mn-cs"/>
              </a:rPr>
              <a:t>participantes</a:t>
            </a:r>
            <a:r>
              <a:rPr lang="es" sz="1200" b="0" i="0" u="none" kern="1200" baseline="0" dirty="0" smtClean="0">
                <a:solidFill>
                  <a:schemeClr val="tx1"/>
                </a:solidFill>
                <a:effectLst/>
                <a:latin typeface="+mn-lt"/>
                <a:ea typeface="+mn-ea"/>
                <a:cs typeface="+mn-cs"/>
              </a:rPr>
              <a:t>: </a:t>
            </a:r>
            <a:r>
              <a:rPr lang="es" sz="1200" b="0" i="0" u="none" kern="1200" baseline="0" dirty="0">
                <a:solidFill>
                  <a:schemeClr val="tx1"/>
                </a:solidFill>
                <a:effectLst/>
                <a:latin typeface="+mn-lt"/>
                <a:ea typeface="+mn-ea"/>
                <a:cs typeface="+mn-cs"/>
              </a:rPr>
              <a:t>¿por qué usamos guantes? </a:t>
            </a:r>
          </a:p>
          <a:p>
            <a:pPr algn="l" rtl="0"/>
            <a:r>
              <a:rPr lang="es" sz="1200" b="0" i="0" u="none" kern="1200" baseline="0" dirty="0">
                <a:solidFill>
                  <a:schemeClr val="tx1"/>
                </a:solidFill>
                <a:effectLst/>
                <a:latin typeface="+mn-lt"/>
                <a:ea typeface="+mn-ea"/>
                <a:cs typeface="+mn-cs"/>
              </a:rPr>
              <a:t>Se ha demostrado que los guantes protegen las manos del personal de un </a:t>
            </a:r>
            <a:r>
              <a:rPr lang="es-ES" sz="1200" b="0" i="0" u="none" kern="1200" baseline="0" dirty="0" smtClean="0">
                <a:solidFill>
                  <a:schemeClr val="tx1"/>
                </a:solidFill>
                <a:effectLst/>
                <a:latin typeface="+mn-lt"/>
                <a:ea typeface="+mn-ea"/>
                <a:cs typeface="+mn-cs"/>
              </a:rPr>
              <a:t>establecimiento</a:t>
            </a:r>
            <a:r>
              <a:rPr lang="es" sz="1200" b="0" i="0" u="none" kern="1200" baseline="0" dirty="0" smtClean="0">
                <a:solidFill>
                  <a:schemeClr val="tx1"/>
                </a:solidFill>
                <a:effectLst/>
                <a:latin typeface="+mn-lt"/>
                <a:ea typeface="+mn-ea"/>
                <a:cs typeface="+mn-cs"/>
              </a:rPr>
              <a:t> </a:t>
            </a:r>
            <a:r>
              <a:rPr lang="es" sz="1200" b="0" i="0" u="none" kern="1200" baseline="0" dirty="0">
                <a:solidFill>
                  <a:schemeClr val="tx1"/>
                </a:solidFill>
                <a:effectLst/>
                <a:latin typeface="+mn-lt"/>
                <a:ea typeface="+mn-ea"/>
                <a:cs typeface="+mn-cs"/>
              </a:rPr>
              <a:t>de salud de la contaminación con materiales infecciosos, y protegen a los pacientes y clientes de microorganismos que se alojan en las manos de los trabajadores </a:t>
            </a:r>
            <a:r>
              <a:rPr lang="es" sz="1200" b="0" i="0" u="none" kern="1200" baseline="0" dirty="0" smtClean="0">
                <a:solidFill>
                  <a:schemeClr val="tx1"/>
                </a:solidFill>
                <a:effectLst/>
                <a:latin typeface="+mn-lt"/>
                <a:ea typeface="+mn-ea"/>
                <a:cs typeface="+mn-cs"/>
              </a:rPr>
              <a:t>de</a:t>
            </a:r>
            <a:r>
              <a:rPr lang="es-ES" sz="1200" b="0" i="0" u="none" kern="1200" baseline="0" dirty="0" smtClean="0">
                <a:solidFill>
                  <a:schemeClr val="tx1"/>
                </a:solidFill>
                <a:effectLst/>
                <a:latin typeface="+mn-lt"/>
                <a:ea typeface="+mn-ea"/>
                <a:cs typeface="+mn-cs"/>
              </a:rPr>
              <a:t> </a:t>
            </a:r>
            <a:r>
              <a:rPr lang="es" sz="1200" b="0" i="0" u="none" kern="1200" baseline="0" dirty="0" smtClean="0">
                <a:solidFill>
                  <a:schemeClr val="tx1"/>
                </a:solidFill>
                <a:effectLst/>
                <a:latin typeface="+mn-lt"/>
                <a:ea typeface="+mn-ea"/>
                <a:cs typeface="+mn-cs"/>
              </a:rPr>
              <a:t> </a:t>
            </a:r>
            <a:r>
              <a:rPr lang="es" sz="1200" b="0" i="0" u="none" kern="1200" baseline="0" dirty="0">
                <a:solidFill>
                  <a:schemeClr val="tx1"/>
                </a:solidFill>
                <a:effectLst/>
                <a:latin typeface="+mn-lt"/>
                <a:ea typeface="+mn-ea"/>
                <a:cs typeface="+mn-cs"/>
              </a:rPr>
              <a:t>salud. Los guantes son la barrera física más importante para prevenir la diseminación de infecciones</a:t>
            </a:r>
          </a:p>
          <a:p>
            <a:pPr algn="l" rtl="0"/>
            <a:r>
              <a:rPr lang="es" sz="1200" b="0" i="0" u="none" kern="1200" baseline="0" dirty="0">
                <a:solidFill>
                  <a:schemeClr val="tx1"/>
                </a:solidFill>
                <a:effectLst/>
                <a:latin typeface="+mn-lt"/>
                <a:ea typeface="+mn-ea"/>
                <a:cs typeface="+mn-cs"/>
              </a:rPr>
              <a:t>Existen tres tipos de guantes para uso en </a:t>
            </a:r>
            <a:r>
              <a:rPr lang="es-ES" sz="1200" b="0" i="0" u="none" kern="1200" baseline="0" dirty="0" smtClean="0">
                <a:solidFill>
                  <a:schemeClr val="tx1"/>
                </a:solidFill>
                <a:effectLst/>
                <a:latin typeface="+mn-lt"/>
                <a:ea typeface="+mn-ea"/>
                <a:cs typeface="+mn-cs"/>
              </a:rPr>
              <a:t>establecimientos</a:t>
            </a:r>
            <a:r>
              <a:rPr lang="es" sz="1200" b="0" i="0" u="none" kern="1200" baseline="0" dirty="0" smtClean="0">
                <a:solidFill>
                  <a:schemeClr val="tx1"/>
                </a:solidFill>
                <a:effectLst/>
                <a:latin typeface="+mn-lt"/>
                <a:ea typeface="+mn-ea"/>
                <a:cs typeface="+mn-cs"/>
              </a:rPr>
              <a:t> </a:t>
            </a:r>
            <a:r>
              <a:rPr lang="es" sz="1200" b="0" i="0" u="none" kern="1200" baseline="0" dirty="0">
                <a:solidFill>
                  <a:schemeClr val="tx1"/>
                </a:solidFill>
                <a:effectLst/>
                <a:latin typeface="+mn-lt"/>
                <a:ea typeface="+mn-ea"/>
                <a:cs typeface="+mn-cs"/>
              </a:rPr>
              <a:t>de salud: </a:t>
            </a:r>
          </a:p>
          <a:p>
            <a:pPr lvl="0" algn="l" rtl="0"/>
            <a:r>
              <a:rPr lang="es" sz="1200" b="0" i="0" u="none" kern="1200" baseline="0" dirty="0">
                <a:solidFill>
                  <a:schemeClr val="tx1"/>
                </a:solidFill>
                <a:effectLst/>
                <a:latin typeface="+mn-lt"/>
                <a:ea typeface="+mn-ea"/>
                <a:cs typeface="+mn-cs"/>
              </a:rPr>
              <a:t>Los</a:t>
            </a:r>
            <a:r>
              <a:rPr lang="es" sz="1200" b="1" i="0" u="none" kern="1200" baseline="0" dirty="0">
                <a:solidFill>
                  <a:schemeClr val="tx1"/>
                </a:solidFill>
                <a:effectLst/>
                <a:latin typeface="+mn-lt"/>
                <a:ea typeface="+mn-ea"/>
                <a:cs typeface="+mn-cs"/>
              </a:rPr>
              <a:t> guantes quirúrgicos estériles</a:t>
            </a:r>
            <a:r>
              <a:rPr lang="es" sz="1200" b="0" i="0" u="none" kern="1200" baseline="0" dirty="0">
                <a:solidFill>
                  <a:schemeClr val="tx1"/>
                </a:solidFill>
                <a:effectLst/>
                <a:latin typeface="+mn-lt"/>
                <a:ea typeface="+mn-ea"/>
                <a:cs typeface="+mn-cs"/>
              </a:rPr>
              <a:t> se utilizan cuando se realizan procedimientos médicos o quirúrgicos invasivos y cuando se necesita esterilización. </a:t>
            </a:r>
          </a:p>
          <a:p>
            <a:pPr lvl="0" algn="l" rtl="0"/>
            <a:r>
              <a:rPr lang="es" sz="1200" b="0" i="0" u="none" kern="1200" baseline="0" dirty="0">
                <a:solidFill>
                  <a:schemeClr val="tx1"/>
                </a:solidFill>
                <a:effectLst/>
                <a:latin typeface="+mn-lt"/>
                <a:ea typeface="+mn-ea"/>
                <a:cs typeface="+mn-cs"/>
              </a:rPr>
              <a:t>Los </a:t>
            </a:r>
            <a:r>
              <a:rPr lang="es" sz="1200" b="1" i="0" u="none" kern="1200" baseline="0" dirty="0">
                <a:solidFill>
                  <a:schemeClr val="tx1"/>
                </a:solidFill>
                <a:effectLst/>
                <a:latin typeface="+mn-lt"/>
                <a:ea typeface="+mn-ea"/>
                <a:cs typeface="+mn-cs"/>
              </a:rPr>
              <a:t>guantes de examen, tanto estériles como limpios</a:t>
            </a:r>
            <a:r>
              <a:rPr lang="es" sz="1200" b="0" i="0" u="none" kern="1200" baseline="0" dirty="0">
                <a:solidFill>
                  <a:schemeClr val="tx1"/>
                </a:solidFill>
                <a:effectLst/>
                <a:latin typeface="+mn-lt"/>
                <a:ea typeface="+mn-ea"/>
                <a:cs typeface="+mn-cs"/>
              </a:rPr>
              <a:t>, son utilizados por los trabajadores </a:t>
            </a:r>
            <a:r>
              <a:rPr lang="es" sz="1200" b="0" i="0" u="none" kern="1200" baseline="0" dirty="0" smtClean="0">
                <a:solidFill>
                  <a:schemeClr val="tx1"/>
                </a:solidFill>
                <a:effectLst/>
                <a:latin typeface="+mn-lt"/>
                <a:ea typeface="+mn-ea"/>
                <a:cs typeface="+mn-cs"/>
              </a:rPr>
              <a:t>de </a:t>
            </a:r>
            <a:r>
              <a:rPr lang="es" sz="1200" b="0" i="0" u="none" kern="1200" baseline="0" dirty="0">
                <a:solidFill>
                  <a:schemeClr val="tx1"/>
                </a:solidFill>
                <a:effectLst/>
                <a:latin typeface="+mn-lt"/>
                <a:ea typeface="+mn-ea"/>
                <a:cs typeface="+mn-cs"/>
              </a:rPr>
              <a:t>salud para protegerse a sí mismos y a los pacientes y evitar contaminarse con sangre y fluidos corporales cuando brindan </a:t>
            </a:r>
            <a:r>
              <a:rPr lang="es-ES" sz="1200" b="0" i="0" u="none" kern="1200" baseline="0" dirty="0" smtClean="0">
                <a:solidFill>
                  <a:schemeClr val="tx1"/>
                </a:solidFill>
                <a:effectLst/>
                <a:latin typeface="+mn-lt"/>
                <a:ea typeface="+mn-ea"/>
                <a:cs typeface="+mn-cs"/>
              </a:rPr>
              <a:t>atención</a:t>
            </a:r>
            <a:r>
              <a:rPr lang="es" sz="1200" b="0" i="0" u="none" kern="1200" baseline="0" dirty="0" smtClean="0">
                <a:solidFill>
                  <a:schemeClr val="tx1"/>
                </a:solidFill>
                <a:effectLst/>
                <a:latin typeface="+mn-lt"/>
                <a:ea typeface="+mn-ea"/>
                <a:cs typeface="+mn-cs"/>
              </a:rPr>
              <a:t> </a:t>
            </a:r>
            <a:r>
              <a:rPr lang="es" sz="1200" b="0" i="0" u="none" kern="1200" baseline="0" dirty="0">
                <a:solidFill>
                  <a:schemeClr val="tx1"/>
                </a:solidFill>
                <a:effectLst/>
                <a:latin typeface="+mn-lt"/>
                <a:ea typeface="+mn-ea"/>
                <a:cs typeface="+mn-cs"/>
              </a:rPr>
              <a:t>de rutina.</a:t>
            </a:r>
          </a:p>
          <a:p>
            <a:pPr algn="l" rtl="0"/>
            <a:r>
              <a:rPr lang="es" sz="1200" b="0" i="0" u="none" kern="1200" baseline="0" dirty="0">
                <a:solidFill>
                  <a:schemeClr val="tx1"/>
                </a:solidFill>
                <a:effectLst/>
                <a:latin typeface="+mn-lt"/>
                <a:ea typeface="+mn-ea"/>
                <a:cs typeface="+mn-cs"/>
              </a:rPr>
              <a:t>Los </a:t>
            </a:r>
            <a:r>
              <a:rPr lang="es" sz="1200" b="1" i="0" u="none" kern="1200" baseline="0" dirty="0">
                <a:solidFill>
                  <a:schemeClr val="tx1"/>
                </a:solidFill>
                <a:effectLst/>
                <a:latin typeface="+mn-lt"/>
                <a:ea typeface="+mn-ea"/>
                <a:cs typeface="+mn-cs"/>
              </a:rPr>
              <a:t>guantes </a:t>
            </a:r>
            <a:r>
              <a:rPr lang="es-ES" sz="1200" b="1" i="0" u="none" kern="1200" baseline="0" dirty="0" smtClean="0">
                <a:solidFill>
                  <a:schemeClr val="tx1"/>
                </a:solidFill>
                <a:effectLst/>
                <a:latin typeface="+mn-lt"/>
                <a:ea typeface="+mn-ea"/>
                <a:cs typeface="+mn-cs"/>
              </a:rPr>
              <a:t>utilitarios</a:t>
            </a:r>
            <a:r>
              <a:rPr lang="es" sz="1200" b="1" i="0" u="none" kern="1200" baseline="0" dirty="0" smtClean="0">
                <a:solidFill>
                  <a:schemeClr val="tx1"/>
                </a:solidFill>
                <a:effectLst/>
                <a:latin typeface="+mn-lt"/>
                <a:ea typeface="+mn-ea"/>
                <a:cs typeface="+mn-cs"/>
              </a:rPr>
              <a:t> </a:t>
            </a:r>
            <a:r>
              <a:rPr lang="es" sz="1200" b="1" i="0" u="none" kern="1200" baseline="0" dirty="0">
                <a:solidFill>
                  <a:schemeClr val="tx1"/>
                </a:solidFill>
                <a:effectLst/>
                <a:latin typeface="+mn-lt"/>
                <a:ea typeface="+mn-ea"/>
                <a:cs typeface="+mn-cs"/>
              </a:rPr>
              <a:t>o domésticos reforzados </a:t>
            </a:r>
            <a:r>
              <a:rPr lang="es" sz="1200" b="0" i="0" u="none" kern="1200" baseline="0" dirty="0">
                <a:solidFill>
                  <a:schemeClr val="tx1"/>
                </a:solidFill>
                <a:effectLst/>
                <a:latin typeface="+mn-lt"/>
                <a:ea typeface="+mn-ea"/>
                <a:cs typeface="+mn-cs"/>
              </a:rPr>
              <a:t>se utilizan para procesar instrumentos, para limpiar equipos y otros elementos, para realizar una limpieza ambiental y para manipular sábanas sucias y desechos contaminados, de manera de conservar los guantes de examen para </a:t>
            </a:r>
            <a:r>
              <a:rPr lang="es-ES" sz="1200" b="0" i="0" u="none" kern="1200" baseline="0" dirty="0" smtClean="0">
                <a:solidFill>
                  <a:schemeClr val="tx1"/>
                </a:solidFill>
                <a:effectLst/>
                <a:latin typeface="+mn-lt"/>
                <a:ea typeface="+mn-ea"/>
                <a:cs typeface="+mn-cs"/>
              </a:rPr>
              <a:t>la atención </a:t>
            </a:r>
            <a:r>
              <a:rPr lang="es" sz="1200" b="0" i="0" u="none" kern="1200" baseline="0" dirty="0" smtClean="0">
                <a:solidFill>
                  <a:schemeClr val="tx1"/>
                </a:solidFill>
                <a:effectLst/>
                <a:latin typeface="+mn-lt"/>
                <a:ea typeface="+mn-ea"/>
                <a:cs typeface="+mn-cs"/>
              </a:rPr>
              <a:t>de </a:t>
            </a:r>
            <a:r>
              <a:rPr lang="es" sz="1200" b="0" i="0" u="none" kern="1200" baseline="0" dirty="0">
                <a:solidFill>
                  <a:schemeClr val="tx1"/>
                </a:solidFill>
                <a:effectLst/>
                <a:latin typeface="+mn-lt"/>
                <a:ea typeface="+mn-ea"/>
                <a:cs typeface="+mn-cs"/>
              </a:rPr>
              <a:t>los pacientes.</a:t>
            </a:r>
            <a:endParaRPr lang="es" altLang="en-US" dirty="0"/>
          </a:p>
        </p:txBody>
      </p:sp>
    </p:spTree>
    <p:extLst>
      <p:ext uri="{BB962C8B-B14F-4D97-AF65-F5344CB8AC3E}">
        <p14:creationId xmlns:p14="http://schemas.microsoft.com/office/powerpoint/2010/main" val="16652340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l" rtl="0"/>
            <a:fld id="{398F87A5-BF11-4668-B834-92DE58298BE0}" type="slidenum">
              <a:rPr/>
              <a:pPr/>
              <a:t>13</a:t>
            </a:fld>
            <a:endParaRPr lang="es" altLang="en-US" dirty="0"/>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pPr algn="l" rtl="0"/>
            <a:r>
              <a:rPr lang="es" sz="1200" b="0" i="0" u="none" kern="1200" baseline="0" dirty="0">
                <a:solidFill>
                  <a:schemeClr val="tx1"/>
                </a:solidFill>
                <a:effectLst/>
                <a:latin typeface="+mn-lt"/>
                <a:ea typeface="+mn-ea"/>
                <a:cs typeface="+mn-cs"/>
              </a:rPr>
              <a:t>La descontaminación es el uso de medios físicos o químicos para eliminar, desactivar o destruir patógenos </a:t>
            </a:r>
            <a:r>
              <a:rPr lang="es" sz="1200" b="0" i="0" u="none" kern="1200" baseline="0" dirty="0" smtClean="0">
                <a:solidFill>
                  <a:schemeClr val="tx1"/>
                </a:solidFill>
                <a:effectLst/>
                <a:latin typeface="+mn-lt"/>
                <a:ea typeface="+mn-ea"/>
                <a:cs typeface="+mn-cs"/>
              </a:rPr>
              <a:t>trans</a:t>
            </a:r>
            <a:r>
              <a:rPr lang="es-ES" sz="1200" b="0" i="0" u="none" kern="1200" baseline="0" dirty="0" err="1" smtClean="0">
                <a:solidFill>
                  <a:schemeClr val="tx1"/>
                </a:solidFill>
                <a:effectLst/>
                <a:latin typeface="+mn-lt"/>
                <a:ea typeface="+mn-ea"/>
                <a:cs typeface="+mn-cs"/>
              </a:rPr>
              <a:t>mitidos</a:t>
            </a:r>
            <a:r>
              <a:rPr lang="es" sz="1200" b="0" i="0" u="none" kern="1200" baseline="0" dirty="0" smtClean="0">
                <a:solidFill>
                  <a:schemeClr val="tx1"/>
                </a:solidFill>
                <a:effectLst/>
                <a:latin typeface="+mn-lt"/>
                <a:ea typeface="+mn-ea"/>
                <a:cs typeface="+mn-cs"/>
              </a:rPr>
              <a:t> </a:t>
            </a:r>
            <a:r>
              <a:rPr lang="es" sz="1200" b="0" i="0" u="none" kern="1200" baseline="0" dirty="0">
                <a:solidFill>
                  <a:schemeClr val="tx1"/>
                </a:solidFill>
                <a:effectLst/>
                <a:latin typeface="+mn-lt"/>
                <a:ea typeface="+mn-ea"/>
                <a:cs typeface="+mn-cs"/>
              </a:rPr>
              <a:t>por la sangre en una superficie o artículo hasta el punto en que ya no puede transmitir partículas infecciosas y la superficie o el artículo se considera seguro para su manipulación, uso o desecho.</a:t>
            </a:r>
            <a:endParaRPr lang="es" altLang="en-US" dirty="0" smtClean="0">
              <a:latin typeface="Arial" panose="020B0604020202020204" pitchFamily="34" charset="0"/>
            </a:endParaRPr>
          </a:p>
          <a:p>
            <a:endParaRPr lang="es" altLang="en-US" dirty="0" smtClean="0">
              <a:latin typeface="Arial" panose="020B0604020202020204" pitchFamily="34" charset="0"/>
            </a:endParaRPr>
          </a:p>
          <a:p>
            <a:pPr algn="l" rtl="0"/>
            <a:r>
              <a:rPr lang="es" b="0" i="0" u="none" baseline="0" dirty="0">
                <a:latin typeface="Arial" panose="020B0604020202020204" pitchFamily="34" charset="0"/>
              </a:rPr>
              <a:t>Después de su uso, los instrumentos y otros elementos deben descontaminarse sumergiéndolos en una solución </a:t>
            </a:r>
            <a:r>
              <a:rPr lang="es-ES" b="0" i="0" u="none" baseline="0" dirty="0" smtClean="0">
                <a:latin typeface="Arial" panose="020B0604020202020204" pitchFamily="34" charset="0"/>
              </a:rPr>
              <a:t>clorada </a:t>
            </a:r>
            <a:r>
              <a:rPr lang="es" b="0" i="0" u="none" baseline="0" dirty="0" smtClean="0">
                <a:latin typeface="Arial" panose="020B0604020202020204" pitchFamily="34" charset="0"/>
              </a:rPr>
              <a:t>al </a:t>
            </a:r>
            <a:r>
              <a:rPr lang="es" b="0" i="0" u="none" baseline="0" dirty="0">
                <a:latin typeface="Arial" panose="020B0604020202020204" pitchFamily="34" charset="0"/>
              </a:rPr>
              <a:t>0,5 % durante 10 minutos. La descontaminación </a:t>
            </a:r>
            <a:r>
              <a:rPr lang="es" b="0" i="0" u="none" baseline="0" dirty="0" smtClean="0">
                <a:latin typeface="Arial" panose="020B0604020202020204" pitchFamily="34" charset="0"/>
              </a:rPr>
              <a:t>ayudará</a:t>
            </a:r>
            <a:r>
              <a:rPr lang="es-ES" b="0" i="0" u="none" baseline="0" dirty="0" smtClean="0">
                <a:latin typeface="Arial" panose="020B0604020202020204" pitchFamily="34" charset="0"/>
              </a:rPr>
              <a:t> a proteger</a:t>
            </a:r>
            <a:r>
              <a:rPr lang="es" b="0" i="0" u="none" baseline="0" dirty="0" smtClean="0">
                <a:latin typeface="Arial" panose="020B0604020202020204" pitchFamily="34" charset="0"/>
              </a:rPr>
              <a:t> </a:t>
            </a:r>
            <a:r>
              <a:rPr lang="es" b="0" i="0" u="none" baseline="0" dirty="0">
                <a:latin typeface="Arial" panose="020B0604020202020204" pitchFamily="34" charset="0"/>
              </a:rPr>
              <a:t>a la persona que está limpiando los instrumentos. </a:t>
            </a:r>
            <a:endParaRPr lang="es" altLang="en-US" dirty="0" smtClean="0">
              <a:latin typeface="Arial" panose="020B0604020202020204" pitchFamily="34" charset="0"/>
            </a:endParaRPr>
          </a:p>
          <a:p>
            <a:endParaRPr lang="es" altLang="en-US" dirty="0" smtClean="0">
              <a:latin typeface="Arial" panose="020B0604020202020204" pitchFamily="34" charset="0"/>
            </a:endParaRPr>
          </a:p>
          <a:p>
            <a:pPr algn="l" rtl="0"/>
            <a:r>
              <a:rPr lang="es" b="0" i="0" u="none" baseline="0" dirty="0">
                <a:latin typeface="Arial" panose="020B0604020202020204" pitchFamily="34" charset="0"/>
              </a:rPr>
              <a:t>Las </a:t>
            </a:r>
            <a:r>
              <a:rPr lang="es-ES" b="0" i="0" u="none" baseline="0" dirty="0" smtClean="0">
                <a:latin typeface="Arial" panose="020B0604020202020204" pitchFamily="34" charset="0"/>
              </a:rPr>
              <a:t>Guías</a:t>
            </a:r>
            <a:r>
              <a:rPr lang="es" b="0" i="0" u="none" baseline="0" dirty="0" smtClean="0">
                <a:latin typeface="Arial" panose="020B0604020202020204" pitchFamily="34" charset="0"/>
              </a:rPr>
              <a:t> </a:t>
            </a:r>
            <a:r>
              <a:rPr lang="es" b="0" i="0" u="none" baseline="0" dirty="0">
                <a:latin typeface="Arial" panose="020B0604020202020204" pitchFamily="34" charset="0"/>
              </a:rPr>
              <a:t>para la prevención de </a:t>
            </a:r>
            <a:r>
              <a:rPr lang="es" b="0" i="0" u="none" baseline="0" dirty="0" smtClean="0">
                <a:latin typeface="Arial" panose="020B0604020202020204" pitchFamily="34" charset="0"/>
              </a:rPr>
              <a:t>infecciones </a:t>
            </a:r>
            <a:r>
              <a:rPr lang="es" b="0" i="0" u="none" baseline="0" dirty="0">
                <a:latin typeface="Arial" panose="020B0604020202020204" pitchFamily="34" charset="0"/>
              </a:rPr>
              <a:t>2016 de la OMS ya no recomiendan sumergir los instrumentos en desinfectante antes de la limpieza. Consulte las </a:t>
            </a:r>
            <a:r>
              <a:rPr lang="es-ES" b="0" i="0" u="none" baseline="0" dirty="0" smtClean="0">
                <a:latin typeface="Arial" panose="020B0604020202020204" pitchFamily="34" charset="0"/>
              </a:rPr>
              <a:t>guías</a:t>
            </a:r>
            <a:r>
              <a:rPr lang="es" b="0" i="0" u="none" baseline="0" dirty="0" smtClean="0">
                <a:latin typeface="Arial" panose="020B0604020202020204" pitchFamily="34" charset="0"/>
              </a:rPr>
              <a:t> </a:t>
            </a:r>
            <a:r>
              <a:rPr lang="es" b="0" i="0" u="none" baseline="0" dirty="0">
                <a:latin typeface="Arial" panose="020B0604020202020204" pitchFamily="34" charset="0"/>
              </a:rPr>
              <a:t>del país con respecto a este paso. </a:t>
            </a:r>
          </a:p>
          <a:p>
            <a:pPr algn="l" rtl="0"/>
            <a:r>
              <a:rPr lang="es" b="0" i="0" u="none" baseline="0" dirty="0">
                <a:latin typeface="Arial" panose="020B0604020202020204" pitchFamily="34" charset="0"/>
              </a:rPr>
              <a:t>Luego, se debe lavar físicamente los elementos hasta que estén visiblemente limpios. </a:t>
            </a:r>
          </a:p>
          <a:p>
            <a:pPr algn="l" rtl="0"/>
            <a:r>
              <a:rPr lang="es" sz="1200" b="0" i="0" u="none" kern="1200" baseline="0" dirty="0">
                <a:solidFill>
                  <a:schemeClr val="tx1"/>
                </a:solidFill>
                <a:effectLst/>
                <a:latin typeface="+mn-lt"/>
                <a:ea typeface="+mn-ea"/>
                <a:cs typeface="+mn-cs"/>
              </a:rPr>
              <a:t>La </a:t>
            </a:r>
            <a:r>
              <a:rPr lang="es" sz="1200" b="1" i="0" u="none" kern="1200" baseline="0" dirty="0">
                <a:solidFill>
                  <a:schemeClr val="tx1"/>
                </a:solidFill>
                <a:effectLst/>
                <a:latin typeface="+mn-lt"/>
                <a:ea typeface="+mn-ea"/>
                <a:cs typeface="+mn-cs"/>
              </a:rPr>
              <a:t>limpieza</a:t>
            </a:r>
            <a:r>
              <a:rPr lang="es" sz="1200" b="0" i="0" u="none" kern="1200" baseline="0" dirty="0">
                <a:solidFill>
                  <a:schemeClr val="tx1"/>
                </a:solidFill>
                <a:effectLst/>
                <a:latin typeface="+mn-lt"/>
                <a:ea typeface="+mn-ea"/>
                <a:cs typeface="+mn-cs"/>
              </a:rPr>
              <a:t> es la eliminación de suciedad visible (p. ej. material orgánico e inorgánico) de objetos y superficies, que se logra por lo general en forma manual o mecánica usando agua con detergentes o limpiadores enzimáticos. </a:t>
            </a:r>
            <a:endParaRPr lang="es" altLang="en-US" dirty="0">
              <a:latin typeface="Arial" panose="020B0604020202020204" pitchFamily="34" charset="0"/>
            </a:endParaRPr>
          </a:p>
          <a:p>
            <a:pPr algn="l" rtl="0"/>
            <a:r>
              <a:rPr lang="es" b="0" i="0" u="none" baseline="0" dirty="0">
                <a:latin typeface="Arial" panose="020B0604020202020204" pitchFamily="34" charset="0"/>
              </a:rPr>
              <a:t>Finalmente, los instrumentos deben esterilizarse o se les debe aplicar un proceso de desinfección de alto nivel. Para ver una descripción paso a paso de este proceso, consulte </a:t>
            </a:r>
            <a:r>
              <a:rPr lang="es-ES" b="0" i="0" u="none" baseline="0" dirty="0" smtClean="0">
                <a:latin typeface="Arial" panose="020B0604020202020204" pitchFamily="34" charset="0"/>
              </a:rPr>
              <a:t>la Hoja de información</a:t>
            </a:r>
            <a:r>
              <a:rPr lang="es" b="0" i="0" u="none" baseline="0" dirty="0" smtClean="0">
                <a:latin typeface="Arial" panose="020B0604020202020204" pitchFamily="34" charset="0"/>
              </a:rPr>
              <a:t> </a:t>
            </a:r>
            <a:r>
              <a:rPr lang="es" b="0" i="0" u="none" baseline="0" dirty="0">
                <a:latin typeface="Arial" panose="020B0604020202020204" pitchFamily="34" charset="0"/>
              </a:rPr>
              <a:t>5-2 Pasos para procesar instrumentos </a:t>
            </a:r>
            <a:r>
              <a:rPr lang="es" b="0" i="0" u="none" baseline="0" dirty="0" smtClean="0">
                <a:latin typeface="Arial" panose="020B0604020202020204" pitchFamily="34" charset="0"/>
              </a:rPr>
              <a:t>quirúrgicos</a:t>
            </a:r>
            <a:r>
              <a:rPr lang="es-ES" b="0" i="0" u="none" baseline="0" dirty="0" smtClean="0">
                <a:latin typeface="Arial" panose="020B0604020202020204" pitchFamily="34" charset="0"/>
              </a:rPr>
              <a:t> y otros artículos</a:t>
            </a:r>
            <a:r>
              <a:rPr lang="es" b="0" i="0" u="none" baseline="0" dirty="0" smtClean="0">
                <a:latin typeface="Arial" panose="020B0604020202020204" pitchFamily="34" charset="0"/>
              </a:rPr>
              <a:t>.</a:t>
            </a:r>
            <a:endParaRPr lang="es" b="0" i="0" u="none" baseline="0" dirty="0">
              <a:latin typeface="Arial" panose="020B0604020202020204" pitchFamily="34" charset="0"/>
            </a:endParaRPr>
          </a:p>
          <a:p>
            <a:endParaRPr lang="es" altLang="en-US" dirty="0">
              <a:latin typeface="Arial" panose="020B0604020202020204" pitchFamily="34" charset="0"/>
            </a:endParaRPr>
          </a:p>
        </p:txBody>
      </p:sp>
    </p:spTree>
    <p:extLst>
      <p:ext uri="{BB962C8B-B14F-4D97-AF65-F5344CB8AC3E}">
        <p14:creationId xmlns:p14="http://schemas.microsoft.com/office/powerpoint/2010/main" val="931338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l" rtl="0"/>
            <a:fld id="{A7C603AD-A66C-4D11-B9B5-CEBCFEBBA68A}" type="slidenum">
              <a:rPr/>
              <a:pPr/>
              <a:t>14</a:t>
            </a:fld>
            <a:endParaRPr lang="es" altLang="en-US" dirty="0"/>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pPr algn="l" rtl="0"/>
            <a:r>
              <a:rPr lang="es" b="0" i="0" u="none" baseline="0" dirty="0">
                <a:latin typeface="Arial" panose="020B0604020202020204" pitchFamily="34" charset="0"/>
                <a:cs typeface="Times New Roman" panose="02020603050405020304" pitchFamily="18" charset="0"/>
              </a:rPr>
              <a:t>Notas: Los procedimientos básicos recomendados para la prevención de infecciones a fin de reducir la transmisión de enfermedades mediante instrumentos y otros artículos reutilizables sucios son la limpieza </a:t>
            </a:r>
            <a:r>
              <a:rPr lang="es-ES" b="0" i="0" u="none" baseline="0" dirty="0" smtClean="0">
                <a:latin typeface="Arial" panose="020B0604020202020204" pitchFamily="34" charset="0"/>
                <a:cs typeface="Times New Roman" panose="02020603050405020304" pitchFamily="18" charset="0"/>
              </a:rPr>
              <a:t>minuciosa</a:t>
            </a:r>
            <a:r>
              <a:rPr lang="es" b="0" i="0" u="none" baseline="0" dirty="0" smtClean="0">
                <a:latin typeface="Arial" panose="020B0604020202020204" pitchFamily="34" charset="0"/>
                <a:cs typeface="Times New Roman" panose="02020603050405020304" pitchFamily="18" charset="0"/>
              </a:rPr>
              <a:t> </a:t>
            </a:r>
            <a:r>
              <a:rPr lang="es" b="0" i="0" u="none" baseline="0" dirty="0">
                <a:latin typeface="Arial" panose="020B0604020202020204" pitchFamily="34" charset="0"/>
                <a:cs typeface="Times New Roman" panose="02020603050405020304" pitchFamily="18" charset="0"/>
              </a:rPr>
              <a:t>seguida de esterilización o desinfección de alto nivel </a:t>
            </a:r>
            <a:r>
              <a:rPr lang="es" b="0" i="0" u="none" baseline="0" dirty="0" smtClean="0">
                <a:latin typeface="Arial" panose="020B0604020202020204" pitchFamily="34" charset="0"/>
                <a:cs typeface="Times New Roman" panose="02020603050405020304" pitchFamily="18" charset="0"/>
              </a:rPr>
              <a:t>(</a:t>
            </a:r>
            <a:r>
              <a:rPr lang="es-ES" b="0" i="0" u="none" baseline="0" dirty="0" smtClean="0">
                <a:latin typeface="Arial" panose="020B0604020202020204" pitchFamily="34" charset="0"/>
                <a:cs typeface="Times New Roman" panose="02020603050405020304" pitchFamily="18" charset="0"/>
              </a:rPr>
              <a:t>DAN</a:t>
            </a:r>
            <a:r>
              <a:rPr lang="es" b="0" i="0" u="none" baseline="0" dirty="0" smtClean="0">
                <a:latin typeface="Arial" panose="020B0604020202020204" pitchFamily="34" charset="0"/>
                <a:cs typeface="Times New Roman" panose="02020603050405020304" pitchFamily="18" charset="0"/>
              </a:rPr>
              <a:t>). </a:t>
            </a:r>
            <a:endParaRPr lang="es" b="0" i="0" u="none" baseline="0" dirty="0">
              <a:latin typeface="Arial" panose="020B0604020202020204" pitchFamily="34" charset="0"/>
              <a:cs typeface="Times New Roman" panose="02020603050405020304" pitchFamily="18" charset="0"/>
            </a:endParaRPr>
          </a:p>
          <a:p>
            <a:endParaRPr lang="es" altLang="en-US" dirty="0" smtClean="0">
              <a:latin typeface="Arial" panose="020B0604020202020204" pitchFamily="34" charset="0"/>
              <a:cs typeface="Times New Roman" panose="02020603050405020304" pitchFamily="18" charset="0"/>
            </a:endParaRPr>
          </a:p>
          <a:p>
            <a:pPr algn="l" rtl="0"/>
            <a:r>
              <a:rPr lang="es" b="0" i="0" u="none" baseline="0" dirty="0">
                <a:latin typeface="Arial" panose="020B0604020202020204" pitchFamily="34" charset="0"/>
                <a:cs typeface="Times New Roman" panose="02020603050405020304" pitchFamily="18" charset="0"/>
              </a:rPr>
              <a:t>La </a:t>
            </a:r>
            <a:r>
              <a:rPr lang="es" b="1" i="0" u="none" baseline="0" dirty="0">
                <a:latin typeface="Arial" panose="020B0604020202020204" pitchFamily="34" charset="0"/>
                <a:cs typeface="Times New Roman" panose="02020603050405020304" pitchFamily="18" charset="0"/>
              </a:rPr>
              <a:t>descontaminación</a:t>
            </a:r>
            <a:r>
              <a:rPr lang="es" b="0" i="0" u="none" baseline="0" dirty="0">
                <a:latin typeface="Arial" panose="020B0604020202020204" pitchFamily="34" charset="0"/>
                <a:cs typeface="Times New Roman" panose="02020603050405020304" pitchFamily="18" charset="0"/>
              </a:rPr>
              <a:t> es el primer paso en el procesamiento de instrumentos quirúrgicos, guantes y otros elementos sucios (contaminados), en especial, si se </a:t>
            </a:r>
            <a:r>
              <a:rPr lang="es-ES" b="0" i="0" u="none" baseline="0" dirty="0" smtClean="0">
                <a:latin typeface="Arial" panose="020B0604020202020204" pitchFamily="34" charset="0"/>
                <a:cs typeface="Times New Roman" panose="02020603050405020304" pitchFamily="18" charset="0"/>
              </a:rPr>
              <a:t>van a lavar</a:t>
            </a:r>
            <a:r>
              <a:rPr lang="es" b="0" i="0" u="none" baseline="0" dirty="0" smtClean="0">
                <a:latin typeface="Arial" panose="020B0604020202020204" pitchFamily="34" charset="0"/>
                <a:cs typeface="Times New Roman" panose="02020603050405020304" pitchFamily="18" charset="0"/>
              </a:rPr>
              <a:t> </a:t>
            </a:r>
            <a:r>
              <a:rPr lang="es" b="0" i="0" u="none" baseline="0" dirty="0">
                <a:latin typeface="Arial" panose="020B0604020202020204" pitchFamily="34" charset="0"/>
                <a:cs typeface="Times New Roman" panose="02020603050405020304" pitchFamily="18" charset="0"/>
              </a:rPr>
              <a:t>a mano. Por ejemplo, sumergir brevemente elementos contaminados en una solución de cloro al 0,5 % u otros desinfectantes disponibles localmente mata rápidamente el virus de la hepatitis B y el VIH, lo que hace que la manipulación de los instrumentos y otros elementos durante la limpieza sea más segura (AORN 1990; DHMH 1990; Lynch et al 1997). Las superficies más grandes, como las camillas de examen u operación, las encimeras de laboratorios y otros equipos que puedan estar en contacto con sangre u otros fluidos corporales también deberían descontaminarse. Una manera práctica y poco costosa de hacerlo es limpiarlos con un desinfectante adecuado (p. ej. solución de cloro al 0,5 % o fenol al 1 % o 2 %). Después de que los instrumentos y otros elementos se han descontaminado, deben limpiarse y esterilizarse o se les debe aplicar desinfección de alto nivel.</a:t>
            </a:r>
            <a:endParaRPr lang="es" altLang="en-US" dirty="0">
              <a:latin typeface="Arial" panose="020B0604020202020204" pitchFamily="34" charset="0"/>
              <a:cs typeface="Times New Roman" panose="02020603050405020304" pitchFamily="18" charset="0"/>
            </a:endParaRPr>
          </a:p>
          <a:p>
            <a:pPr algn="l" rtl="0"/>
            <a:r>
              <a:rPr lang="es" b="0" i="0" u="none" baseline="0" dirty="0">
                <a:latin typeface="Arial" panose="020B0604020202020204" pitchFamily="34" charset="0"/>
              </a:rPr>
              <a:t>La </a:t>
            </a:r>
            <a:r>
              <a:rPr lang="es" b="1" i="0" u="none" baseline="0" dirty="0">
                <a:latin typeface="Arial" panose="020B0604020202020204" pitchFamily="34" charset="0"/>
              </a:rPr>
              <a:t>limpieza</a:t>
            </a:r>
            <a:r>
              <a:rPr lang="es" b="0" i="0" u="none" baseline="0" dirty="0">
                <a:latin typeface="Arial" panose="020B0604020202020204" pitchFamily="34" charset="0"/>
              </a:rPr>
              <a:t> es un paso importante en el procesamiento de instrumentos porque hace que estos sean más seguros para continuar procesándolos, lo que reduce el riesgo de infección en pacientes y en los proveedores de </a:t>
            </a:r>
            <a:r>
              <a:rPr lang="es" b="0" i="0" u="none" baseline="0" dirty="0" smtClean="0">
                <a:latin typeface="Arial" panose="020B0604020202020204" pitchFamily="34" charset="0"/>
              </a:rPr>
              <a:t>salud </a:t>
            </a:r>
            <a:r>
              <a:rPr lang="es" b="0" i="0" u="none" baseline="0" dirty="0">
                <a:latin typeface="Arial" panose="020B0604020202020204" pitchFamily="34" charset="0"/>
              </a:rPr>
              <a:t>que los manipulan. El contacto prolongado con sangre líquida tiene un efecto corrosivo en los instrumentos reutilizables y, cuando la sangre se seca en un instrumento, es difícil limpiarla, en especial, si ha ingresado a bisagras y receptáculos. Por lo tanto, es importante limpiar los instrumentos lo antes posible después de haberlos utilizado. La limpieza adecuada elimina casi el 99 % de la carga microbiana.</a:t>
            </a:r>
          </a:p>
          <a:p>
            <a:pPr algn="l" rtl="0"/>
            <a:r>
              <a:rPr lang="es" b="0" i="0" u="none" baseline="0" dirty="0">
                <a:latin typeface="Arial" panose="020B0604020202020204" pitchFamily="34" charset="0"/>
              </a:rPr>
              <a:t>La </a:t>
            </a:r>
            <a:r>
              <a:rPr lang="es" b="1" i="0" u="none" baseline="0" dirty="0">
                <a:latin typeface="Arial" panose="020B0604020202020204" pitchFamily="34" charset="0"/>
              </a:rPr>
              <a:t>desinfección de alto nivel</a:t>
            </a:r>
            <a:r>
              <a:rPr lang="es" b="0" i="0" u="none" baseline="0" dirty="0">
                <a:latin typeface="Arial" panose="020B0604020202020204" pitchFamily="34" charset="0"/>
              </a:rPr>
              <a:t> está indicada para procesar instrumentos y equipos que entran en contacto con piel no intacta y membranas mucosas. </a:t>
            </a:r>
            <a:r>
              <a:rPr lang="es" b="0" i="0" u="none" baseline="0" dirty="0" smtClean="0">
                <a:latin typeface="Arial" panose="020B0604020202020204" pitchFamily="34" charset="0"/>
              </a:rPr>
              <a:t>La</a:t>
            </a:r>
            <a:r>
              <a:rPr lang="es-ES" b="0" i="0" u="none" baseline="0" dirty="0" smtClean="0">
                <a:latin typeface="Arial" panose="020B0604020202020204" pitchFamily="34" charset="0"/>
              </a:rPr>
              <a:t> DAN </a:t>
            </a:r>
            <a:r>
              <a:rPr lang="es" b="0" i="0" u="none" baseline="0" dirty="0" smtClean="0">
                <a:latin typeface="Arial" panose="020B0604020202020204" pitchFamily="34" charset="0"/>
              </a:rPr>
              <a:t>mediante </a:t>
            </a:r>
            <a:r>
              <a:rPr lang="es-ES" b="0" i="0" u="none" baseline="0" dirty="0" smtClean="0">
                <a:latin typeface="Arial" panose="020B0604020202020204" pitchFamily="34" charset="0"/>
              </a:rPr>
              <a:t>ebullición </a:t>
            </a:r>
            <a:r>
              <a:rPr lang="es" b="0" i="0" u="none" baseline="0" dirty="0" smtClean="0">
                <a:latin typeface="Arial" panose="020B0604020202020204" pitchFamily="34" charset="0"/>
              </a:rPr>
              <a:t>durante </a:t>
            </a:r>
            <a:r>
              <a:rPr lang="es" b="0" i="0" u="none" baseline="0" dirty="0">
                <a:latin typeface="Arial" panose="020B0604020202020204" pitchFamily="34" charset="0"/>
              </a:rPr>
              <a:t>20 minutos o sumergiendo los elementos en químicos durante 20 minutos y enjuagándolos con agua limpia puede ser la única opción para procesar instrumentos y dispositivos médicos en </a:t>
            </a:r>
            <a:r>
              <a:rPr lang="es-ES" b="0" i="0" u="none" baseline="0" dirty="0" smtClean="0">
                <a:latin typeface="Arial" panose="020B0604020202020204" pitchFamily="34" charset="0"/>
              </a:rPr>
              <a:t>establecimientos</a:t>
            </a:r>
            <a:r>
              <a:rPr lang="es" b="0" i="0" u="none" baseline="0" dirty="0" smtClean="0">
                <a:latin typeface="Arial" panose="020B0604020202020204" pitchFamily="34" charset="0"/>
              </a:rPr>
              <a:t> </a:t>
            </a:r>
            <a:r>
              <a:rPr lang="es" b="0" i="0" u="none" baseline="0" dirty="0">
                <a:latin typeface="Arial" panose="020B0604020202020204" pitchFamily="34" charset="0"/>
              </a:rPr>
              <a:t>de salud de muchos entornos de bajos recursos. </a:t>
            </a:r>
          </a:p>
          <a:p>
            <a:pPr algn="l" rtl="0"/>
            <a:r>
              <a:rPr lang="es" b="0" i="0" u="none" baseline="0" dirty="0">
                <a:latin typeface="Arial" panose="020B0604020202020204" pitchFamily="34" charset="0"/>
              </a:rPr>
              <a:t>La esterilización produce una reducción de microbios de 6 </a:t>
            </a:r>
            <a:r>
              <a:rPr lang="es" b="0" i="0" u="none" baseline="0" dirty="0" smtClean="0">
                <a:latin typeface="Arial" panose="020B0604020202020204" pitchFamily="34" charset="0"/>
              </a:rPr>
              <a:t>log</a:t>
            </a:r>
            <a:r>
              <a:rPr lang="es-ES" b="0" i="0" u="none" baseline="0" dirty="0" smtClean="0">
                <a:latin typeface="Arial" panose="020B0604020202020204" pitchFamily="34" charset="0"/>
              </a:rPr>
              <a:t>10 </a:t>
            </a:r>
            <a:r>
              <a:rPr lang="es" b="0" i="0" u="none" baseline="0" dirty="0" smtClean="0">
                <a:latin typeface="Arial" panose="020B0604020202020204" pitchFamily="34" charset="0"/>
              </a:rPr>
              <a:t>sobre </a:t>
            </a:r>
            <a:r>
              <a:rPr lang="es" b="0" i="0" u="none" baseline="0" dirty="0">
                <a:latin typeface="Arial" panose="020B0604020202020204" pitchFamily="34" charset="0"/>
              </a:rPr>
              <a:t>la superficie que se esteriliza. La eficacia de la esterilización depende de los tipos de microorganismos, la cantidad y la ubicación de estos, la concentración y la potencia del desinfectante y la cantidad y el tipo de materiales orgánicos que protegen al microorganismo.  </a:t>
            </a:r>
            <a:r>
              <a:rPr lang="es" dirty="0">
                <a:latin typeface="Arial" panose="020B0604020202020204" pitchFamily="34" charset="0"/>
              </a:rPr>
              <a:t/>
            </a:r>
            <a:br>
              <a:rPr lang="es" dirty="0">
                <a:latin typeface="Arial" panose="020B0604020202020204" pitchFamily="34" charset="0"/>
              </a:rPr>
            </a:br>
            <a:endParaRPr lang="es" altLang="en-US" sz="1000" dirty="0">
              <a:latin typeface="Arial" panose="020B0604020202020204" pitchFamily="34" charset="0"/>
              <a:cs typeface="Times New Roman" panose="02020603050405020304" pitchFamily="18" charset="0"/>
            </a:endParaRPr>
          </a:p>
          <a:p>
            <a:endParaRPr lang="es" altLang="en-US" dirty="0"/>
          </a:p>
        </p:txBody>
      </p:sp>
    </p:spTree>
    <p:extLst>
      <p:ext uri="{BB962C8B-B14F-4D97-AF65-F5344CB8AC3E}">
        <p14:creationId xmlns:p14="http://schemas.microsoft.com/office/powerpoint/2010/main" val="23807232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l" rtl="0"/>
            <a:fld id="{9E14F8B3-E34E-46BF-8522-6EE4FF5114D4}" type="slidenum">
              <a:rPr/>
              <a:pPr/>
              <a:t>15</a:t>
            </a:fld>
            <a:endParaRPr lang="es" altLang="en-US" dirty="0"/>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pPr algn="l" rtl="0"/>
            <a:r>
              <a:rPr lang="es" b="0" i="0" u="none" baseline="0" dirty="0">
                <a:latin typeface="Arial" panose="020B0604020202020204" pitchFamily="34" charset="0"/>
              </a:rPr>
              <a:t>Notas: Las precauciones estándar recomiendan </a:t>
            </a:r>
            <a:r>
              <a:rPr lang="es" b="0" i="0" u="none" baseline="0" dirty="0" smtClean="0">
                <a:latin typeface="Arial" panose="020B0604020202020204" pitchFamily="34" charset="0"/>
              </a:rPr>
              <a:t>que</a:t>
            </a:r>
            <a:r>
              <a:rPr lang="es-ES" b="0" i="0" u="none" baseline="0" dirty="0" smtClean="0">
                <a:latin typeface="Arial" panose="020B0604020202020204" pitchFamily="34" charset="0"/>
              </a:rPr>
              <a:t> </a:t>
            </a:r>
            <a:r>
              <a:rPr lang="es" b="0" i="0" u="none" baseline="0" dirty="0" smtClean="0">
                <a:latin typeface="Arial" panose="020B0604020202020204" pitchFamily="34" charset="0"/>
              </a:rPr>
              <a:t>cuando </a:t>
            </a:r>
            <a:r>
              <a:rPr lang="es" b="0" i="0" u="none" baseline="0" dirty="0">
                <a:latin typeface="Arial" panose="020B0604020202020204" pitchFamily="34" charset="0"/>
              </a:rPr>
              <a:t>se manipulan agujas y objetos </a:t>
            </a:r>
            <a:r>
              <a:rPr lang="es-ES" b="0" i="0" u="none" baseline="0" dirty="0" smtClean="0">
                <a:latin typeface="Arial" panose="020B0604020202020204" pitchFamily="34" charset="0"/>
              </a:rPr>
              <a:t>corto-</a:t>
            </a:r>
            <a:r>
              <a:rPr lang="es" b="0" i="0" u="none" baseline="0" dirty="0" smtClean="0">
                <a:latin typeface="Arial" panose="020B0604020202020204" pitchFamily="34" charset="0"/>
              </a:rPr>
              <a:t>punzantes</a:t>
            </a:r>
            <a:r>
              <a:rPr lang="es" b="0" i="0" u="none" baseline="0" dirty="0">
                <a:latin typeface="Arial" panose="020B0604020202020204" pitchFamily="34" charset="0"/>
              </a:rPr>
              <a:t>, </a:t>
            </a:r>
            <a:r>
              <a:rPr lang="es" b="0" i="0" u="none" baseline="0" dirty="0" smtClean="0">
                <a:latin typeface="Arial" panose="020B0604020202020204" pitchFamily="34" charset="0"/>
              </a:rPr>
              <a:t>los trabajadores d</a:t>
            </a:r>
            <a:r>
              <a:rPr lang="es-ES" b="0" i="0" u="none" baseline="0" dirty="0" smtClean="0">
                <a:latin typeface="Arial" panose="020B0604020202020204" pitchFamily="34" charset="0"/>
              </a:rPr>
              <a:t>e</a:t>
            </a:r>
            <a:r>
              <a:rPr lang="es" b="0" i="0" u="none" baseline="0" dirty="0" smtClean="0">
                <a:latin typeface="Arial" panose="020B0604020202020204" pitchFamily="34" charset="0"/>
              </a:rPr>
              <a:t> salud hagan </a:t>
            </a:r>
            <a:r>
              <a:rPr lang="es" b="0" i="0" u="none" baseline="0" dirty="0">
                <a:latin typeface="Arial" panose="020B0604020202020204" pitchFamily="34" charset="0"/>
              </a:rPr>
              <a:t>lo siguiente: </a:t>
            </a:r>
          </a:p>
          <a:p>
            <a:endParaRPr lang="es" altLang="en-US" dirty="0">
              <a:latin typeface="Arial" panose="020B0604020202020204" pitchFamily="34" charset="0"/>
            </a:endParaRPr>
          </a:p>
          <a:p>
            <a:pPr algn="l" rtl="0">
              <a:buFontTx/>
              <a:buChar char="-"/>
            </a:pPr>
            <a:r>
              <a:rPr lang="es" b="0" i="0" u="none" baseline="0" dirty="0">
                <a:latin typeface="Arial" panose="020B0604020202020204" pitchFamily="34" charset="0"/>
              </a:rPr>
              <a:t> </a:t>
            </a:r>
            <a:r>
              <a:rPr lang="es-ES" b="0" i="0" u="none" baseline="0" dirty="0" smtClean="0">
                <a:latin typeface="Arial" panose="020B0604020202020204" pitchFamily="34" charset="0"/>
              </a:rPr>
              <a:t>Revisar </a:t>
            </a:r>
            <a:r>
              <a:rPr lang="es" b="0" i="0" u="none" baseline="0" dirty="0" smtClean="0">
                <a:latin typeface="Arial" panose="020B0604020202020204" pitchFamily="34" charset="0"/>
              </a:rPr>
              <a:t>o </a:t>
            </a:r>
            <a:r>
              <a:rPr lang="es" b="0" i="0" u="none" baseline="0" dirty="0">
                <a:latin typeface="Arial" panose="020B0604020202020204" pitchFamily="34" charset="0"/>
              </a:rPr>
              <a:t>acordar un plan para manipular objetos </a:t>
            </a:r>
            <a:r>
              <a:rPr lang="es-ES" b="0" i="0" u="none" baseline="0" dirty="0" smtClean="0">
                <a:latin typeface="Arial" panose="020B0604020202020204" pitchFamily="34" charset="0"/>
              </a:rPr>
              <a:t>corto-</a:t>
            </a:r>
            <a:r>
              <a:rPr lang="es" b="0" i="0" u="none" baseline="0" dirty="0" smtClean="0">
                <a:latin typeface="Arial" panose="020B0604020202020204" pitchFamily="34" charset="0"/>
              </a:rPr>
              <a:t>punzantes </a:t>
            </a:r>
            <a:r>
              <a:rPr lang="es" b="0" i="0" u="none" baseline="0" dirty="0">
                <a:latin typeface="Arial" panose="020B0604020202020204" pitchFamily="34" charset="0"/>
              </a:rPr>
              <a:t>antes </a:t>
            </a:r>
            <a:r>
              <a:rPr lang="es" b="0" i="0" u="none" baseline="0" dirty="0" smtClean="0">
                <a:latin typeface="Arial" panose="020B0604020202020204" pitchFamily="34" charset="0"/>
              </a:rPr>
              <a:t>que </a:t>
            </a:r>
            <a:r>
              <a:rPr lang="es" b="0" i="0" u="none" baseline="0" dirty="0">
                <a:latin typeface="Arial" panose="020B0604020202020204" pitchFamily="34" charset="0"/>
              </a:rPr>
              <a:t>comience la cirugía.</a:t>
            </a:r>
          </a:p>
          <a:p>
            <a:pPr algn="l" rtl="0">
              <a:buFontTx/>
              <a:buChar char="-"/>
            </a:pPr>
            <a:r>
              <a:rPr lang="es" b="0" i="0" u="none" baseline="0" dirty="0">
                <a:latin typeface="Arial" panose="020B0604020202020204" pitchFamily="34" charset="0"/>
              </a:rPr>
              <a:t> Usar una zona segura o </a:t>
            </a:r>
            <a:r>
              <a:rPr lang="es" b="0" i="0" u="none" baseline="0" dirty="0" smtClean="0">
                <a:latin typeface="Arial" panose="020B0604020202020204" pitchFamily="34" charset="0"/>
              </a:rPr>
              <a:t>neutra </a:t>
            </a:r>
            <a:r>
              <a:rPr lang="es" b="0" i="0" u="none" baseline="0" dirty="0">
                <a:latin typeface="Arial" panose="020B0604020202020204" pitchFamily="34" charset="0"/>
              </a:rPr>
              <a:t>para pasar los objetos </a:t>
            </a:r>
            <a:r>
              <a:rPr lang="es-ES" b="0" i="0" u="none" baseline="0" dirty="0" smtClean="0">
                <a:latin typeface="Arial" panose="020B0604020202020204" pitchFamily="34" charset="0"/>
              </a:rPr>
              <a:t>corto-</a:t>
            </a:r>
            <a:r>
              <a:rPr lang="es" b="0" i="0" u="none" baseline="0" dirty="0" smtClean="0">
                <a:latin typeface="Arial" panose="020B0604020202020204" pitchFamily="34" charset="0"/>
              </a:rPr>
              <a:t>punzantes</a:t>
            </a:r>
            <a:r>
              <a:rPr lang="es" b="0" i="0" u="none" baseline="0" dirty="0">
                <a:latin typeface="Arial" panose="020B0604020202020204" pitchFamily="34" charset="0"/>
              </a:rPr>
              <a:t>.</a:t>
            </a:r>
          </a:p>
          <a:p>
            <a:pPr algn="l" rtl="0">
              <a:buFontTx/>
              <a:buChar char="-"/>
            </a:pPr>
            <a:r>
              <a:rPr lang="es" b="0" i="0" u="none" baseline="0" dirty="0">
                <a:latin typeface="Arial" panose="020B0604020202020204" pitchFamily="34" charset="0"/>
              </a:rPr>
              <a:t> Saber que con solo decir «paso» u «</a:t>
            </a:r>
            <a:r>
              <a:rPr lang="es" b="0" i="0" u="none" baseline="0" dirty="0" smtClean="0">
                <a:latin typeface="Arial" panose="020B0604020202020204" pitchFamily="34" charset="0"/>
              </a:rPr>
              <a:t>objeto</a:t>
            </a:r>
            <a:r>
              <a:rPr lang="es-ES" b="0" i="0" u="none" baseline="0" dirty="0" smtClean="0">
                <a:latin typeface="Arial" panose="020B0604020202020204" pitchFamily="34" charset="0"/>
              </a:rPr>
              <a:t> corto-</a:t>
            </a:r>
            <a:r>
              <a:rPr lang="es" b="0" i="0" u="none" baseline="0" dirty="0" smtClean="0">
                <a:latin typeface="Arial" panose="020B0604020202020204" pitchFamily="34" charset="0"/>
              </a:rPr>
              <a:t>punzantes</a:t>
            </a:r>
            <a:r>
              <a:rPr lang="es" b="0" i="0" u="none" baseline="0" dirty="0">
                <a:latin typeface="Arial" panose="020B0604020202020204" pitchFamily="34" charset="0"/>
              </a:rPr>
              <a:t>» cuando se pasan estos elementos durante una cirugía se pueden prevenir lesiones. Esto significa comunicarse en forma eficaz como equipo.</a:t>
            </a:r>
          </a:p>
          <a:p>
            <a:pPr algn="l" rtl="0">
              <a:buFontTx/>
              <a:buChar char="-"/>
            </a:pPr>
            <a:endParaRPr lang="es" altLang="en-US" dirty="0">
              <a:latin typeface="Arial" panose="020B0604020202020204" pitchFamily="34" charset="0"/>
            </a:endParaRPr>
          </a:p>
          <a:p>
            <a:endParaRPr lang="es" altLang="en-US" dirty="0">
              <a:latin typeface="Arial" panose="020B0604020202020204" pitchFamily="34" charset="0"/>
            </a:endParaRPr>
          </a:p>
        </p:txBody>
      </p:sp>
    </p:spTree>
    <p:extLst>
      <p:ext uri="{BB962C8B-B14F-4D97-AF65-F5344CB8AC3E}">
        <p14:creationId xmlns:p14="http://schemas.microsoft.com/office/powerpoint/2010/main" val="36547445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l" rtl="0"/>
            <a:fld id="{D2A98319-CBB1-4A5F-88B7-94EABC8D5130}" type="slidenum">
              <a:rPr/>
              <a:pPr/>
              <a:t>16</a:t>
            </a:fld>
            <a:endParaRPr lang="es" altLang="en-US" dirty="0"/>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pPr algn="l" rtl="0"/>
            <a:r>
              <a:rPr lang="es" b="0" i="0" u="none" baseline="0" dirty="0">
                <a:latin typeface="Arial" panose="020B0604020202020204" pitchFamily="34" charset="0"/>
              </a:rPr>
              <a:t>Notas: Es fundamental que todos los trabajadores </a:t>
            </a:r>
            <a:r>
              <a:rPr lang="es" b="0" i="0" u="none" baseline="0" dirty="0" smtClean="0">
                <a:latin typeface="Arial" panose="020B0604020202020204" pitchFamily="34" charset="0"/>
              </a:rPr>
              <a:t>de</a:t>
            </a:r>
            <a:r>
              <a:rPr lang="es-ES" b="0" i="0" u="none" baseline="0" dirty="0" smtClean="0">
                <a:latin typeface="Arial" panose="020B0604020202020204" pitchFamily="34" charset="0"/>
              </a:rPr>
              <a:t> </a:t>
            </a:r>
            <a:r>
              <a:rPr lang="es" b="0" i="0" u="none" baseline="0" dirty="0" smtClean="0">
                <a:latin typeface="Arial" panose="020B0604020202020204" pitchFamily="34" charset="0"/>
              </a:rPr>
              <a:t>salud </a:t>
            </a:r>
            <a:r>
              <a:rPr lang="es" b="0" i="0" u="none" baseline="0" dirty="0">
                <a:latin typeface="Arial" panose="020B0604020202020204" pitchFamily="34" charset="0"/>
              </a:rPr>
              <a:t>sigan las prácticas seguras respecto de agujas de manera constante y correcta para protegerse a sí mismos.</a:t>
            </a:r>
          </a:p>
          <a:p>
            <a:pPr marL="171450" indent="-171450" algn="l" rtl="0">
              <a:buFont typeface="Wingdings" panose="05000000000000000000" pitchFamily="2" charset="2"/>
              <a:buChar char="§"/>
            </a:pPr>
            <a:r>
              <a:rPr lang="es" b="0" i="0" u="none" baseline="0" dirty="0">
                <a:latin typeface="Arial" panose="020B0604020202020204" pitchFamily="34" charset="0"/>
              </a:rPr>
              <a:t>Se debe usar cada aguja y jeringa solo una vez.</a:t>
            </a:r>
          </a:p>
          <a:p>
            <a:pPr marL="171450" indent="-171450" algn="l" rtl="0">
              <a:buFont typeface="Wingdings" panose="05000000000000000000" pitchFamily="2" charset="2"/>
              <a:buChar char="§"/>
            </a:pPr>
            <a:r>
              <a:rPr lang="es" b="0" i="0" u="none" baseline="0" dirty="0">
                <a:latin typeface="Arial" panose="020B0604020202020204" pitchFamily="34" charset="0"/>
              </a:rPr>
              <a:t>La aguja y la jeringa deben desecharse en un contenedor resistente a </a:t>
            </a:r>
            <a:r>
              <a:rPr lang="es-ES" b="0" i="0" u="none" baseline="0" dirty="0" smtClean="0">
                <a:latin typeface="Arial" panose="020B0604020202020204" pitchFamily="34" charset="0"/>
              </a:rPr>
              <a:t>pinchazos</a:t>
            </a:r>
            <a:r>
              <a:rPr lang="es" b="0" i="0" u="none" baseline="0" dirty="0" smtClean="0">
                <a:latin typeface="Arial" panose="020B0604020202020204" pitchFamily="34" charset="0"/>
              </a:rPr>
              <a:t>.</a:t>
            </a:r>
            <a:endParaRPr lang="es" b="0" i="0" u="none" baseline="0" dirty="0">
              <a:latin typeface="Arial" panose="020B0604020202020204" pitchFamily="34" charset="0"/>
            </a:endParaRPr>
          </a:p>
          <a:p>
            <a:pPr marL="171450" indent="-171450" algn="l" rtl="0">
              <a:buFont typeface="Wingdings" panose="05000000000000000000" pitchFamily="2" charset="2"/>
              <a:buChar char="§"/>
            </a:pPr>
            <a:r>
              <a:rPr lang="es" b="0" i="0" u="none" baseline="0" dirty="0">
                <a:latin typeface="Arial" panose="020B0604020202020204" pitchFamily="34" charset="0"/>
              </a:rPr>
              <a:t>COLOCAR los contenedores de objetos </a:t>
            </a:r>
            <a:r>
              <a:rPr lang="es-ES" b="0" i="0" u="none" baseline="0" dirty="0" smtClean="0">
                <a:latin typeface="Arial" panose="020B0604020202020204" pitchFamily="34" charset="0"/>
              </a:rPr>
              <a:t>corto-</a:t>
            </a:r>
            <a:r>
              <a:rPr lang="es" b="0" i="0" u="none" baseline="0" dirty="0" smtClean="0">
                <a:latin typeface="Arial" panose="020B0604020202020204" pitchFamily="34" charset="0"/>
              </a:rPr>
              <a:t>punzantes </a:t>
            </a:r>
            <a:r>
              <a:rPr lang="es" b="0" i="0" u="none" baseline="0" dirty="0">
                <a:latin typeface="Arial" panose="020B0604020202020204" pitchFamily="34" charset="0"/>
              </a:rPr>
              <a:t>lo más cerca posible del punto de uso, idealmente, al alcance de la mano en el área de tratamiento. Los contenedores deben ser fáciles de ver, reconocer y usar.</a:t>
            </a:r>
          </a:p>
          <a:p>
            <a:pPr marL="171450" indent="-171450" algn="l" rtl="0">
              <a:buFont typeface="Wingdings" panose="05000000000000000000" pitchFamily="2" charset="2"/>
              <a:buChar char="§"/>
            </a:pPr>
            <a:r>
              <a:rPr lang="es" b="0" i="0" u="none" baseline="0" dirty="0">
                <a:latin typeface="Arial" panose="020B0604020202020204" pitchFamily="34" charset="0"/>
              </a:rPr>
              <a:t>COLGAR los contenedores de las paredes u otras superficies, si es posible, a un nivel al que el trabajador </a:t>
            </a:r>
            <a:r>
              <a:rPr lang="es" b="0" i="0" u="none" baseline="0" dirty="0" smtClean="0">
                <a:latin typeface="Arial" panose="020B0604020202020204" pitchFamily="34" charset="0"/>
              </a:rPr>
              <a:t>de</a:t>
            </a:r>
            <a:r>
              <a:rPr lang="es-ES" b="0" i="0" u="none" baseline="0" dirty="0" smtClean="0">
                <a:latin typeface="Arial" panose="020B0604020202020204" pitchFamily="34" charset="0"/>
              </a:rPr>
              <a:t> </a:t>
            </a:r>
            <a:r>
              <a:rPr lang="es" b="0" i="0" u="none" baseline="0" dirty="0" smtClean="0">
                <a:latin typeface="Arial" panose="020B0604020202020204" pitchFamily="34" charset="0"/>
              </a:rPr>
              <a:t>salud </a:t>
            </a:r>
            <a:r>
              <a:rPr lang="es" b="0" i="0" u="none" baseline="0" dirty="0">
                <a:latin typeface="Arial" panose="020B0604020202020204" pitchFamily="34" charset="0"/>
              </a:rPr>
              <a:t>pueda ver fácilmente la </a:t>
            </a:r>
            <a:r>
              <a:rPr lang="es" b="0" i="0" u="none" baseline="0" dirty="0" smtClean="0">
                <a:latin typeface="Arial" panose="020B0604020202020204" pitchFamily="34" charset="0"/>
              </a:rPr>
              <a:t>abertura</a:t>
            </a:r>
            <a:r>
              <a:rPr lang="es" b="0" i="0" u="none" baseline="0" dirty="0">
                <a:latin typeface="Arial" panose="020B0604020202020204" pitchFamily="34" charset="0"/>
              </a:rPr>
              <a:t>.</a:t>
            </a:r>
          </a:p>
          <a:p>
            <a:pPr marL="171450" indent="-171450" algn="l" rtl="0">
              <a:buFont typeface="Wingdings" panose="05000000000000000000" pitchFamily="2" charset="2"/>
              <a:buChar char="§"/>
            </a:pPr>
            <a:r>
              <a:rPr lang="es" b="0" i="0" u="none" baseline="0" dirty="0">
                <a:latin typeface="Arial" panose="020B0604020202020204" pitchFamily="34" charset="0"/>
              </a:rPr>
              <a:t>MARCARLOS claramente para que las personas no los usen como contenedores de basura o para desechar otros residuos.</a:t>
            </a:r>
          </a:p>
          <a:p>
            <a:pPr marL="171450" indent="-171450" algn="l" rtl="0">
              <a:buFont typeface="Wingdings" panose="05000000000000000000" pitchFamily="2" charset="2"/>
              <a:buChar char="§"/>
            </a:pPr>
            <a:r>
              <a:rPr lang="es" b="0" i="0" u="none" baseline="0" dirty="0">
                <a:latin typeface="Arial" panose="020B0604020202020204" pitchFamily="34" charset="0"/>
              </a:rPr>
              <a:t>MARCAR la línea de llenado a los tres cuartos de capacidad total.</a:t>
            </a:r>
          </a:p>
          <a:p>
            <a:pPr marL="171450" indent="-171450" algn="l" rtl="0">
              <a:buFont typeface="Wingdings" panose="05000000000000000000" pitchFamily="2" charset="2"/>
              <a:buChar char="§"/>
            </a:pPr>
            <a:r>
              <a:rPr lang="es" b="0" i="0" u="none" baseline="0" dirty="0">
                <a:latin typeface="Arial" panose="020B0604020202020204" pitchFamily="34" charset="0"/>
              </a:rPr>
              <a:t>REEMPLAZAR el contenedor cuando llegue a la línea de llenado (tres cuartos de su capacidad total).</a:t>
            </a:r>
          </a:p>
          <a:p>
            <a:pPr marL="171450" indent="-171450" algn="l" rtl="0">
              <a:buFont typeface="Wingdings" panose="05000000000000000000" pitchFamily="2" charset="2"/>
              <a:buChar char="§"/>
            </a:pPr>
            <a:r>
              <a:rPr lang="es" b="0" i="0" u="none" baseline="0" dirty="0">
                <a:latin typeface="Arial" panose="020B0604020202020204" pitchFamily="34" charset="0"/>
              </a:rPr>
              <a:t>No desensamblar la aguja y la jeringa después del uso.</a:t>
            </a:r>
          </a:p>
          <a:p>
            <a:pPr marL="171450" indent="-171450" algn="l" rtl="0">
              <a:buFont typeface="Wingdings" panose="05000000000000000000" pitchFamily="2" charset="2"/>
              <a:buChar char="§"/>
            </a:pPr>
            <a:r>
              <a:rPr lang="es" b="0" i="0" u="none" baseline="0" dirty="0">
                <a:latin typeface="Arial" panose="020B0604020202020204" pitchFamily="34" charset="0"/>
              </a:rPr>
              <a:t>No volver a colocar la tapa, doblar ni romper la aguja antes de desecharla.</a:t>
            </a:r>
          </a:p>
          <a:p>
            <a:endParaRPr lang="es" altLang="en-US" dirty="0" smtClean="0">
              <a:latin typeface="Arial" panose="020B0604020202020204" pitchFamily="34" charset="0"/>
            </a:endParaRPr>
          </a:p>
          <a:p>
            <a:endParaRPr lang="es" altLang="en-US" dirty="0" smtClean="0">
              <a:latin typeface="Arial" panose="020B0604020202020204" pitchFamily="34" charset="0"/>
            </a:endParaRPr>
          </a:p>
        </p:txBody>
      </p:sp>
    </p:spTree>
    <p:extLst>
      <p:ext uri="{BB962C8B-B14F-4D97-AF65-F5344CB8AC3E}">
        <p14:creationId xmlns:p14="http://schemas.microsoft.com/office/powerpoint/2010/main" val="33071576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l" rtl="0"/>
            <a:fld id="{E11B948E-2358-4246-B8F0-E995ABD41E44}" type="slidenum">
              <a:rPr/>
              <a:pPr/>
              <a:t>17</a:t>
            </a:fld>
            <a:endParaRPr lang="es" altLang="en-US"/>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pPr algn="l" rtl="0"/>
            <a:r>
              <a:rPr lang="es" b="0" i="0" u="none" baseline="0" dirty="0"/>
              <a:t>Notas: La limpieza ambiental es el proceso </a:t>
            </a:r>
            <a:r>
              <a:rPr lang="es-ES" b="0" i="0" u="none" baseline="0" dirty="0" smtClean="0"/>
              <a:t>para</a:t>
            </a:r>
            <a:r>
              <a:rPr lang="es" b="0" i="0" u="none" baseline="0" dirty="0" smtClean="0"/>
              <a:t> </a:t>
            </a:r>
            <a:r>
              <a:rPr lang="es" b="0" i="0" u="none" baseline="0" dirty="0"/>
              <a:t>mantener un entorno </a:t>
            </a:r>
            <a:r>
              <a:rPr lang="es" b="0" i="0" u="none" baseline="0" dirty="0" smtClean="0"/>
              <a:t>para los pacientes </a:t>
            </a:r>
            <a:r>
              <a:rPr lang="es-ES" b="0" i="0" u="none" baseline="0" dirty="0" smtClean="0"/>
              <a:t>y </a:t>
            </a:r>
            <a:r>
              <a:rPr lang="es" b="0" i="0" u="none" baseline="0" dirty="0" smtClean="0"/>
              <a:t>de trabajo limpio</a:t>
            </a:r>
            <a:r>
              <a:rPr lang="es" b="0" i="0" u="none" baseline="0" dirty="0"/>
              <a:t>, saludable y agradable. Hace referencia a la limpieza general de superficies y equipos no fundamentales (p. ej. elementos que están en contacto </a:t>
            </a:r>
            <a:r>
              <a:rPr lang="es-ES" b="0" i="0" u="none" baseline="0" dirty="0" smtClean="0"/>
              <a:t>c</a:t>
            </a:r>
            <a:r>
              <a:rPr lang="es" b="0" i="0" u="none" baseline="0" dirty="0" smtClean="0"/>
              <a:t>on </a:t>
            </a:r>
            <a:r>
              <a:rPr lang="es" b="0" i="0" u="none" baseline="0" dirty="0"/>
              <a:t>piel intacta, pero no con membranas mucosas) en </a:t>
            </a:r>
            <a:r>
              <a:rPr lang="es-ES" b="0" i="0" u="none" baseline="0" dirty="0" smtClean="0"/>
              <a:t>establecimientos</a:t>
            </a:r>
            <a:r>
              <a:rPr lang="es" b="0" i="0" u="none" baseline="0" dirty="0" smtClean="0"/>
              <a:t> </a:t>
            </a:r>
            <a:r>
              <a:rPr lang="es" b="0" i="0" u="none" baseline="0" dirty="0"/>
              <a:t>de salud. El principal objetivo es:</a:t>
            </a:r>
            <a:endParaRPr lang="es" altLang="en-US" dirty="0" smtClean="0"/>
          </a:p>
          <a:p>
            <a:pPr marL="171450" indent="-171450" algn="l" rtl="0">
              <a:buFont typeface="Wingdings" panose="05000000000000000000" pitchFamily="2" charset="2"/>
              <a:buChar char="§"/>
            </a:pPr>
            <a:r>
              <a:rPr lang="es" b="0" i="0" u="none" baseline="0" dirty="0"/>
              <a:t>Reducir la cantidad de microorganismos con los cuales los pacientes, los visitantes, el personal del </a:t>
            </a:r>
            <a:r>
              <a:rPr lang="es-ES" b="0" i="0" u="none" baseline="0" dirty="0" smtClean="0"/>
              <a:t>establecimiento</a:t>
            </a:r>
            <a:r>
              <a:rPr lang="es" b="0" i="0" u="none" baseline="0" dirty="0" smtClean="0"/>
              <a:t> </a:t>
            </a:r>
            <a:r>
              <a:rPr lang="es" b="0" i="0" u="none" baseline="0" dirty="0"/>
              <a:t>de salud y la comunidad pueden tener contacto a fin de prevenir infecciones</a:t>
            </a:r>
          </a:p>
          <a:p>
            <a:pPr marL="171450" indent="-171450" algn="l" rtl="0">
              <a:buFont typeface="Wingdings" panose="05000000000000000000" pitchFamily="2" charset="2"/>
              <a:buChar char="§"/>
            </a:pPr>
            <a:r>
              <a:rPr lang="es" b="0" i="0" u="none" baseline="0" dirty="0"/>
              <a:t>Brindar una </a:t>
            </a:r>
            <a:r>
              <a:rPr lang="es-ES" b="0" i="0" u="none" baseline="0" dirty="0" smtClean="0"/>
              <a:t>ambiente</a:t>
            </a:r>
            <a:r>
              <a:rPr lang="es" b="0" i="0" u="none" baseline="0" dirty="0" smtClean="0"/>
              <a:t> limpi</a:t>
            </a:r>
            <a:r>
              <a:rPr lang="es-ES" b="0" i="0" u="none" baseline="0" dirty="0" smtClean="0"/>
              <a:t>o</a:t>
            </a:r>
            <a:r>
              <a:rPr lang="es" b="0" i="0" u="none" baseline="0" dirty="0" smtClean="0"/>
              <a:t> </a:t>
            </a:r>
            <a:r>
              <a:rPr lang="es" b="0" i="0" u="none" baseline="0" dirty="0"/>
              <a:t>y agradable a los pacientes y al personal del </a:t>
            </a:r>
            <a:r>
              <a:rPr lang="es-ES" b="0" i="0" u="none" baseline="0" dirty="0" smtClean="0"/>
              <a:t>establecimiento</a:t>
            </a:r>
            <a:r>
              <a:rPr lang="es" b="0" i="0" u="none" baseline="0" dirty="0" smtClean="0"/>
              <a:t> </a:t>
            </a:r>
            <a:r>
              <a:rPr lang="es" b="0" i="0" u="none" baseline="0" dirty="0"/>
              <a:t>de salud</a:t>
            </a:r>
          </a:p>
          <a:p>
            <a:pPr marL="171450" indent="-171450" algn="l" rtl="0">
              <a:buFont typeface="Wingdings" panose="05000000000000000000" pitchFamily="2" charset="2"/>
              <a:buChar char="§"/>
            </a:pPr>
            <a:r>
              <a:rPr lang="es" b="0" i="0" u="none" baseline="0" dirty="0"/>
              <a:t>El personal de limpieza está en riesgo de exponerse accidentalmente a sangre y fluidos corporales de pacientes, así como a desinfectantes potencialmente nocivos. Siempre deberían utilizar los EPP recomendados mientras trabajan, manipulan o eliminan desechos, etc. Si son reutilizables, como las botas plásticas, las gafas, los guantes </a:t>
            </a:r>
            <a:r>
              <a:rPr lang="es-ES" b="0" i="0" u="none" baseline="0" dirty="0" smtClean="0"/>
              <a:t>utilitarios</a:t>
            </a:r>
            <a:r>
              <a:rPr lang="es" b="0" i="0" u="none" baseline="0" dirty="0" smtClean="0"/>
              <a:t>, </a:t>
            </a:r>
            <a:r>
              <a:rPr lang="es" b="0" i="0" u="none" baseline="0" dirty="0"/>
              <a:t>estos EPP deben lavarse regularmente.</a:t>
            </a:r>
            <a:endParaRPr lang="es" altLang="en-US" dirty="0" smtClean="0"/>
          </a:p>
          <a:p>
            <a:pPr algn="l" rtl="0"/>
            <a:r>
              <a:rPr lang="es" b="0" i="0" u="none" baseline="0" dirty="0"/>
              <a:t> </a:t>
            </a:r>
            <a:endParaRPr lang="es" altLang="en-US" dirty="0"/>
          </a:p>
        </p:txBody>
      </p:sp>
    </p:spTree>
    <p:extLst>
      <p:ext uri="{BB962C8B-B14F-4D97-AF65-F5344CB8AC3E}">
        <p14:creationId xmlns:p14="http://schemas.microsoft.com/office/powerpoint/2010/main" val="10653231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l" rtl="0"/>
            <a:fld id="{3987E960-6567-4991-A932-19520DE31DF3}" type="slidenum">
              <a:rPr/>
              <a:pPr/>
              <a:t>18</a:t>
            </a:fld>
            <a:endParaRPr lang="es" altLang="en-US" dirty="0"/>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es" altLang="en-US" dirty="0">
              <a:latin typeface="Arial" panose="020B0604020202020204" pitchFamily="34" charset="0"/>
            </a:endParaRPr>
          </a:p>
          <a:p>
            <a:pPr algn="l" rtl="0"/>
            <a:r>
              <a:rPr lang="es" b="0" i="0" u="none" baseline="0" dirty="0">
                <a:latin typeface="Arial" panose="020B0604020202020204" pitchFamily="34" charset="0"/>
              </a:rPr>
              <a:t>Los desechos generados en </a:t>
            </a:r>
            <a:r>
              <a:rPr lang="es-ES" b="0" i="0" u="none" baseline="0" dirty="0" smtClean="0">
                <a:latin typeface="Arial" panose="020B0604020202020204" pitchFamily="34" charset="0"/>
              </a:rPr>
              <a:t>establecimientos</a:t>
            </a:r>
            <a:r>
              <a:rPr lang="es" b="0" i="0" u="none" baseline="0" dirty="0" smtClean="0">
                <a:latin typeface="Arial" panose="020B0604020202020204" pitchFamily="34" charset="0"/>
              </a:rPr>
              <a:t> </a:t>
            </a:r>
            <a:r>
              <a:rPr lang="es" b="0" i="0" u="none" baseline="0" dirty="0">
                <a:latin typeface="Arial" panose="020B0604020202020204" pitchFamily="34" charset="0"/>
              </a:rPr>
              <a:t>de salud son un posible reservorio de microorganismos patógenos y requieren manipulación adecuada, segura y confiable. </a:t>
            </a:r>
            <a:r>
              <a:rPr lang="es" b="0" i="0" u="none" baseline="0" dirty="0" smtClean="0">
                <a:latin typeface="Arial" panose="020B0604020202020204" pitchFamily="34" charset="0"/>
              </a:rPr>
              <a:t>E</a:t>
            </a:r>
            <a:r>
              <a:rPr lang="es-ES" b="0" i="0" u="none" baseline="0" dirty="0" smtClean="0">
                <a:latin typeface="Arial" panose="020B0604020202020204" pitchFamily="34" charset="0"/>
              </a:rPr>
              <a:t>l manejo </a:t>
            </a:r>
            <a:r>
              <a:rPr lang="es" b="0" i="0" u="none" baseline="0" dirty="0" smtClean="0">
                <a:latin typeface="Arial" panose="020B0604020202020204" pitchFamily="34" charset="0"/>
              </a:rPr>
              <a:t>segur</a:t>
            </a:r>
            <a:r>
              <a:rPr lang="es-ES" b="0" i="0" u="none" baseline="0" dirty="0" smtClean="0">
                <a:latin typeface="Arial" panose="020B0604020202020204" pitchFamily="34" charset="0"/>
              </a:rPr>
              <a:t>o</a:t>
            </a:r>
            <a:r>
              <a:rPr lang="es" b="0" i="0" u="none" baseline="0" dirty="0" smtClean="0">
                <a:latin typeface="Arial" panose="020B0604020202020204" pitchFamily="34" charset="0"/>
              </a:rPr>
              <a:t> </a:t>
            </a:r>
            <a:r>
              <a:rPr lang="es" b="0" i="0" u="none" baseline="0" dirty="0">
                <a:latin typeface="Arial" panose="020B0604020202020204" pitchFamily="34" charset="0"/>
              </a:rPr>
              <a:t>de los desechos de </a:t>
            </a:r>
            <a:r>
              <a:rPr lang="es-ES" b="0" i="0" u="none" baseline="0" dirty="0" smtClean="0">
                <a:latin typeface="Arial" panose="020B0604020202020204" pitchFamily="34" charset="0"/>
              </a:rPr>
              <a:t>establecimientos</a:t>
            </a:r>
            <a:r>
              <a:rPr lang="es" b="0" i="0" u="none" baseline="0" dirty="0" smtClean="0">
                <a:latin typeface="Arial" panose="020B0604020202020204" pitchFamily="34" charset="0"/>
              </a:rPr>
              <a:t>de </a:t>
            </a:r>
            <a:r>
              <a:rPr lang="es" b="0" i="0" u="none" baseline="0" dirty="0">
                <a:latin typeface="Arial" panose="020B0604020202020204" pitchFamily="34" charset="0"/>
              </a:rPr>
              <a:t>salud es una cuestión fundamental para controlar y reducir las infecciones hospitalarias. Debería haber una o varias personas responsable(s) de la organización y </a:t>
            </a:r>
            <a:r>
              <a:rPr lang="es-ES" b="0" i="0" u="none" baseline="0" dirty="0" smtClean="0">
                <a:latin typeface="Arial" panose="020B0604020202020204" pitchFamily="34" charset="0"/>
              </a:rPr>
              <a:t>manejo</a:t>
            </a:r>
            <a:r>
              <a:rPr lang="es" b="0" i="0" u="none" baseline="0" dirty="0" smtClean="0">
                <a:latin typeface="Arial" panose="020B0604020202020204" pitchFamily="34" charset="0"/>
              </a:rPr>
              <a:t> </a:t>
            </a:r>
            <a:r>
              <a:rPr lang="es" b="0" i="0" u="none" baseline="0" dirty="0">
                <a:latin typeface="Arial" panose="020B0604020202020204" pitchFamily="34" charset="0"/>
              </a:rPr>
              <a:t>(recolección, almacenamiento y eliminación) de desechos.</a:t>
            </a:r>
          </a:p>
          <a:p>
            <a:pPr algn="l" rtl="0"/>
            <a:r>
              <a:rPr lang="es" b="0" i="0" u="none" baseline="0" dirty="0" smtClean="0">
                <a:latin typeface="Arial" panose="020B0604020202020204" pitchFamily="34" charset="0"/>
              </a:rPr>
              <a:t>Preg</a:t>
            </a:r>
            <a:r>
              <a:rPr lang="es-ES" b="0" i="0" u="none" baseline="0" dirty="0" smtClean="0">
                <a:latin typeface="Arial" panose="020B0604020202020204" pitchFamily="34" charset="0"/>
              </a:rPr>
              <a:t>unte a los participantes</a:t>
            </a:r>
            <a:r>
              <a:rPr lang="es" b="0" i="0" u="none" baseline="0" dirty="0" smtClean="0">
                <a:latin typeface="Arial" panose="020B0604020202020204" pitchFamily="34" charset="0"/>
              </a:rPr>
              <a:t>: </a:t>
            </a:r>
            <a:r>
              <a:rPr lang="es" b="0" i="0" u="none" baseline="0" dirty="0">
                <a:latin typeface="Arial" panose="020B0604020202020204" pitchFamily="34" charset="0"/>
              </a:rPr>
              <a:t>«¿cuál es el propósito de </a:t>
            </a:r>
            <a:r>
              <a:rPr lang="es" b="0" i="0" u="none" baseline="0" dirty="0" smtClean="0">
                <a:latin typeface="Arial" panose="020B0604020202020204" pitchFamily="34" charset="0"/>
              </a:rPr>
              <a:t>un</a:t>
            </a:r>
            <a:r>
              <a:rPr lang="es-ES" b="0" i="0" u="none" baseline="0" dirty="0" smtClean="0">
                <a:latin typeface="Arial" panose="020B0604020202020204" pitchFamily="34" charset="0"/>
              </a:rPr>
              <a:t> adecuado manejo</a:t>
            </a:r>
            <a:r>
              <a:rPr lang="es" b="0" i="0" u="none" baseline="0" dirty="0" smtClean="0">
                <a:latin typeface="Arial" panose="020B0604020202020204" pitchFamily="34" charset="0"/>
              </a:rPr>
              <a:t> </a:t>
            </a:r>
            <a:r>
              <a:rPr lang="es" b="0" i="0" u="none" baseline="0" dirty="0">
                <a:latin typeface="Arial" panose="020B0604020202020204" pitchFamily="34" charset="0"/>
              </a:rPr>
              <a:t>de desechos?»</a:t>
            </a:r>
            <a:endParaRPr lang="es" altLang="en-US" dirty="0" smtClean="0">
              <a:latin typeface="Arial" panose="020B0604020202020204" pitchFamily="34" charset="0"/>
            </a:endParaRPr>
          </a:p>
          <a:p>
            <a:pPr algn="l" rtl="0"/>
            <a:r>
              <a:rPr lang="es" b="0" i="0" u="none" baseline="0" dirty="0">
                <a:latin typeface="Arial" panose="020B0604020202020204" pitchFamily="34" charset="0"/>
              </a:rPr>
              <a:t>El propósito de </a:t>
            </a:r>
            <a:r>
              <a:rPr lang="es" b="0" i="0" u="none" baseline="0" dirty="0" smtClean="0">
                <a:latin typeface="Arial" panose="020B0604020202020204" pitchFamily="34" charset="0"/>
              </a:rPr>
              <a:t>un </a:t>
            </a:r>
            <a:r>
              <a:rPr lang="es-ES" b="0" i="0" u="none" baseline="0" dirty="0" smtClean="0">
                <a:latin typeface="Arial" panose="020B0604020202020204" pitchFamily="34" charset="0"/>
              </a:rPr>
              <a:t>adecuado manejo</a:t>
            </a:r>
            <a:r>
              <a:rPr lang="es" b="0" i="0" u="none" baseline="0" dirty="0" smtClean="0">
                <a:latin typeface="Arial" panose="020B0604020202020204" pitchFamily="34" charset="0"/>
              </a:rPr>
              <a:t> de </a:t>
            </a:r>
            <a:r>
              <a:rPr lang="es" b="0" i="0" u="none" baseline="0" dirty="0">
                <a:latin typeface="Arial" panose="020B0604020202020204" pitchFamily="34" charset="0"/>
              </a:rPr>
              <a:t>desechos es el siguiente:</a:t>
            </a:r>
          </a:p>
          <a:p>
            <a:pPr marL="171450" indent="-171450" algn="l" rtl="0">
              <a:buFont typeface="Wingdings" panose="05000000000000000000" pitchFamily="2" charset="2"/>
              <a:buChar char="§"/>
            </a:pPr>
            <a:r>
              <a:rPr lang="es" b="0" i="0" u="none" baseline="0" dirty="0">
                <a:latin typeface="Arial" panose="020B0604020202020204" pitchFamily="34" charset="0"/>
              </a:rPr>
              <a:t>Proteger a las personas que manipulan artículos de desechos para evitar lesiones accidentales</a:t>
            </a:r>
          </a:p>
          <a:p>
            <a:pPr marL="171450" indent="-171450" algn="l" rtl="0">
              <a:buFont typeface="Wingdings" panose="05000000000000000000" pitchFamily="2" charset="2"/>
              <a:buChar char="§"/>
            </a:pPr>
            <a:r>
              <a:rPr lang="es" b="0" i="0" u="none" baseline="0" dirty="0">
                <a:latin typeface="Arial" panose="020B0604020202020204" pitchFamily="34" charset="0"/>
              </a:rPr>
              <a:t>Prevenir la diseminación de infecciones entre pacientes, clientes y trabajadores </a:t>
            </a:r>
            <a:r>
              <a:rPr lang="es" b="0" i="0" u="none" baseline="0" dirty="0" smtClean="0">
                <a:latin typeface="Arial" panose="020B0604020202020204" pitchFamily="34" charset="0"/>
              </a:rPr>
              <a:t>desalud</a:t>
            </a:r>
            <a:endParaRPr lang="es" b="0" i="0" u="none" baseline="0" dirty="0">
              <a:latin typeface="Arial" panose="020B0604020202020204" pitchFamily="34" charset="0"/>
            </a:endParaRPr>
          </a:p>
          <a:p>
            <a:pPr marL="171450" indent="-171450" algn="l" rtl="0">
              <a:buFont typeface="Wingdings" panose="05000000000000000000" pitchFamily="2" charset="2"/>
              <a:buChar char="§"/>
            </a:pPr>
            <a:r>
              <a:rPr lang="es" b="0" i="0" u="none" baseline="0" dirty="0">
                <a:latin typeface="Arial" panose="020B0604020202020204" pitchFamily="34" charset="0"/>
              </a:rPr>
              <a:t>Prevenir la diseminación de infecciones en la comunidad local</a:t>
            </a:r>
          </a:p>
          <a:p>
            <a:pPr marL="171450" indent="-171450" algn="l" rtl="0">
              <a:buFont typeface="Wingdings" panose="05000000000000000000" pitchFamily="2" charset="2"/>
              <a:buChar char="§"/>
            </a:pPr>
            <a:r>
              <a:rPr lang="es" b="0" i="0" u="none" baseline="0" dirty="0">
                <a:latin typeface="Arial" panose="020B0604020202020204" pitchFamily="34" charset="0"/>
              </a:rPr>
              <a:t>Eliminación segura de </a:t>
            </a:r>
            <a:r>
              <a:rPr lang="es" b="0" i="0" u="none" baseline="0" dirty="0" smtClean="0">
                <a:latin typeface="Arial" panose="020B0604020202020204" pitchFamily="34" charset="0"/>
              </a:rPr>
              <a:t>material peligroso </a:t>
            </a:r>
            <a:endParaRPr lang="es" altLang="en-US" dirty="0">
              <a:latin typeface="Arial" panose="020B0604020202020204" pitchFamily="34" charset="0"/>
            </a:endParaRPr>
          </a:p>
        </p:txBody>
      </p:sp>
    </p:spTree>
    <p:extLst>
      <p:ext uri="{BB962C8B-B14F-4D97-AF65-F5344CB8AC3E}">
        <p14:creationId xmlns:p14="http://schemas.microsoft.com/office/powerpoint/2010/main" val="32047634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dirty="0"/>
              <a:t>Notas: El objetivo de la prestación de servicios de salud seguros es proteger a los proveedores, los pacientes y la comunidad de infecciones </a:t>
            </a:r>
            <a:r>
              <a:rPr lang="es" b="0" i="0" u="none" baseline="0" dirty="0" smtClean="0"/>
              <a:t>trans</a:t>
            </a:r>
            <a:r>
              <a:rPr lang="es-ES" b="0" i="0" u="none" baseline="0" dirty="0" err="1" smtClean="0"/>
              <a:t>mitidas</a:t>
            </a:r>
            <a:r>
              <a:rPr lang="es" b="0" i="0" u="none" baseline="0" dirty="0" smtClean="0"/>
              <a:t> </a:t>
            </a:r>
            <a:r>
              <a:rPr lang="es" b="0" i="0" u="none" baseline="0" dirty="0"/>
              <a:t>por la sangre, como el VIH y la hepatitis. Entre las prácticas no seguras en relación con las inyecciones, se incluyen usar agujas de un tamaño equivocado, realizar marcas anatómicas erróneas, usar la misma jeringa y aguja para más de un paciente, usar la misma aguja para </a:t>
            </a:r>
            <a:r>
              <a:rPr lang="es-ES" b="0" i="0" u="none" baseline="0" dirty="0" smtClean="0"/>
              <a:t>extraer</a:t>
            </a:r>
            <a:r>
              <a:rPr lang="es" b="0" i="0" u="none" baseline="0" dirty="0" smtClean="0"/>
              <a:t> </a:t>
            </a:r>
            <a:r>
              <a:rPr lang="es" b="0" i="0" u="none" baseline="0" dirty="0"/>
              <a:t>medicamento de un </a:t>
            </a:r>
            <a:r>
              <a:rPr lang="es-ES" b="0" i="0" u="none" baseline="0" dirty="0" smtClean="0"/>
              <a:t>frasco</a:t>
            </a:r>
            <a:r>
              <a:rPr lang="es" b="0" i="0" u="none" baseline="0" dirty="0" smtClean="0"/>
              <a:t> </a:t>
            </a:r>
            <a:r>
              <a:rPr lang="es" b="0" i="0" u="none" baseline="0" dirty="0"/>
              <a:t>que contiene múltiples dosis y cambiar solo la jeringa, y usar la misma jeringa para varias inyecciones. A nivel global, los trabajadores </a:t>
            </a:r>
            <a:r>
              <a:rPr lang="es" b="0" i="0" u="none" baseline="0" dirty="0" smtClean="0"/>
              <a:t>de </a:t>
            </a:r>
            <a:r>
              <a:rPr lang="es" b="0" i="0" u="none" baseline="0" dirty="0"/>
              <a:t>salud tienen un mayor riesgo de exposición accidental a patógenos </a:t>
            </a:r>
            <a:r>
              <a:rPr lang="es" b="0" i="0" u="none" baseline="0" dirty="0" smtClean="0"/>
              <a:t>trans</a:t>
            </a:r>
            <a:r>
              <a:rPr lang="es-ES" b="0" i="0" u="none" baseline="0" dirty="0" err="1" smtClean="0"/>
              <a:t>mitidos</a:t>
            </a:r>
            <a:r>
              <a:rPr lang="es" b="0" i="0" u="none" baseline="0" dirty="0" smtClean="0"/>
              <a:t> </a:t>
            </a:r>
            <a:r>
              <a:rPr lang="es" b="0" i="0" u="none" baseline="0" dirty="0"/>
              <a:t>por la sangre debido a que manipulan objetos </a:t>
            </a:r>
            <a:r>
              <a:rPr lang="es-ES" b="0" i="0" u="none" baseline="0" dirty="0" smtClean="0"/>
              <a:t>corto-</a:t>
            </a:r>
            <a:r>
              <a:rPr lang="es" b="0" i="0" u="none" baseline="0" dirty="0" smtClean="0"/>
              <a:t>punzantes</a:t>
            </a:r>
            <a:r>
              <a:rPr lang="es" b="0" i="0" u="none" baseline="0" dirty="0"/>
              <a:t>, como agujas y jeringas, cuando brindan atención a los pacientes. El uso de prácticas seguras en relación con las inyecciones reduce las posibilidades de diseminar </a:t>
            </a:r>
            <a:r>
              <a:rPr lang="es" b="0" i="0" u="none" baseline="0"/>
              <a:t>infecciones</a:t>
            </a:r>
            <a:r>
              <a:rPr lang="es" b="0" i="0" u="none" baseline="0" smtClean="0"/>
              <a:t>.</a:t>
            </a:r>
            <a:endParaRPr lang="es" b="0" i="0" u="none" baseline="0" dirty="0"/>
          </a:p>
        </p:txBody>
      </p:sp>
      <p:sp>
        <p:nvSpPr>
          <p:cNvPr id="4" name="Slide Number Placeholder 3"/>
          <p:cNvSpPr>
            <a:spLocks noGrp="1"/>
          </p:cNvSpPr>
          <p:nvPr>
            <p:ph type="sldNum" sz="quarter" idx="10"/>
          </p:nvPr>
        </p:nvSpPr>
        <p:spPr/>
        <p:txBody>
          <a:bodyPr/>
          <a:lstStyle/>
          <a:p>
            <a:pPr algn="l" rtl="0">
              <a:defRPr/>
            </a:pPr>
            <a:fld id="{5AB222FF-92D1-4136-AD76-BADB0E88879F}" type="slidenum">
              <a:rPr/>
              <a:pPr>
                <a:defRPr/>
              </a:pPr>
              <a:t>19</a:t>
            </a:fld>
            <a:endParaRPr lang="es" dirty="0"/>
          </a:p>
        </p:txBody>
      </p:sp>
    </p:spTree>
    <p:extLst>
      <p:ext uri="{BB962C8B-B14F-4D97-AF65-F5344CB8AC3E}">
        <p14:creationId xmlns:p14="http://schemas.microsoft.com/office/powerpoint/2010/main" val="392585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 dirty="0"/>
          </a:p>
        </p:txBody>
      </p:sp>
      <p:sp>
        <p:nvSpPr>
          <p:cNvPr id="4" name="Slide Number Placeholder 3"/>
          <p:cNvSpPr>
            <a:spLocks noGrp="1"/>
          </p:cNvSpPr>
          <p:nvPr>
            <p:ph type="sldNum" sz="quarter" idx="10"/>
          </p:nvPr>
        </p:nvSpPr>
        <p:spPr/>
        <p:txBody>
          <a:bodyPr/>
          <a:lstStyle/>
          <a:p>
            <a:pPr algn="l" rtl="0">
              <a:defRPr/>
            </a:pPr>
            <a:fld id="{5AB222FF-92D1-4136-AD76-BADB0E88879F}" type="slidenum">
              <a:rPr/>
              <a:pPr>
                <a:defRPr/>
              </a:pPr>
              <a:t>2</a:t>
            </a:fld>
            <a:endParaRPr lang="es" dirty="0"/>
          </a:p>
        </p:txBody>
      </p:sp>
    </p:spTree>
    <p:extLst>
      <p:ext uri="{BB962C8B-B14F-4D97-AF65-F5344CB8AC3E}">
        <p14:creationId xmlns:p14="http://schemas.microsoft.com/office/powerpoint/2010/main" val="34165383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dirty="0"/>
              <a:t>Notas: </a:t>
            </a:r>
            <a:r>
              <a:rPr lang="es-ES" b="0" i="0" u="none" baseline="0" dirty="0" smtClean="0"/>
              <a:t>Toser/estornudar con precaución:  Cuando </a:t>
            </a:r>
            <a:r>
              <a:rPr lang="es" b="0" i="0" u="none" baseline="0" dirty="0" smtClean="0"/>
              <a:t>se </a:t>
            </a:r>
            <a:r>
              <a:rPr lang="es" b="0" i="0" u="none" baseline="0" dirty="0"/>
              <a:t>tose implican mantener una distancia de al menos 3 pies (90 cm) de otros individuos en áreas de espera comunes, cubrirse la boca/nariz cuando se estornuda o tose, y lavarse las manos después </a:t>
            </a:r>
            <a:r>
              <a:rPr lang="es-ES" b="0" i="0" u="none" baseline="0" dirty="0" smtClean="0"/>
              <a:t>de </a:t>
            </a:r>
            <a:r>
              <a:rPr lang="es" b="0" i="0" u="none" baseline="0" dirty="0" smtClean="0"/>
              <a:t>ensuciárselas </a:t>
            </a:r>
            <a:r>
              <a:rPr lang="es" b="0" i="0" u="none" baseline="0" dirty="0"/>
              <a:t>con secreciones respiratorias.</a:t>
            </a:r>
            <a:endParaRPr lang="es" dirty="0"/>
          </a:p>
        </p:txBody>
      </p:sp>
      <p:sp>
        <p:nvSpPr>
          <p:cNvPr id="4" name="Slide Number Placeholder 3"/>
          <p:cNvSpPr>
            <a:spLocks noGrp="1"/>
          </p:cNvSpPr>
          <p:nvPr>
            <p:ph type="sldNum" sz="quarter" idx="10"/>
          </p:nvPr>
        </p:nvSpPr>
        <p:spPr/>
        <p:txBody>
          <a:bodyPr/>
          <a:lstStyle/>
          <a:p>
            <a:pPr algn="l" rtl="0">
              <a:defRPr/>
            </a:pPr>
            <a:fld id="{5AB222FF-92D1-4136-AD76-BADB0E88879F}" type="slidenum">
              <a:rPr/>
              <a:pPr>
                <a:defRPr/>
              </a:pPr>
              <a:t>20</a:t>
            </a:fld>
            <a:endParaRPr lang="es" dirty="0"/>
          </a:p>
        </p:txBody>
      </p:sp>
    </p:spTree>
    <p:extLst>
      <p:ext uri="{BB962C8B-B14F-4D97-AF65-F5344CB8AC3E}">
        <p14:creationId xmlns:p14="http://schemas.microsoft.com/office/powerpoint/2010/main" val="14470233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dirty="0">
                <a:latin typeface="Calibri"/>
              </a:rPr>
              <a:t>Los miembros de la comunidad pueden tener un rol importante en la implementación y el mantenimiento de prácticas de prevención de infecciones en el </a:t>
            </a:r>
            <a:r>
              <a:rPr lang="es-ES" b="0" i="0" u="none" baseline="0" dirty="0" smtClean="0">
                <a:latin typeface="Calibri"/>
              </a:rPr>
              <a:t>establecimiento</a:t>
            </a:r>
            <a:r>
              <a:rPr lang="es" b="0" i="0" u="none" baseline="0" dirty="0" smtClean="0">
                <a:latin typeface="Calibri"/>
              </a:rPr>
              <a:t>de </a:t>
            </a:r>
            <a:r>
              <a:rPr lang="es" b="0" i="0" u="none" baseline="0" dirty="0">
                <a:latin typeface="Calibri"/>
              </a:rPr>
              <a:t>salud. Crear conciencia en cuanto a prácticas seguras, higiene de las manos, uso de agua limpia y </a:t>
            </a:r>
            <a:r>
              <a:rPr lang="es-ES" b="0" i="0" u="none" baseline="0" dirty="0" smtClean="0">
                <a:latin typeface="Calibri"/>
              </a:rPr>
              <a:t>manejo</a:t>
            </a:r>
            <a:r>
              <a:rPr lang="es" b="0" i="0" u="none" baseline="0" dirty="0" smtClean="0">
                <a:latin typeface="Calibri"/>
              </a:rPr>
              <a:t> </a:t>
            </a:r>
            <a:r>
              <a:rPr lang="es" b="0" i="0" u="none" baseline="0" dirty="0">
                <a:latin typeface="Calibri"/>
              </a:rPr>
              <a:t>de desechos </a:t>
            </a:r>
            <a:r>
              <a:rPr lang="es" b="0" i="0" u="none" baseline="0" dirty="0" smtClean="0">
                <a:latin typeface="Calibri"/>
              </a:rPr>
              <a:t>adecuad</a:t>
            </a:r>
            <a:r>
              <a:rPr lang="es-ES" b="0" i="0" u="none" baseline="0" dirty="0" smtClean="0">
                <a:latin typeface="Calibri"/>
              </a:rPr>
              <a:t>o</a:t>
            </a:r>
            <a:r>
              <a:rPr lang="es" b="0" i="0" u="none" baseline="0" dirty="0" smtClean="0">
                <a:latin typeface="Calibri"/>
              </a:rPr>
              <a:t> </a:t>
            </a:r>
            <a:r>
              <a:rPr lang="es" b="0" i="0" u="none" baseline="0" dirty="0">
                <a:latin typeface="Calibri"/>
              </a:rPr>
              <a:t>puede protegerlos de muchas enfermedades infecciosas. También se pueden organizar charlas y distribuir folletos sobre el lavado de manos adecuado en el </a:t>
            </a:r>
            <a:r>
              <a:rPr lang="es-ES" b="0" i="0" u="none" baseline="0" dirty="0" smtClean="0">
                <a:latin typeface="Calibri"/>
              </a:rPr>
              <a:t>establecimiento</a:t>
            </a:r>
            <a:r>
              <a:rPr lang="es" b="0" i="0" u="none" baseline="0" dirty="0" smtClean="0">
                <a:latin typeface="Calibri"/>
              </a:rPr>
              <a:t> </a:t>
            </a:r>
            <a:r>
              <a:rPr lang="es" b="0" i="0" u="none" baseline="0" dirty="0">
                <a:latin typeface="Calibri"/>
              </a:rPr>
              <a:t>de salud. </a:t>
            </a:r>
          </a:p>
        </p:txBody>
      </p:sp>
      <p:sp>
        <p:nvSpPr>
          <p:cNvPr id="4" name="Slide Number Placeholder 3"/>
          <p:cNvSpPr>
            <a:spLocks noGrp="1"/>
          </p:cNvSpPr>
          <p:nvPr>
            <p:ph type="sldNum" sz="quarter" idx="10"/>
          </p:nvPr>
        </p:nvSpPr>
        <p:spPr/>
        <p:txBody>
          <a:bodyPr/>
          <a:lstStyle/>
          <a:p>
            <a:pPr algn="l" rtl="0">
              <a:defRPr/>
            </a:pPr>
            <a:fld id="{5AB222FF-92D1-4136-AD76-BADB0E88879F}" type="slidenum">
              <a:rPr/>
              <a:pPr>
                <a:defRPr/>
              </a:pPr>
              <a:t>21</a:t>
            </a:fld>
            <a:endParaRPr lang="es" dirty="0"/>
          </a:p>
        </p:txBody>
      </p:sp>
    </p:spTree>
    <p:extLst>
      <p:ext uri="{BB962C8B-B14F-4D97-AF65-F5344CB8AC3E}">
        <p14:creationId xmlns:p14="http://schemas.microsoft.com/office/powerpoint/2010/main" val="39630000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l" rtl="0"/>
            <a:fld id="{B796F2B9-5DB1-4220-AE06-44BF93CFB5D1}" type="slidenum">
              <a:rPr/>
              <a:pPr/>
              <a:t>22</a:t>
            </a:fld>
            <a:endParaRPr lang="es" altLang="en-US"/>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s" altLang="en-US" dirty="0"/>
          </a:p>
        </p:txBody>
      </p:sp>
    </p:spTree>
    <p:extLst>
      <p:ext uri="{BB962C8B-B14F-4D97-AF65-F5344CB8AC3E}">
        <p14:creationId xmlns:p14="http://schemas.microsoft.com/office/powerpoint/2010/main" val="18995259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l" rtl="0"/>
            <a:fld id="{B1834CAC-8890-4494-8FDF-F6EC14FD0BEA}" type="slidenum">
              <a:rPr/>
              <a:pPr/>
              <a:t>23</a:t>
            </a:fld>
            <a:endParaRPr lang="es" altLang="en-US" dirty="0"/>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pPr algn="l" rtl="0"/>
            <a:r>
              <a:rPr lang="es" b="0" i="0" u="none" baseline="0" dirty="0">
                <a:latin typeface="Arial" panose="020B0604020202020204" pitchFamily="34" charset="0"/>
              </a:rPr>
              <a:t>Resumen:</a:t>
            </a:r>
          </a:p>
          <a:p>
            <a:pPr algn="l" rtl="0">
              <a:buFontTx/>
              <a:buChar char="-"/>
            </a:pPr>
            <a:r>
              <a:rPr lang="es" b="0" i="0" u="none" baseline="0" dirty="0">
                <a:latin typeface="Arial" panose="020B0604020202020204" pitchFamily="34" charset="0"/>
              </a:rPr>
              <a:t> Se puede minimizar y prevenir la exposición a infecciones aplicando las precauciones estándar con todos los pacientes. </a:t>
            </a:r>
          </a:p>
          <a:p>
            <a:pPr algn="l" rtl="0">
              <a:buFontTx/>
              <a:buChar char="-"/>
            </a:pPr>
            <a:r>
              <a:rPr lang="es" b="0" i="0" u="none" baseline="0" dirty="0">
                <a:latin typeface="Arial" panose="020B0604020202020204" pitchFamily="34" charset="0"/>
              </a:rPr>
              <a:t> Los desechos clínicos se deben eliminar adecuadamente.</a:t>
            </a:r>
          </a:p>
          <a:p>
            <a:pPr algn="l" rtl="0">
              <a:buFontTx/>
              <a:buChar char="-"/>
            </a:pPr>
            <a:r>
              <a:rPr lang="es" b="0" i="0" u="none" baseline="0" dirty="0">
                <a:latin typeface="Arial" panose="020B0604020202020204" pitchFamily="34" charset="0"/>
              </a:rPr>
              <a:t> Se deben utilizar cuidados posteriores a la exposición cuando sea necesario y profilaxis cuando está disponible.</a:t>
            </a:r>
          </a:p>
          <a:p>
            <a:pPr algn="l" rtl="0">
              <a:buFontTx/>
              <a:buChar char="-"/>
            </a:pPr>
            <a:r>
              <a:rPr lang="es" b="0" i="0" u="none" baseline="0" dirty="0">
                <a:latin typeface="Arial" panose="020B0604020202020204" pitchFamily="34" charset="0"/>
              </a:rPr>
              <a:t> Debemos trabajar en forma conjunta para que el lugar de trabajo sea más seguro para los trabajadores del cuidado de la salud y los pacientes.</a:t>
            </a:r>
          </a:p>
          <a:p>
            <a:pPr algn="l" rtl="0">
              <a:buFontTx/>
              <a:buChar char="-"/>
            </a:pPr>
            <a:r>
              <a:rPr lang="es" b="0" i="0" u="none" baseline="0" dirty="0">
                <a:latin typeface="Arial" panose="020B0604020202020204" pitchFamily="34" charset="0"/>
              </a:rPr>
              <a:t> Debemos enseñarles a los pacientes y a sus familias cómo reducir el riesgo de exposición en el hogar también.</a:t>
            </a:r>
          </a:p>
          <a:p>
            <a:endParaRPr lang="es" altLang="en-US" dirty="0">
              <a:latin typeface="Arial" panose="020B0604020202020204" pitchFamily="34" charset="0"/>
            </a:endParaRPr>
          </a:p>
          <a:p>
            <a:pPr algn="l" rtl="0"/>
            <a:r>
              <a:rPr lang="es" b="0" i="0" u="none" baseline="0" dirty="0">
                <a:latin typeface="Arial" panose="020B0604020202020204" pitchFamily="34" charset="0"/>
              </a:rPr>
              <a:t>Cada uno de nosotros puede seguir y respaldar prácticas de prevención de infecciones mientras trabaja. Así, se disminuye el riesgo de contraer enfermedades tanto para nosotros como para nuestros pacientes. Debemos continuar trabajando juntos para protegernos mutuamente.</a:t>
            </a:r>
          </a:p>
          <a:p>
            <a:endParaRPr lang="es" altLang="en-US" dirty="0">
              <a:latin typeface="Arial" panose="020B0604020202020204" pitchFamily="34" charset="0"/>
            </a:endParaRPr>
          </a:p>
        </p:txBody>
      </p:sp>
    </p:spTree>
    <p:extLst>
      <p:ext uri="{BB962C8B-B14F-4D97-AF65-F5344CB8AC3E}">
        <p14:creationId xmlns:p14="http://schemas.microsoft.com/office/powerpoint/2010/main" val="4025579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dirty="0"/>
              <a:t>Notas: </a:t>
            </a:r>
            <a:r>
              <a:rPr lang="es" b="0" i="0" u="none" baseline="0" dirty="0" smtClean="0"/>
              <a:t>Preg</a:t>
            </a:r>
            <a:r>
              <a:rPr lang="es-ES" b="0" i="0" u="none" baseline="0" dirty="0" smtClean="0"/>
              <a:t>unte</a:t>
            </a:r>
            <a:r>
              <a:rPr lang="es" b="0" i="0" u="none" baseline="0" dirty="0" smtClean="0"/>
              <a:t> </a:t>
            </a:r>
            <a:r>
              <a:rPr lang="es" b="0" i="0" u="none" baseline="0" dirty="0"/>
              <a:t>a los participantes si están en riesgo de contraer infecciones mientras trabajan en su </a:t>
            </a:r>
            <a:r>
              <a:rPr lang="es-ES" b="0" i="0" u="none" baseline="0" dirty="0" smtClean="0"/>
              <a:t>establecimiento</a:t>
            </a:r>
            <a:r>
              <a:rPr lang="es" b="0" i="0" u="none" baseline="0" dirty="0" smtClean="0"/>
              <a:t>. </a:t>
            </a:r>
            <a:r>
              <a:rPr lang="es" b="0" i="0" u="none" baseline="0" dirty="0"/>
              <a:t>De ser así, ¿cuál es la lesión más </a:t>
            </a:r>
            <a:r>
              <a:rPr lang="es" b="0" i="0" u="none" baseline="0" dirty="0" smtClean="0"/>
              <a:t>común </a:t>
            </a:r>
            <a:r>
              <a:rPr lang="es" b="0" i="0" u="none" baseline="0" dirty="0"/>
              <a:t>durante la prestación de servicios de rutina? Cuando aplican inyecciones, los trabajadores </a:t>
            </a:r>
            <a:r>
              <a:rPr lang="es" b="0" i="0" u="none" baseline="0" dirty="0" smtClean="0"/>
              <a:t>de</a:t>
            </a:r>
            <a:r>
              <a:rPr lang="es-ES" b="0" i="0" u="none" baseline="0" dirty="0" smtClean="0"/>
              <a:t> </a:t>
            </a:r>
            <a:r>
              <a:rPr lang="es" b="0" i="0" u="none" baseline="0" dirty="0" smtClean="0"/>
              <a:t>salud </a:t>
            </a:r>
            <a:r>
              <a:rPr lang="es" b="0" i="0" u="none" baseline="0" dirty="0"/>
              <a:t>tienen un mayor riesgo de exposición accidental a patógenos </a:t>
            </a:r>
            <a:r>
              <a:rPr lang="es-ES" b="0" i="0" u="none" baseline="0" dirty="0" smtClean="0"/>
              <a:t>transmitidos</a:t>
            </a:r>
            <a:r>
              <a:rPr lang="es" b="0" i="0" u="none" baseline="0" dirty="0" smtClean="0"/>
              <a:t> </a:t>
            </a:r>
            <a:r>
              <a:rPr lang="es" b="0" i="0" u="none" baseline="0" dirty="0"/>
              <a:t>por la sangre, como los virus de la hepatitis y el VIH. La exposición a sangre por lo general se presenta sin el conocimiento del trabajador </a:t>
            </a:r>
            <a:r>
              <a:rPr lang="es" b="0" i="0" u="none" baseline="0" dirty="0" smtClean="0"/>
              <a:t>de </a:t>
            </a:r>
            <a:r>
              <a:rPr lang="es" b="0" i="0" u="none" baseline="0" dirty="0"/>
              <a:t>salud y, por lo general, se desconoce hasta que el trabajador se quita los guantes al final del procedimiento, lo cual prolonga la duración de la exposición. Además, los dedos son generalmente el lugar donde se producen </a:t>
            </a:r>
            <a:r>
              <a:rPr lang="es-ES" b="0" i="0" u="none" baseline="0" dirty="0" err="1" smtClean="0"/>
              <a:t>rasmilladuras</a:t>
            </a:r>
            <a:r>
              <a:rPr lang="es" b="0" i="0" u="none" baseline="0" dirty="0" smtClean="0"/>
              <a:t> </a:t>
            </a:r>
            <a:r>
              <a:rPr lang="es" b="0" i="0" u="none" baseline="0" dirty="0"/>
              <a:t>y cortes menores, que aumentan aún más el riesgo de infección con patógenos </a:t>
            </a:r>
            <a:r>
              <a:rPr lang="es-ES" b="0" i="0" u="none" baseline="0" dirty="0" smtClean="0"/>
              <a:t>transmitidos </a:t>
            </a:r>
            <a:r>
              <a:rPr lang="es" b="0" i="0" u="none" baseline="0" dirty="0" smtClean="0"/>
              <a:t>por </a:t>
            </a:r>
            <a:r>
              <a:rPr lang="es" b="0" i="0" u="none" baseline="0" dirty="0"/>
              <a:t>la sangre. Estas lesiones pasan desapercibidas muchas veces, pero pueden constituir riesgos de contraer estas enfermedades mortales.</a:t>
            </a:r>
          </a:p>
          <a:p>
            <a:endParaRPr lang="es" baseline="0" dirty="0" smtClean="0"/>
          </a:p>
          <a:p>
            <a:endParaRPr lang="es" dirty="0"/>
          </a:p>
        </p:txBody>
      </p:sp>
      <p:sp>
        <p:nvSpPr>
          <p:cNvPr id="4" name="Slide Number Placeholder 3"/>
          <p:cNvSpPr>
            <a:spLocks noGrp="1"/>
          </p:cNvSpPr>
          <p:nvPr>
            <p:ph type="sldNum" sz="quarter" idx="10"/>
          </p:nvPr>
        </p:nvSpPr>
        <p:spPr/>
        <p:txBody>
          <a:bodyPr/>
          <a:lstStyle/>
          <a:p>
            <a:pPr algn="l" rtl="0">
              <a:defRPr/>
            </a:pPr>
            <a:fld id="{5AB222FF-92D1-4136-AD76-BADB0E88879F}" type="slidenum">
              <a:rPr/>
              <a:pPr>
                <a:defRPr/>
              </a:pPr>
              <a:t>3</a:t>
            </a:fld>
            <a:endParaRPr lang="es" dirty="0"/>
          </a:p>
        </p:txBody>
      </p:sp>
    </p:spTree>
    <p:extLst>
      <p:ext uri="{BB962C8B-B14F-4D97-AF65-F5344CB8AC3E}">
        <p14:creationId xmlns:p14="http://schemas.microsoft.com/office/powerpoint/2010/main" val="513678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dirty="0"/>
              <a:t>Notas: </a:t>
            </a:r>
            <a:r>
              <a:rPr lang="es" b="0" i="0" u="none" baseline="0" dirty="0" smtClean="0"/>
              <a:t>Preg</a:t>
            </a:r>
            <a:r>
              <a:rPr lang="es-ES" b="0" i="0" u="none" baseline="0" dirty="0" smtClean="0"/>
              <a:t>unte</a:t>
            </a:r>
            <a:r>
              <a:rPr lang="es" b="0" i="0" u="none" baseline="0" dirty="0" smtClean="0"/>
              <a:t> </a:t>
            </a:r>
            <a:r>
              <a:rPr lang="es" b="0" i="0" u="none" baseline="0" dirty="0"/>
              <a:t>a los </a:t>
            </a:r>
            <a:r>
              <a:rPr lang="es-ES" b="0" i="0" u="none" baseline="0" dirty="0" smtClean="0"/>
              <a:t>participantes</a:t>
            </a:r>
            <a:r>
              <a:rPr lang="es" b="0" i="0" u="none" baseline="0" dirty="0" smtClean="0"/>
              <a:t> </a:t>
            </a:r>
            <a:r>
              <a:rPr lang="es" b="0" i="0" u="none" baseline="0" dirty="0"/>
              <a:t>qué entienden por prevención de infecciones. ¿Quién necesita usar prácticas de prevención de infecciones en los </a:t>
            </a:r>
            <a:r>
              <a:rPr lang="es-ES" b="0" i="0" u="none" baseline="0" dirty="0" smtClean="0"/>
              <a:t>establecimientos </a:t>
            </a:r>
            <a:r>
              <a:rPr lang="es" b="0" i="0" u="none" baseline="0" dirty="0" smtClean="0"/>
              <a:t>de </a:t>
            </a:r>
            <a:r>
              <a:rPr lang="es" b="0" i="0" u="none" baseline="0" dirty="0"/>
              <a:t>salud? Anote sus respuestas breves en el rotafolio. Luego, explique que el propósito de la prevención de infecciones es proteger a los proveedores, pacientes y visitantes contra el contagio de infecciones durante sus visitas a los </a:t>
            </a:r>
            <a:r>
              <a:rPr lang="es-ES" b="0" i="0" u="none" baseline="0" dirty="0" smtClean="0"/>
              <a:t>establecimientos </a:t>
            </a:r>
            <a:r>
              <a:rPr lang="es" b="0" i="0" u="none" baseline="0" dirty="0" smtClean="0"/>
              <a:t>de </a:t>
            </a:r>
            <a:r>
              <a:rPr lang="es" b="0" i="0" u="none" baseline="0" dirty="0"/>
              <a:t>salud, garantizar el cumplimiento de las Precauciones estándar para todos los pacientes, en todo momento, y aplicar precauciones en relación con la transmisión para todos los pacientes que tengan la posibilidad de contraer infecciones o que tengan infecciones confirmadas que se transmiten por </a:t>
            </a:r>
            <a:r>
              <a:rPr lang="es" b="0" i="0" u="none" baseline="0" dirty="0" smtClean="0"/>
              <a:t>contacto</a:t>
            </a:r>
            <a:r>
              <a:rPr lang="es" b="0" i="0" u="none" baseline="0" dirty="0"/>
              <a:t>, gotas y vías aéreas. Estas prácticas </a:t>
            </a:r>
            <a:r>
              <a:rPr lang="es" b="0" i="0" u="none" baseline="0" dirty="0" smtClean="0"/>
              <a:t>debe</a:t>
            </a:r>
            <a:r>
              <a:rPr lang="es-ES" b="0" i="0" u="none" baseline="0" dirty="0" smtClean="0"/>
              <a:t>n</a:t>
            </a:r>
            <a:r>
              <a:rPr lang="es" b="0" i="0" u="none" baseline="0" dirty="0" smtClean="0"/>
              <a:t> </a:t>
            </a:r>
            <a:r>
              <a:rPr lang="es" b="0" i="0" u="none" baseline="0" dirty="0"/>
              <a:t>ser usadas por cada persona que trabaje en el </a:t>
            </a:r>
            <a:r>
              <a:rPr lang="es-ES" b="0" i="0" u="none" baseline="0" dirty="0" smtClean="0"/>
              <a:t>establecimiento</a:t>
            </a:r>
            <a:r>
              <a:rPr lang="es" b="0" i="0" u="none" baseline="0" dirty="0" smtClean="0"/>
              <a:t>, </a:t>
            </a:r>
            <a:r>
              <a:rPr lang="es" b="0" i="0" u="none" baseline="0" dirty="0"/>
              <a:t>a cualquier nivel. Es responsabilidad de todos.</a:t>
            </a:r>
            <a:endParaRPr lang="es" dirty="0" smtClean="0"/>
          </a:p>
        </p:txBody>
      </p:sp>
      <p:sp>
        <p:nvSpPr>
          <p:cNvPr id="4" name="Slide Number Placeholder 3"/>
          <p:cNvSpPr>
            <a:spLocks noGrp="1"/>
          </p:cNvSpPr>
          <p:nvPr>
            <p:ph type="sldNum" sz="quarter" idx="10"/>
          </p:nvPr>
        </p:nvSpPr>
        <p:spPr/>
        <p:txBody>
          <a:bodyPr/>
          <a:lstStyle/>
          <a:p>
            <a:pPr algn="l" rtl="0">
              <a:defRPr/>
            </a:pPr>
            <a:fld id="{5AB222FF-92D1-4136-AD76-BADB0E88879F}" type="slidenum">
              <a:rPr/>
              <a:pPr>
                <a:defRPr/>
              </a:pPr>
              <a:t>4</a:t>
            </a:fld>
            <a:endParaRPr lang="es" dirty="0"/>
          </a:p>
        </p:txBody>
      </p:sp>
    </p:spTree>
    <p:extLst>
      <p:ext uri="{BB962C8B-B14F-4D97-AF65-F5344CB8AC3E}">
        <p14:creationId xmlns:p14="http://schemas.microsoft.com/office/powerpoint/2010/main" val="3188575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dirty="0"/>
              <a:t>Notas: Primero, </a:t>
            </a:r>
            <a:r>
              <a:rPr lang="es" b="0" i="0" u="none" baseline="0" dirty="0" smtClean="0"/>
              <a:t>pre</a:t>
            </a:r>
            <a:r>
              <a:rPr lang="es-ES" b="0" i="0" u="none" baseline="0" dirty="0" err="1" smtClean="0"/>
              <a:t>gunte</a:t>
            </a:r>
            <a:r>
              <a:rPr lang="es-ES" b="0" i="0" u="none" baseline="0" dirty="0" smtClean="0"/>
              <a:t> a los participantes</a:t>
            </a:r>
            <a:r>
              <a:rPr lang="es" b="0" i="0" u="none" baseline="0" dirty="0" smtClean="0"/>
              <a:t>: </a:t>
            </a:r>
            <a:r>
              <a:rPr lang="es" b="0" i="0" u="none" baseline="0" dirty="0"/>
              <a:t>«¿Cuáles son los agentes comunes que producen enfermedades?» Luego, muéstreles la diapositiva. </a:t>
            </a:r>
          </a:p>
          <a:p>
            <a:pPr algn="l" rtl="0"/>
            <a:r>
              <a:rPr lang="es" b="0" i="0" u="none" baseline="0" dirty="0"/>
              <a:t>Los microorganismos que pueden causar enfermedades son los siguientes: </a:t>
            </a:r>
          </a:p>
          <a:p>
            <a:pPr algn="l" rtl="0"/>
            <a:r>
              <a:rPr lang="es" b="0" i="1" u="none" baseline="0" dirty="0"/>
              <a:t>Bacterias</a:t>
            </a:r>
            <a:r>
              <a:rPr lang="es" b="0" i="0" u="none" baseline="0" dirty="0"/>
              <a:t>: Las bacterias son organismos unicelulares con una pared celular bien definida que mantiene su forma y protege su estructura subyacente. Las bacterias están presentes en todas partes en los alrededores de un hospital y son la causa más común de infecciones hospitalarias.</a:t>
            </a:r>
          </a:p>
          <a:p>
            <a:pPr algn="l" rtl="0"/>
            <a:r>
              <a:rPr lang="es" b="0" i="1" u="none" baseline="0" dirty="0"/>
              <a:t>Virus</a:t>
            </a:r>
            <a:r>
              <a:rPr lang="es" b="0" i="0" u="none" baseline="0" dirty="0"/>
              <a:t>: Los virus no tienen muchas de las estructuras celulares que tienen las bacterias y los hongos, y pueden crecer y reproducirse solo en una célula viva. Son muchos los virus que pueden transmitirse en el </a:t>
            </a:r>
            <a:r>
              <a:rPr lang="es-ES" b="0" i="0" u="none" baseline="0" dirty="0" smtClean="0"/>
              <a:t>ambiente </a:t>
            </a:r>
            <a:r>
              <a:rPr lang="es" b="0" i="0" u="none" baseline="0" dirty="0" smtClean="0"/>
              <a:t> </a:t>
            </a:r>
            <a:r>
              <a:rPr lang="es" b="0" i="0" u="none" baseline="0" dirty="0"/>
              <a:t>de un </a:t>
            </a:r>
            <a:r>
              <a:rPr lang="es-ES" b="0" i="0" u="none" baseline="0" dirty="0" smtClean="0"/>
              <a:t>establecimiento</a:t>
            </a:r>
            <a:r>
              <a:rPr lang="es" b="0" i="0" u="none" baseline="0" dirty="0" smtClean="0"/>
              <a:t> </a:t>
            </a:r>
            <a:r>
              <a:rPr lang="es" b="0" i="0" u="none" baseline="0" dirty="0"/>
              <a:t>de </a:t>
            </a:r>
            <a:r>
              <a:rPr lang="es" b="0" i="0" u="none" baseline="0" dirty="0" smtClean="0"/>
              <a:t>salud </a:t>
            </a:r>
            <a:r>
              <a:rPr lang="es" b="0" i="0" u="none" baseline="0" dirty="0"/>
              <a:t>y, por lo general, causan infecciones hospitalarias y brotes. Los virus </a:t>
            </a:r>
            <a:r>
              <a:rPr lang="es" b="0" i="0" u="none" baseline="0" dirty="0" smtClean="0"/>
              <a:t>trans</a:t>
            </a:r>
            <a:r>
              <a:rPr lang="es-ES" b="0" i="0" u="none" baseline="0" dirty="0" err="1" smtClean="0"/>
              <a:t>mitidos</a:t>
            </a:r>
            <a:r>
              <a:rPr lang="es" b="0" i="0" u="none" baseline="0" dirty="0" smtClean="0"/>
              <a:t> </a:t>
            </a:r>
            <a:r>
              <a:rPr lang="es" b="0" i="0" u="none" baseline="0" dirty="0"/>
              <a:t>por la sangre, como el VIH y el virus de la hepatitis B y C, pueden diseminarse al manipular sangre o fluidos corporales durante transfusiones, diálisis, inyecciones y endoscopías.</a:t>
            </a:r>
          </a:p>
          <a:p>
            <a:pPr algn="l" rtl="0"/>
            <a:r>
              <a:rPr lang="es" b="0" i="1" u="none" baseline="0" dirty="0"/>
              <a:t>Hongos</a:t>
            </a:r>
            <a:r>
              <a:rPr lang="es" b="0" i="0" u="none" baseline="0" dirty="0"/>
              <a:t>: Aunque los hongos pueden causar infecciones en los humanos (p. ej. Candida albicans), la mayoría son patógenos oportunistas que causan infecciones (que pueden ser severas) en personas que se encuentran bajo tratamiento prolongado con antibióticos o están inmunosuprimidas.</a:t>
            </a:r>
          </a:p>
          <a:p>
            <a:pPr algn="l" rtl="0"/>
            <a:r>
              <a:rPr lang="es" b="0" i="1" u="none" baseline="0" dirty="0"/>
              <a:t>Parásitos</a:t>
            </a:r>
            <a:r>
              <a:rPr lang="es" b="0" i="0" u="none" baseline="0" dirty="0"/>
              <a:t>: Algunos parásitos pueden diseminarse de una persona a otra en </a:t>
            </a:r>
            <a:r>
              <a:rPr lang="es-ES" b="0" i="0" u="none" baseline="0" dirty="0" smtClean="0"/>
              <a:t>establecimientos</a:t>
            </a:r>
            <a:r>
              <a:rPr lang="es" b="0" i="0" u="none" baseline="0" dirty="0" smtClean="0"/>
              <a:t> </a:t>
            </a:r>
            <a:r>
              <a:rPr lang="es" b="0" i="0" u="none" baseline="0" dirty="0"/>
              <a:t>de salud y pueden transmitirse fácilmente debido a una higiene de manos deficiente y superficies sucias.</a:t>
            </a:r>
            <a:endParaRPr lang="es" dirty="0"/>
          </a:p>
        </p:txBody>
      </p:sp>
      <p:sp>
        <p:nvSpPr>
          <p:cNvPr id="4" name="Slide Number Placeholder 3"/>
          <p:cNvSpPr>
            <a:spLocks noGrp="1"/>
          </p:cNvSpPr>
          <p:nvPr>
            <p:ph type="sldNum" sz="quarter" idx="10"/>
          </p:nvPr>
        </p:nvSpPr>
        <p:spPr/>
        <p:txBody>
          <a:bodyPr/>
          <a:lstStyle/>
          <a:p>
            <a:pPr algn="l" rtl="0">
              <a:defRPr/>
            </a:pPr>
            <a:fld id="{5AB222FF-92D1-4136-AD76-BADB0E88879F}" type="slidenum">
              <a:rPr/>
              <a:pPr>
                <a:defRPr/>
              </a:pPr>
              <a:t>5</a:t>
            </a:fld>
            <a:endParaRPr lang="es" dirty="0"/>
          </a:p>
        </p:txBody>
      </p:sp>
    </p:spTree>
    <p:extLst>
      <p:ext uri="{BB962C8B-B14F-4D97-AF65-F5344CB8AC3E}">
        <p14:creationId xmlns:p14="http://schemas.microsoft.com/office/powerpoint/2010/main" val="1625556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l" rtl="0"/>
            <a:fld id="{C2995558-6698-45D6-A083-E15F278CB6DC}" type="slidenum">
              <a:rPr/>
              <a:pPr/>
              <a:t>6</a:t>
            </a:fld>
            <a:endParaRPr lang="es" altLang="en-US" dirty="0"/>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pPr algn="l" rtl="0"/>
            <a:r>
              <a:rPr lang="es" b="0" i="0" u="none" baseline="0" dirty="0">
                <a:latin typeface="Arial" panose="020B0604020202020204" pitchFamily="34" charset="0"/>
                <a:cs typeface="Arial" panose="020B0604020202020204" pitchFamily="34" charset="0"/>
              </a:rPr>
              <a:t>Notas: Para la prevención y el control de infecciones, es fundamental comprender la cadena de la infección (es decir, el ciclo de transmisión de la enfermedad). El conocimiento de las maneras de interrumpir el ciclo de transmisión de enfermedades puede ayudar a los </a:t>
            </a:r>
            <a:r>
              <a:rPr lang="es-ES" b="0" i="0" u="none" baseline="0" dirty="0" smtClean="0">
                <a:latin typeface="Arial" panose="020B0604020202020204" pitchFamily="34" charset="0"/>
                <a:cs typeface="Arial" panose="020B0604020202020204" pitchFamily="34" charset="0"/>
              </a:rPr>
              <a:t>establecimientos </a:t>
            </a:r>
            <a:r>
              <a:rPr lang="es" b="0" i="0" u="none" baseline="0" dirty="0" smtClean="0">
                <a:latin typeface="Arial" panose="020B0604020202020204" pitchFamily="34" charset="0"/>
                <a:cs typeface="Arial" panose="020B0604020202020204" pitchFamily="34" charset="0"/>
              </a:rPr>
              <a:t>de </a:t>
            </a:r>
            <a:r>
              <a:rPr lang="es" b="0" i="0" u="none" baseline="0" dirty="0">
                <a:latin typeface="Arial" panose="020B0604020202020204" pitchFamily="34" charset="0"/>
                <a:cs typeface="Arial" panose="020B0604020202020204" pitchFamily="34" charset="0"/>
              </a:rPr>
              <a:t>salud a diseñar estrategias de prevención para detener la diseminación de infecciones.</a:t>
            </a:r>
            <a:endParaRPr lang="es" altLang="en-US" dirty="0">
              <a:latin typeface="Arial" panose="020B0604020202020204" pitchFamily="34" charset="0"/>
              <a:cs typeface="Arial" panose="020B0604020202020204" pitchFamily="34" charset="0"/>
            </a:endParaRPr>
          </a:p>
          <a:p>
            <a:pPr algn="l" rtl="0">
              <a:buFontTx/>
              <a:buChar char="•"/>
            </a:pPr>
            <a:r>
              <a:rPr lang="es" b="0" i="0" u="none" baseline="0" dirty="0">
                <a:latin typeface="Arial" panose="020B0604020202020204" pitchFamily="34" charset="0"/>
                <a:cs typeface="Arial" panose="020B0604020202020204" pitchFamily="34" charset="0"/>
              </a:rPr>
              <a:t>Debe haber un agente, algo que pueda causa la enfermedad (virus, bacterias, etc.).</a:t>
            </a:r>
          </a:p>
          <a:p>
            <a:pPr algn="l" rtl="0">
              <a:buFontTx/>
              <a:buChar char="•"/>
            </a:pPr>
            <a:r>
              <a:rPr lang="es" b="0" i="0" u="none" baseline="0" dirty="0">
                <a:latin typeface="Arial" panose="020B0604020202020204" pitchFamily="34" charset="0"/>
                <a:cs typeface="Arial" panose="020B0604020202020204" pitchFamily="34" charset="0"/>
              </a:rPr>
              <a:t>El agente debe tener un lugar en el que pueda vivir </a:t>
            </a:r>
            <a:r>
              <a:rPr lang="es" b="0" i="0" u="none" baseline="0" dirty="0" smtClean="0">
                <a:latin typeface="Arial" panose="020B0604020202020204" pitchFamily="34" charset="0"/>
                <a:cs typeface="Arial" panose="020B0604020202020204" pitchFamily="34" charset="0"/>
              </a:rPr>
              <a:t>(</a:t>
            </a:r>
            <a:r>
              <a:rPr lang="es-ES" b="1" i="0" u="none" baseline="0" dirty="0" smtClean="0">
                <a:latin typeface="Arial" panose="020B0604020202020204" pitchFamily="34" charset="0"/>
                <a:cs typeface="Arial" panose="020B0604020202020204" pitchFamily="34" charset="0"/>
              </a:rPr>
              <a:t>huésped</a:t>
            </a:r>
            <a:r>
              <a:rPr lang="es" b="0" i="0" u="none" baseline="0" dirty="0" smtClean="0">
                <a:latin typeface="Arial" panose="020B0604020202020204" pitchFamily="34" charset="0"/>
                <a:cs typeface="Arial" panose="020B0604020202020204" pitchFamily="34" charset="0"/>
              </a:rPr>
              <a:t> </a:t>
            </a:r>
            <a:r>
              <a:rPr lang="es" b="0" i="0" u="none" baseline="0" dirty="0">
                <a:latin typeface="Arial" panose="020B0604020202020204" pitchFamily="34" charset="0"/>
                <a:cs typeface="Arial" panose="020B0604020202020204" pitchFamily="34" charset="0"/>
              </a:rPr>
              <a:t>o </a:t>
            </a:r>
            <a:r>
              <a:rPr lang="es" b="1" i="0" u="none" baseline="0" dirty="0">
                <a:latin typeface="Arial" panose="020B0604020202020204" pitchFamily="34" charset="0"/>
                <a:cs typeface="Arial" panose="020B0604020202020204" pitchFamily="34" charset="0"/>
              </a:rPr>
              <a:t>reservorio</a:t>
            </a:r>
            <a:r>
              <a:rPr lang="es" b="0" i="0" u="none" baseline="0" dirty="0">
                <a:latin typeface="Arial" panose="020B0604020202020204" pitchFamily="34" charset="0"/>
                <a:cs typeface="Arial" panose="020B0604020202020204" pitchFamily="34" charset="0"/>
              </a:rPr>
              <a:t>). Muchos microorganismos que causan enfermedades en humanos (organismos patogénicos) se multiplican en los seres vivos y se transmiten de persona a persona. Existen tres modos principales de transmisión de infecciones: contacto, </a:t>
            </a:r>
            <a:r>
              <a:rPr lang="es" b="0" i="0" u="none" baseline="0" dirty="0" smtClean="0">
                <a:latin typeface="Arial" panose="020B0604020202020204" pitchFamily="34" charset="0"/>
                <a:cs typeface="Arial" panose="020B0604020202020204" pitchFamily="34" charset="0"/>
              </a:rPr>
              <a:t>go</a:t>
            </a:r>
            <a:r>
              <a:rPr lang="es-ES" b="0" i="0" u="none" baseline="0" dirty="0" smtClean="0">
                <a:latin typeface="Arial" panose="020B0604020202020204" pitchFamily="34" charset="0"/>
                <a:cs typeface="Arial" panose="020B0604020202020204" pitchFamily="34" charset="0"/>
              </a:rPr>
              <a:t>titas</a:t>
            </a:r>
            <a:r>
              <a:rPr lang="es" b="0" i="0" u="none" baseline="0" dirty="0" smtClean="0">
                <a:latin typeface="Arial" panose="020B0604020202020204" pitchFamily="34" charset="0"/>
                <a:cs typeface="Arial" panose="020B0604020202020204" pitchFamily="34" charset="0"/>
              </a:rPr>
              <a:t> </a:t>
            </a:r>
            <a:r>
              <a:rPr lang="es" b="0" i="0" u="none" baseline="0" dirty="0">
                <a:latin typeface="Arial" panose="020B0604020202020204" pitchFamily="34" charset="0"/>
                <a:cs typeface="Arial" panose="020B0604020202020204" pitchFamily="34" charset="0"/>
              </a:rPr>
              <a:t>o vía aérea; sin embargo, un organismo infeccioso puede transmitirse por más de una vía.</a:t>
            </a:r>
            <a:endParaRPr lang="es" altLang="en-US" dirty="0" smtClean="0">
              <a:latin typeface="Arial" panose="020B0604020202020204" pitchFamily="34" charset="0"/>
              <a:cs typeface="Arial" panose="020B0604020202020204" pitchFamily="34" charset="0"/>
            </a:endParaRPr>
          </a:p>
          <a:p>
            <a:pPr algn="l" rtl="0">
              <a:buFontTx/>
              <a:buChar char="•"/>
            </a:pPr>
            <a:r>
              <a:rPr lang="es" b="0" i="0" u="none" baseline="0" dirty="0">
                <a:latin typeface="Arial" panose="020B0604020202020204" pitchFamily="34" charset="0"/>
                <a:cs typeface="Arial" panose="020B0604020202020204" pitchFamily="34" charset="0"/>
              </a:rPr>
              <a:t>El agente debe tener el </a:t>
            </a:r>
            <a:r>
              <a:rPr lang="es-ES" b="0" i="0" u="none" baseline="0" dirty="0" smtClean="0">
                <a:latin typeface="Arial" panose="020B0604020202020204" pitchFamily="34" charset="0"/>
                <a:cs typeface="Arial" panose="020B0604020202020204" pitchFamily="34" charset="0"/>
              </a:rPr>
              <a:t>ambiente</a:t>
            </a:r>
            <a:r>
              <a:rPr lang="es" b="0" i="0" u="none" baseline="0" dirty="0" smtClean="0">
                <a:latin typeface="Arial" panose="020B0604020202020204" pitchFamily="34" charset="0"/>
                <a:cs typeface="Arial" panose="020B0604020202020204" pitchFamily="34" charset="0"/>
              </a:rPr>
              <a:t> </a:t>
            </a:r>
            <a:r>
              <a:rPr lang="es" b="0" i="0" u="none" baseline="0" dirty="0">
                <a:latin typeface="Arial" panose="020B0604020202020204" pitchFamily="34" charset="0"/>
                <a:cs typeface="Arial" panose="020B0604020202020204" pitchFamily="34" charset="0"/>
              </a:rPr>
              <a:t>adecuado fuera del </a:t>
            </a:r>
            <a:r>
              <a:rPr lang="es" b="0" i="0" u="none" baseline="0" dirty="0" smtClean="0">
                <a:latin typeface="Arial" panose="020B0604020202020204" pitchFamily="34" charset="0"/>
                <a:cs typeface="Arial" panose="020B0604020202020204" pitchFamily="34" charset="0"/>
              </a:rPr>
              <a:t>huésped </a:t>
            </a:r>
            <a:r>
              <a:rPr lang="es" b="0" i="0" u="none" baseline="0" dirty="0">
                <a:latin typeface="Arial" panose="020B0604020202020204" pitchFamily="34" charset="0"/>
                <a:cs typeface="Arial" panose="020B0604020202020204" pitchFamily="34" charset="0"/>
              </a:rPr>
              <a:t>para sobrevivir. Después de que el microorganismo abandona el </a:t>
            </a:r>
            <a:r>
              <a:rPr lang="es" b="0" i="0" u="none" baseline="0" dirty="0" smtClean="0">
                <a:latin typeface="Arial" panose="020B0604020202020204" pitchFamily="34" charset="0"/>
                <a:cs typeface="Arial" panose="020B0604020202020204" pitchFamily="34" charset="0"/>
              </a:rPr>
              <a:t>huésped, </a:t>
            </a:r>
            <a:r>
              <a:rPr lang="es" b="0" i="0" u="none" baseline="0" dirty="0">
                <a:latin typeface="Arial" panose="020B0604020202020204" pitchFamily="34" charset="0"/>
                <a:cs typeface="Arial" panose="020B0604020202020204" pitchFamily="34" charset="0"/>
              </a:rPr>
              <a:t>debe tener un </a:t>
            </a:r>
            <a:r>
              <a:rPr lang="es-ES" b="0" i="0" u="none" baseline="0" dirty="0" smtClean="0">
                <a:latin typeface="Arial" panose="020B0604020202020204" pitchFamily="34" charset="0"/>
                <a:cs typeface="Arial" panose="020B0604020202020204" pitchFamily="34" charset="0"/>
              </a:rPr>
              <a:t>ambiente</a:t>
            </a:r>
            <a:r>
              <a:rPr lang="es" b="0" i="0" u="none" baseline="0" dirty="0" smtClean="0">
                <a:latin typeface="Arial" panose="020B0604020202020204" pitchFamily="34" charset="0"/>
                <a:cs typeface="Arial" panose="020B0604020202020204" pitchFamily="34" charset="0"/>
              </a:rPr>
              <a:t> </a:t>
            </a:r>
            <a:r>
              <a:rPr lang="es" b="0" i="0" u="none" baseline="0" dirty="0">
                <a:latin typeface="Arial" panose="020B0604020202020204" pitchFamily="34" charset="0"/>
                <a:cs typeface="Arial" panose="020B0604020202020204" pitchFamily="34" charset="0"/>
              </a:rPr>
              <a:t>adecuado en el que pueda sobrevivir hasta que infecta a otra persona. Por ejemplo, las bacterias que causan la tuberculosis pueden sobrevivir en el esputo durante semanas, pero mueren por acción de la luz del sol luego de algunas horas.</a:t>
            </a:r>
          </a:p>
          <a:p>
            <a:pPr algn="l" rtl="0">
              <a:buFontTx/>
              <a:buChar char="•"/>
            </a:pPr>
            <a:r>
              <a:rPr lang="es" b="0" i="0" u="none" baseline="0" dirty="0">
                <a:latin typeface="Arial" panose="020B0604020202020204" pitchFamily="34" charset="0"/>
                <a:cs typeface="Arial" panose="020B0604020202020204" pitchFamily="34" charset="0"/>
              </a:rPr>
              <a:t>Debe haber una persona que pueda contraer la enfermedad </a:t>
            </a:r>
            <a:r>
              <a:rPr lang="es" b="0" i="0" u="none" baseline="0" dirty="0" smtClean="0">
                <a:latin typeface="Arial" panose="020B0604020202020204" pitchFamily="34" charset="0"/>
                <a:cs typeface="Arial" panose="020B0604020202020204" pitchFamily="34" charset="0"/>
              </a:rPr>
              <a:t>(</a:t>
            </a:r>
            <a:r>
              <a:rPr lang="es" b="1" i="0" u="none" baseline="0" dirty="0" smtClean="0">
                <a:latin typeface="Arial" panose="020B0604020202020204" pitchFamily="34" charset="0"/>
                <a:cs typeface="Arial" panose="020B0604020202020204" pitchFamily="34" charset="0"/>
              </a:rPr>
              <a:t>huésped </a:t>
            </a:r>
            <a:r>
              <a:rPr lang="es" b="1" i="0" u="none" baseline="0" dirty="0">
                <a:latin typeface="Arial" panose="020B0604020202020204" pitchFamily="34" charset="0"/>
                <a:cs typeface="Arial" panose="020B0604020202020204" pitchFamily="34" charset="0"/>
              </a:rPr>
              <a:t>susceptible</a:t>
            </a:r>
            <a:r>
              <a:rPr lang="es" b="0" i="0" u="none" baseline="0" dirty="0">
                <a:latin typeface="Arial" panose="020B0604020202020204" pitchFamily="34" charset="0"/>
                <a:cs typeface="Arial" panose="020B0604020202020204" pitchFamily="34" charset="0"/>
              </a:rPr>
              <a:t>). Las personas están expuestas a agentes que causan enfermedades todos los días, pero no siempre se enferman. Para que una persona se contagie una enfermedad infecciosa (p. ej. paperas, sarampión o varicela), debe ser susceptible a esa enfermedad. La principal razón por la que la mayoría de las personas no contraen la enfermedad es que ya han estado expuestos a ella (p. ej. están vacunados o ya tuvieron la enfermedad), y el sistema inmunológico </a:t>
            </a:r>
            <a:r>
              <a:rPr lang="es" b="0" i="0" u="none" baseline="0" dirty="0" smtClean="0">
                <a:latin typeface="Arial" panose="020B0604020202020204" pitchFamily="34" charset="0"/>
                <a:cs typeface="Arial" panose="020B0604020202020204" pitchFamily="34" charset="0"/>
              </a:rPr>
              <a:t>de </a:t>
            </a:r>
            <a:r>
              <a:rPr lang="es" b="0" i="0" u="none" baseline="0" dirty="0">
                <a:latin typeface="Arial" panose="020B0604020202020204" pitchFamily="34" charset="0"/>
                <a:cs typeface="Arial" panose="020B0604020202020204" pitchFamily="34" charset="0"/>
              </a:rPr>
              <a:t>su cuerpo ahora puede destruir los agentes cuando ingresan al cuerpo.</a:t>
            </a:r>
          </a:p>
          <a:p>
            <a:pPr algn="l" rtl="0">
              <a:buFontTx/>
              <a:buChar char="•"/>
            </a:pPr>
            <a:r>
              <a:rPr lang="es" b="0" i="0" u="none" baseline="0" dirty="0">
                <a:latin typeface="Arial" panose="020B0604020202020204" pitchFamily="34" charset="0"/>
                <a:cs typeface="Arial" panose="020B0604020202020204" pitchFamily="34" charset="0"/>
              </a:rPr>
              <a:t>Un agente debe tener una manera de moverse desde su </a:t>
            </a:r>
            <a:r>
              <a:rPr lang="es" b="0" i="0" u="none" baseline="0" dirty="0" smtClean="0">
                <a:latin typeface="Arial" panose="020B0604020202020204" pitchFamily="34" charset="0"/>
                <a:cs typeface="Arial" panose="020B0604020202020204" pitchFamily="34" charset="0"/>
              </a:rPr>
              <a:t>huésped </a:t>
            </a:r>
            <a:r>
              <a:rPr lang="es" b="0" i="0" u="none" baseline="0" dirty="0">
                <a:latin typeface="Arial" panose="020B0604020202020204" pitchFamily="34" charset="0"/>
                <a:cs typeface="Arial" panose="020B0604020202020204" pitchFamily="34" charset="0"/>
              </a:rPr>
              <a:t>para infectar a otro </a:t>
            </a:r>
            <a:r>
              <a:rPr lang="es" b="0" i="0" u="none" baseline="0" dirty="0" smtClean="0">
                <a:latin typeface="Arial" panose="020B0604020202020204" pitchFamily="34" charset="0"/>
                <a:cs typeface="Arial" panose="020B0604020202020204" pitchFamily="34" charset="0"/>
              </a:rPr>
              <a:t>huésped </a:t>
            </a:r>
            <a:r>
              <a:rPr lang="es" b="0" i="0" u="none" baseline="0" dirty="0">
                <a:latin typeface="Arial" panose="020B0604020202020204" pitchFamily="34" charset="0"/>
                <a:cs typeface="Arial" panose="020B0604020202020204" pitchFamily="34" charset="0"/>
              </a:rPr>
              <a:t>susceptible.</a:t>
            </a:r>
          </a:p>
          <a:p>
            <a:pPr algn="l" rtl="0"/>
            <a:r>
              <a:rPr lang="es" b="0" i="0" u="none" baseline="0" dirty="0"/>
              <a:t>Los </a:t>
            </a:r>
            <a:r>
              <a:rPr lang="es" b="0" i="0" u="none" baseline="0" dirty="0" smtClean="0"/>
              <a:t>huésped</a:t>
            </a:r>
            <a:r>
              <a:rPr lang="es-ES" b="0" i="0" u="none" baseline="0" dirty="0" smtClean="0"/>
              <a:t>es</a:t>
            </a:r>
            <a:r>
              <a:rPr lang="es" b="0" i="0" u="none" baseline="0" dirty="0" smtClean="0"/>
              <a:t> </a:t>
            </a:r>
            <a:r>
              <a:rPr lang="es" b="0" i="0" u="none" baseline="0" dirty="0"/>
              <a:t>susceptibles son pacientes, trabajadores </a:t>
            </a:r>
            <a:r>
              <a:rPr lang="es" b="0" i="0" u="none" baseline="0" dirty="0" smtClean="0"/>
              <a:t>de </a:t>
            </a:r>
            <a:r>
              <a:rPr lang="es" b="0" i="0" u="none" baseline="0" dirty="0"/>
              <a:t>salud y visitantes que pueden infectarse mediante los microorganismos que transmiten la infección. La resistencia a la infección depende del sistema inmunológico del individuo. Algunos individuos se infectan pero son portadores asintomáticos del virus, mientras que otros se infectan y desarrollan una enfermedad clínica. Los factores como la edad, las enfermedades subyacentes y el uso de ciertos tratamientos (p. ej. antimicrobianos, corticoesteroides, quimioterapia y otros agentes que disminuyen la inmunidad) tienen un rol principal en el proceso de infección.</a:t>
            </a:r>
          </a:p>
          <a:p>
            <a:endParaRPr lang="es" altLang="en-US" dirty="0"/>
          </a:p>
        </p:txBody>
      </p:sp>
    </p:spTree>
    <p:extLst>
      <p:ext uri="{BB962C8B-B14F-4D97-AF65-F5344CB8AC3E}">
        <p14:creationId xmlns:p14="http://schemas.microsoft.com/office/powerpoint/2010/main" val="3994398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es" b="0" i="0" u="none" baseline="0" dirty="0"/>
              <a:t>Notas: </a:t>
            </a:r>
            <a:r>
              <a:rPr lang="es" b="0" i="0" u="none" baseline="0" dirty="0" smtClean="0"/>
              <a:t>P</a:t>
            </a:r>
            <a:r>
              <a:rPr lang="es-ES" b="0" i="0" u="none" baseline="0" dirty="0" smtClean="0"/>
              <a:t>ida</a:t>
            </a:r>
            <a:r>
              <a:rPr lang="es" b="0" i="0" u="none" baseline="0" dirty="0" smtClean="0"/>
              <a:t> </a:t>
            </a:r>
            <a:r>
              <a:rPr lang="es" b="0" i="0" u="none" baseline="0" dirty="0"/>
              <a:t>los participantes que identifiquen las barreras que este proveedor usa para prevenir la diseminación de la infección. Las Precauciones estándar implican mantener una barrera física, mecánica y química entre los microorganismos, el entorno y un individuo. Los componentes de las Precauciones estándar crean barreras de protección para prevenir infecciones en los visitantes, los pacientes y los trabajadores </a:t>
            </a:r>
            <a:r>
              <a:rPr lang="es" b="0" i="0" u="none" baseline="0" dirty="0" smtClean="0"/>
              <a:t>de</a:t>
            </a:r>
            <a:r>
              <a:rPr lang="es-ES" b="0" i="0" u="none" baseline="0" dirty="0" smtClean="0"/>
              <a:t> </a:t>
            </a:r>
            <a:r>
              <a:rPr lang="es" b="0" i="0" u="none" baseline="0" dirty="0" smtClean="0"/>
              <a:t>salud</a:t>
            </a:r>
            <a:r>
              <a:rPr lang="es" b="0" i="0" u="none" baseline="0" dirty="0"/>
              <a:t>, y se basan en la premisa de que cada persona (paciente, visitante o trabajador </a:t>
            </a:r>
            <a:r>
              <a:rPr lang="es" b="0" i="0" u="none" baseline="0" dirty="0" smtClean="0"/>
              <a:t>de </a:t>
            </a:r>
            <a:r>
              <a:rPr lang="es" b="0" i="0" u="none" baseline="0" dirty="0"/>
              <a:t>salud) es potencialmente infecciosa o susceptibles de contraer una infección.</a:t>
            </a:r>
          </a:p>
          <a:p>
            <a:endParaRPr lang="es" dirty="0"/>
          </a:p>
        </p:txBody>
      </p:sp>
      <p:sp>
        <p:nvSpPr>
          <p:cNvPr id="4" name="Slide Number Placeholder 3"/>
          <p:cNvSpPr>
            <a:spLocks noGrp="1"/>
          </p:cNvSpPr>
          <p:nvPr>
            <p:ph type="sldNum" sz="quarter" idx="10"/>
          </p:nvPr>
        </p:nvSpPr>
        <p:spPr/>
        <p:txBody>
          <a:bodyPr/>
          <a:lstStyle/>
          <a:p>
            <a:pPr algn="l" rtl="0">
              <a:defRPr/>
            </a:pPr>
            <a:fld id="{5AB222FF-92D1-4136-AD76-BADB0E88879F}" type="slidenum">
              <a:rPr/>
              <a:pPr>
                <a:defRPr/>
              </a:pPr>
              <a:t>7</a:t>
            </a:fld>
            <a:endParaRPr lang="es" dirty="0"/>
          </a:p>
        </p:txBody>
      </p:sp>
    </p:spTree>
    <p:extLst>
      <p:ext uri="{BB962C8B-B14F-4D97-AF65-F5344CB8AC3E}">
        <p14:creationId xmlns:p14="http://schemas.microsoft.com/office/powerpoint/2010/main" val="4033440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l" rtl="0"/>
            <a:fld id="{F6153689-73BD-4824-AA94-7EFA36707B1A}" type="slidenum">
              <a:rPr/>
              <a:pPr/>
              <a:t>8</a:t>
            </a:fld>
            <a:endParaRPr lang="es" altLang="en-US" dirty="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s" altLang="en-US" dirty="0" smtClean="0">
              <a:latin typeface="Arial" panose="020B0604020202020204" pitchFamily="34" charset="0"/>
              <a:cs typeface="Times New Roman" panose="02020603050405020304" pitchFamily="18" charset="0"/>
            </a:endParaRPr>
          </a:p>
          <a:p>
            <a:pPr algn="l" rtl="0"/>
            <a:r>
              <a:rPr lang="es" b="0" i="0" u="none" baseline="0" dirty="0">
                <a:latin typeface="Arial" panose="020B0604020202020204" pitchFamily="34" charset="0"/>
                <a:cs typeface="Times New Roman" panose="02020603050405020304" pitchFamily="18" charset="0"/>
              </a:rPr>
              <a:t>Las Precauciones estándar, incluida la higiene de manos, son fundamentales en la prevención de infecciones. Las Precauciones estándar se crearon como Precauciones universales en 1985 con el surgimiento del VIH/SIDA. En 1996, los CDC las presentaron con la visión de que todos los pacientes son infecciosos independientemente de si las infecciones se sospechan o están confirmadas (Siegel et al. 2007). </a:t>
            </a:r>
          </a:p>
          <a:p>
            <a:pPr algn="l" rtl="0"/>
            <a:r>
              <a:rPr lang="es" b="0" i="0" u="none" baseline="0" dirty="0">
                <a:latin typeface="Arial" panose="020B0604020202020204" pitchFamily="34" charset="0"/>
                <a:cs typeface="Times New Roman" panose="02020603050405020304" pitchFamily="18" charset="0"/>
              </a:rPr>
              <a:t>Brindan la primera línea de defensa en la prevención de la transmisión de patógenos en </a:t>
            </a:r>
            <a:r>
              <a:rPr lang="es" b="0" i="0" u="none" baseline="0" dirty="0" smtClean="0">
                <a:latin typeface="Arial" panose="020B0604020202020204" pitchFamily="34" charset="0"/>
                <a:cs typeface="Arial" panose="020B0604020202020204" pitchFamily="34" charset="0"/>
              </a:rPr>
              <a:t> </a:t>
            </a:r>
            <a:r>
              <a:rPr lang="es-ES" b="0" i="0" u="none" baseline="0" dirty="0" smtClean="0">
                <a:latin typeface="Arial" panose="020B0604020202020204" pitchFamily="34" charset="0"/>
                <a:cs typeface="Arial" panose="020B0604020202020204" pitchFamily="34" charset="0"/>
              </a:rPr>
              <a:t>establecimientos</a:t>
            </a:r>
            <a:r>
              <a:rPr lang="es" b="0" i="0" u="none" baseline="0" dirty="0" smtClean="0">
                <a:latin typeface="Arial" panose="020B0604020202020204" pitchFamily="34" charset="0"/>
                <a:cs typeface="Times New Roman" panose="02020603050405020304" pitchFamily="18" charset="0"/>
              </a:rPr>
              <a:t> </a:t>
            </a:r>
            <a:r>
              <a:rPr lang="es" b="0" i="0" u="none" baseline="0" dirty="0">
                <a:latin typeface="Arial" panose="020B0604020202020204" pitchFamily="34" charset="0"/>
                <a:cs typeface="Times New Roman" panose="02020603050405020304" pitchFamily="18" charset="0"/>
              </a:rPr>
              <a:t>de salud.  Su implementación tiene como objetivo reducir el riesgo de transmitir microorganismos de fuentes de infección conocidas o no conocidas (p. ej. pacientes, objetos contaminados, agujas y jeringas usadas, etc.) dentro del sistema de </a:t>
            </a:r>
            <a:r>
              <a:rPr lang="es-ES" b="0" i="0" u="none" baseline="0" dirty="0" smtClean="0">
                <a:latin typeface="Arial" panose="020B0604020202020204" pitchFamily="34" charset="0"/>
                <a:cs typeface="Times New Roman" panose="02020603050405020304" pitchFamily="18" charset="0"/>
              </a:rPr>
              <a:t>atención</a:t>
            </a:r>
            <a:r>
              <a:rPr lang="es" b="0" i="0" u="none" baseline="0" dirty="0" smtClean="0">
                <a:latin typeface="Arial" panose="020B0604020202020204" pitchFamily="34" charset="0"/>
                <a:cs typeface="Times New Roman" panose="02020603050405020304" pitchFamily="18" charset="0"/>
              </a:rPr>
              <a:t> </a:t>
            </a:r>
            <a:r>
              <a:rPr lang="es-ES" b="0" i="0" u="none" baseline="0" dirty="0" smtClean="0">
                <a:latin typeface="Arial" panose="020B0604020202020204" pitchFamily="34" charset="0"/>
                <a:cs typeface="Times New Roman" panose="02020603050405020304" pitchFamily="18" charset="0"/>
              </a:rPr>
              <a:t>en </a:t>
            </a:r>
            <a:r>
              <a:rPr lang="es" b="0" i="0" u="none" baseline="0" dirty="0" smtClean="0">
                <a:latin typeface="Arial" panose="020B0604020202020204" pitchFamily="34" charset="0"/>
                <a:cs typeface="Times New Roman" panose="02020603050405020304" pitchFamily="18" charset="0"/>
              </a:rPr>
              <a:t>salud</a:t>
            </a:r>
            <a:r>
              <a:rPr lang="es" b="0" i="0" u="none" baseline="0" dirty="0">
                <a:latin typeface="Arial" panose="020B0604020202020204" pitchFamily="34" charset="0"/>
                <a:cs typeface="Times New Roman" panose="02020603050405020304" pitchFamily="18" charset="0"/>
              </a:rPr>
              <a:t>. No obstante, la implementación de estas precauciones añade costos adicionales para equipos de protección personal, en especial, para guantes de examen nuevos, capacitación de personal y monitoreo para que sean eficaces.</a:t>
            </a:r>
          </a:p>
          <a:p>
            <a:endParaRPr lang="es" altLang="en-US" dirty="0">
              <a:latin typeface="Arial" panose="020B0604020202020204" pitchFamily="34" charset="0"/>
            </a:endParaRPr>
          </a:p>
          <a:p>
            <a:endParaRPr lang="es" altLang="en-US" dirty="0"/>
          </a:p>
        </p:txBody>
      </p:sp>
    </p:spTree>
    <p:extLst>
      <p:ext uri="{BB962C8B-B14F-4D97-AF65-F5344CB8AC3E}">
        <p14:creationId xmlns:p14="http://schemas.microsoft.com/office/powerpoint/2010/main" val="169395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l" rtl="0"/>
            <a:fld id="{F6153689-73BD-4824-AA94-7EFA36707B1A}" type="slidenum">
              <a:rPr/>
              <a:pPr/>
              <a:t>9</a:t>
            </a:fld>
            <a:endParaRPr lang="es" altLang="en-US" dirty="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pPr algn="l" rtl="0"/>
            <a:r>
              <a:rPr lang="es" b="0" i="0" u="none" baseline="0" dirty="0">
                <a:latin typeface="Arial" panose="020B0604020202020204" pitchFamily="34" charset="0"/>
                <a:cs typeface="Times New Roman" panose="02020603050405020304" pitchFamily="18" charset="0"/>
              </a:rPr>
              <a:t>Notas:  Se pueden usar distintos tipos de barreras como precauciones estándar para prevenir la diseminación de infecciones.</a:t>
            </a:r>
          </a:p>
          <a:p>
            <a:pPr algn="l" rtl="0"/>
            <a:r>
              <a:rPr lang="es" b="0" i="0" u="none" baseline="0" dirty="0">
                <a:latin typeface="Arial" panose="020B0604020202020204" pitchFamily="34" charset="0"/>
                <a:cs typeface="Times New Roman" panose="02020603050405020304" pitchFamily="18" charset="0"/>
              </a:rPr>
              <a:t>Pueden ser físicas, mecánicas o químicas.</a:t>
            </a:r>
            <a:r>
              <a:rPr lang="es" b="0" i="0" u="none" baseline="0" dirty="0"/>
              <a:t> </a:t>
            </a:r>
          </a:p>
          <a:p>
            <a:endParaRPr lang="es" altLang="en-US" dirty="0">
              <a:latin typeface="Arial" panose="020B0604020202020204" pitchFamily="34" charset="0"/>
            </a:endParaRPr>
          </a:p>
          <a:p>
            <a:endParaRPr lang="es" altLang="en-US" dirty="0"/>
          </a:p>
        </p:txBody>
      </p:sp>
    </p:spTree>
    <p:extLst>
      <p:ext uri="{BB962C8B-B14F-4D97-AF65-F5344CB8AC3E}">
        <p14:creationId xmlns:p14="http://schemas.microsoft.com/office/powerpoint/2010/main" val="1693954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 name="Group 8"/>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808080"/>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58291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4" name="Group 6"/>
          <p:cNvGrpSpPr>
            <a:grpSpLocks noChangeAspect="1"/>
          </p:cNvGrpSpPr>
          <p:nvPr/>
        </p:nvGrpSpPr>
        <p:grpSpPr bwMode="auto">
          <a:xfrm>
            <a:off x="2141538" y="762000"/>
            <a:ext cx="4860925" cy="752475"/>
            <a:chOff x="2362200" y="762000"/>
            <a:chExt cx="4419600" cy="684422"/>
          </a:xfrm>
        </p:grpSpPr>
        <p:pic>
          <p:nvPicPr>
            <p:cNvPr id="5"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4239723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6"/>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endParaRPr lang="en-US" noProof="0" dirty="0"/>
          </a:p>
        </p:txBody>
      </p:sp>
    </p:spTree>
    <p:extLst>
      <p:ext uri="{BB962C8B-B14F-4D97-AF65-F5344CB8AC3E}">
        <p14:creationId xmlns:p14="http://schemas.microsoft.com/office/powerpoint/2010/main" val="1613348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0"/>
          </p:nvPr>
        </p:nvSpPr>
        <p:spPr/>
        <p:txBody>
          <a:bodyPr/>
          <a:lstStyle>
            <a:lvl1pPr>
              <a:defRPr/>
            </a:lvl1pPr>
          </a:lstStyle>
          <a:p>
            <a:pPr>
              <a:defRPr/>
            </a:pPr>
            <a:fld id="{394AD2A7-6147-4577-9891-B30CACE7B848}" type="slidenum">
              <a:rPr lang="en-US"/>
              <a:pPr>
                <a:defRPr/>
              </a:pPr>
              <a:t>‹#›</a:t>
            </a:fld>
            <a:endParaRPr lang="en-US" dirty="0"/>
          </a:p>
        </p:txBody>
      </p:sp>
    </p:spTree>
    <p:extLst>
      <p:ext uri="{BB962C8B-B14F-4D97-AF65-F5344CB8AC3E}">
        <p14:creationId xmlns:p14="http://schemas.microsoft.com/office/powerpoint/2010/main" val="30110206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p:txBody>
          <a:bodyPr/>
          <a:lstStyle>
            <a:lvl1pPr>
              <a:defRPr/>
            </a:lvl1pPr>
          </a:lstStyle>
          <a:p>
            <a:pPr>
              <a:defRPr/>
            </a:pPr>
            <a:fld id="{C0C548B5-EC84-4B0E-BE13-E7192186B0E0}" type="slidenum">
              <a:rPr lang="en-US"/>
              <a:pPr>
                <a:defRPr/>
              </a:pPr>
              <a:t>‹#›</a:t>
            </a:fld>
            <a:endParaRPr lang="en-US" dirty="0"/>
          </a:p>
        </p:txBody>
      </p:sp>
    </p:spTree>
    <p:extLst>
      <p:ext uri="{BB962C8B-B14F-4D97-AF65-F5344CB8AC3E}">
        <p14:creationId xmlns:p14="http://schemas.microsoft.com/office/powerpoint/2010/main" val="8638155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0"/>
          </p:nvPr>
        </p:nvSpPr>
        <p:spPr/>
        <p:txBody>
          <a:bodyPr/>
          <a:lstStyle>
            <a:lvl1pPr>
              <a:defRPr/>
            </a:lvl1pPr>
          </a:lstStyle>
          <a:p>
            <a:pPr>
              <a:defRPr/>
            </a:pPr>
            <a:fld id="{C47599CD-AF74-45D7-9EBD-42E72EC99B01}" type="slidenum">
              <a:rPr lang="en-US"/>
              <a:pPr>
                <a:defRPr/>
              </a:pPr>
              <a:t>‹#›</a:t>
            </a:fld>
            <a:endParaRPr lang="en-US" dirty="0"/>
          </a:p>
        </p:txBody>
      </p:sp>
    </p:spTree>
    <p:extLst>
      <p:ext uri="{BB962C8B-B14F-4D97-AF65-F5344CB8AC3E}">
        <p14:creationId xmlns:p14="http://schemas.microsoft.com/office/powerpoint/2010/main" val="41969822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031934AD-DBC9-4EDD-B686-455CF3D74807}" type="slidenum">
              <a:rPr lang="en-US"/>
              <a:pPr>
                <a:defRPr/>
              </a:pPr>
              <a:t>‹#›</a:t>
            </a:fld>
            <a:endParaRPr lang="en-US" dirty="0"/>
          </a:p>
        </p:txBody>
      </p:sp>
    </p:spTree>
    <p:extLst>
      <p:ext uri="{BB962C8B-B14F-4D97-AF65-F5344CB8AC3E}">
        <p14:creationId xmlns:p14="http://schemas.microsoft.com/office/powerpoint/2010/main" val="1223429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D58C2176-5AA6-42CC-B2F5-29103EC16FF5}" type="slidenum">
              <a:rPr lang="en-US"/>
              <a:pPr>
                <a:defRPr/>
              </a:pPr>
              <a:t>‹#›</a:t>
            </a:fld>
            <a:endParaRPr lang="en-US" dirty="0"/>
          </a:p>
        </p:txBody>
      </p:sp>
    </p:spTree>
    <p:extLst>
      <p:ext uri="{BB962C8B-B14F-4D97-AF65-F5344CB8AC3E}">
        <p14:creationId xmlns:p14="http://schemas.microsoft.com/office/powerpoint/2010/main" val="26206250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dirty="0">
                <a:solidFill>
                  <a:srgbClr val="002A6C"/>
                </a:solidFill>
                <a:latin typeface="Gill Sans MT" pitchFamily="34" charset="0"/>
              </a:rPr>
              <a:t>For more information, please visit</a:t>
            </a:r>
          </a:p>
          <a:p>
            <a:pPr algn="ctr">
              <a:defRPr/>
            </a:pPr>
            <a:r>
              <a:rPr lang="en-US" altLang="en-US" sz="3400" b="1" dirty="0">
                <a:solidFill>
                  <a:srgbClr val="002A6C"/>
                </a:solidFill>
                <a:latin typeface="Gill Sans MT" pitchFamily="34" charset="0"/>
              </a:rPr>
              <a:t>www.mcsprogram.org</a:t>
            </a:r>
          </a:p>
          <a:p>
            <a:pPr>
              <a:defRPr/>
            </a:pPr>
            <a:endParaRPr lang="en-US" altLang="en-US" dirty="0"/>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dirty="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234985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r>
              <a:rPr lang="en-US" noProof="0" dirty="0"/>
              <a:t>Click icon to add clip art</a:t>
            </a:r>
          </a:p>
        </p:txBody>
      </p:sp>
    </p:spTree>
    <p:extLst>
      <p:ext uri="{BB962C8B-B14F-4D97-AF65-F5344CB8AC3E}">
        <p14:creationId xmlns:p14="http://schemas.microsoft.com/office/powerpoint/2010/main" val="3532761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EA0222A4-8AC8-48A7-9C6E-F978AD53429A}" type="slidenum">
              <a:rPr lang="en-US"/>
              <a:pPr>
                <a:defRPr/>
              </a:pPr>
              <a:t>‹#›</a:t>
            </a:fld>
            <a:endParaRPr lang="en-US" dirty="0"/>
          </a:p>
        </p:txBody>
      </p:sp>
    </p:spTree>
    <p:extLst>
      <p:ext uri="{BB962C8B-B14F-4D97-AF65-F5344CB8AC3E}">
        <p14:creationId xmlns:p14="http://schemas.microsoft.com/office/powerpoint/2010/main" val="1387197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3D5D850E-1C30-4D87-8E65-6E186B96877A}" type="slidenum">
              <a:rPr lang="en-US"/>
              <a:pPr>
                <a:defRPr/>
              </a:pPr>
              <a:t>‹#›</a:t>
            </a:fld>
            <a:endParaRPr lang="en-US" dirty="0"/>
          </a:p>
        </p:txBody>
      </p:sp>
    </p:spTree>
    <p:extLst>
      <p:ext uri="{BB962C8B-B14F-4D97-AF65-F5344CB8AC3E}">
        <p14:creationId xmlns:p14="http://schemas.microsoft.com/office/powerpoint/2010/main" val="476449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31F75BA6-6F66-4B4F-B889-433C6A812A46}" type="slidenum">
              <a:rPr lang="en-US"/>
              <a:pPr>
                <a:defRPr/>
              </a:pPr>
              <a:t>‹#›</a:t>
            </a:fld>
            <a:endParaRPr lang="en-US" dirty="0"/>
          </a:p>
        </p:txBody>
      </p:sp>
    </p:spTree>
    <p:extLst>
      <p:ext uri="{BB962C8B-B14F-4D97-AF65-F5344CB8AC3E}">
        <p14:creationId xmlns:p14="http://schemas.microsoft.com/office/powerpoint/2010/main" val="2978057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FB7F6CA6-AB2A-454F-BC4F-F3F64A77953D}" type="slidenum">
              <a:rPr lang="en-US"/>
              <a:pPr>
                <a:defRPr/>
              </a:pPr>
              <a:t>‹#›</a:t>
            </a:fld>
            <a:endParaRPr lang="en-US" dirty="0"/>
          </a:p>
        </p:txBody>
      </p:sp>
    </p:spTree>
    <p:extLst>
      <p:ext uri="{BB962C8B-B14F-4D97-AF65-F5344CB8AC3E}">
        <p14:creationId xmlns:p14="http://schemas.microsoft.com/office/powerpoint/2010/main" val="3457866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EBC1EBD9-0337-43EE-B526-2D0F89511152}" type="slidenum">
              <a:rPr lang="en-US"/>
              <a:pPr>
                <a:defRPr/>
              </a:pPr>
              <a:t>‹#›</a:t>
            </a:fld>
            <a:endParaRPr lang="en-US" dirty="0"/>
          </a:p>
        </p:txBody>
      </p:sp>
    </p:spTree>
    <p:extLst>
      <p:ext uri="{BB962C8B-B14F-4D97-AF65-F5344CB8AC3E}">
        <p14:creationId xmlns:p14="http://schemas.microsoft.com/office/powerpoint/2010/main" val="3578660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dirty="0">
                <a:solidFill>
                  <a:srgbClr val="002A6C"/>
                </a:solidFill>
                <a:latin typeface="Gill Sans MT" pitchFamily="34" charset="0"/>
              </a:rPr>
              <a:t>For more information, please visit</a:t>
            </a:r>
          </a:p>
          <a:p>
            <a:pPr algn="ctr">
              <a:defRPr/>
            </a:pPr>
            <a:r>
              <a:rPr lang="en-US" altLang="en-US" sz="3400" b="1" dirty="0">
                <a:solidFill>
                  <a:srgbClr val="002A6C"/>
                </a:solidFill>
                <a:latin typeface="Gill Sans MT" pitchFamily="34" charset="0"/>
              </a:rPr>
              <a:t>www.mcsprogram.org</a:t>
            </a:r>
          </a:p>
          <a:p>
            <a:pPr>
              <a:defRPr/>
            </a:pPr>
            <a:endParaRPr lang="en-US" altLang="en-US" dirty="0"/>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dirty="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343622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144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a:xfrm>
            <a:off x="6858000" y="6381750"/>
            <a:ext cx="2133600" cy="476250"/>
          </a:xfrm>
        </p:spPr>
        <p:txBody>
          <a:bodyPr/>
          <a:lstStyle>
            <a:lvl1pPr>
              <a:defRPr/>
            </a:lvl1pPr>
          </a:lstStyle>
          <a:p>
            <a:fld id="{07630CE2-6937-4685-BCCC-D1161C4BC54F}" type="slidenum">
              <a:rPr lang="en-US" altLang="en-US"/>
              <a:pPr/>
              <a:t>‹#›</a:t>
            </a:fld>
            <a:endParaRPr lang="en-US" altLang="en-US" dirty="0"/>
          </a:p>
        </p:txBody>
      </p:sp>
    </p:spTree>
    <p:extLst>
      <p:ext uri="{BB962C8B-B14F-4D97-AF65-F5344CB8AC3E}">
        <p14:creationId xmlns:p14="http://schemas.microsoft.com/office/powerpoint/2010/main" val="1749605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a:solidFill>
                  <a:schemeClr val="tx2"/>
                </a:solidFill>
                <a:latin typeface="Gill Sans MT" panose="020B0502020104020203" pitchFamily="34" charset="0"/>
                <a:cs typeface="+mn-cs"/>
              </a:defRPr>
            </a:lvl1pPr>
          </a:lstStyle>
          <a:p>
            <a:pPr>
              <a:defRPr/>
            </a:pPr>
            <a:fld id="{79FC7A99-52AE-4C05-A101-E07476EE88DE}"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39" r:id="rId3"/>
    <p:sldLayoutId id="2147483740" r:id="rId4"/>
    <p:sldLayoutId id="2147483741" r:id="rId5"/>
    <p:sldLayoutId id="2147483742" r:id="rId6"/>
    <p:sldLayoutId id="2147483743" r:id="rId7"/>
    <p:sldLayoutId id="2147483751" r:id="rId8"/>
    <p:sldLayoutId id="2147483770" r:id="rId9"/>
  </p:sldLayoutIdLst>
  <p:txStyles>
    <p:titleStyle>
      <a:lvl1pPr algn="ctr" rtl="0" eaLnBrk="1" fontAlgn="base" hangingPunct="1">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500">
          <a:solidFill>
            <a:srgbClr val="002A6C"/>
          </a:solidFill>
          <a:latin typeface="Gill Sans MT" pitchFamily="34" charset="0"/>
          <a:cs typeface="Arial" charset="0"/>
        </a:defRPr>
      </a:lvl2pPr>
      <a:lvl3pPr algn="ctr" rtl="0" eaLnBrk="1" fontAlgn="base" hangingPunct="1">
        <a:spcBef>
          <a:spcPct val="0"/>
        </a:spcBef>
        <a:spcAft>
          <a:spcPct val="0"/>
        </a:spcAft>
        <a:defRPr sz="3500">
          <a:solidFill>
            <a:srgbClr val="002A6C"/>
          </a:solidFill>
          <a:latin typeface="Gill Sans MT" pitchFamily="34" charset="0"/>
          <a:cs typeface="Arial" charset="0"/>
        </a:defRPr>
      </a:lvl3pPr>
      <a:lvl4pPr algn="ctr" rtl="0" eaLnBrk="1" fontAlgn="base" hangingPunct="1">
        <a:spcBef>
          <a:spcPct val="0"/>
        </a:spcBef>
        <a:spcAft>
          <a:spcPct val="0"/>
        </a:spcAft>
        <a:defRPr sz="3500">
          <a:solidFill>
            <a:srgbClr val="002A6C"/>
          </a:solidFill>
          <a:latin typeface="Gill Sans MT" pitchFamily="34" charset="0"/>
          <a:cs typeface="Arial" charset="0"/>
        </a:defRPr>
      </a:lvl4pPr>
      <a:lvl5pPr algn="ctr" rtl="0" eaLnBrk="1" fontAlgn="base" hangingPunct="1">
        <a:spcBef>
          <a:spcPct val="0"/>
        </a:spcBef>
        <a:spcAft>
          <a:spcPct val="0"/>
        </a:spcAft>
        <a:defRPr sz="3500">
          <a:solidFill>
            <a:srgbClr val="002A6C"/>
          </a:solidFill>
          <a:latin typeface="Gill Sans MT" pitchFamily="34" charset="0"/>
          <a:cs typeface="Arial" charset="0"/>
        </a:defRPr>
      </a:lvl5pPr>
      <a:lvl6pPr marL="457200" algn="ctr" rtl="0" eaLnBrk="1" fontAlgn="base" hangingPunct="1">
        <a:spcBef>
          <a:spcPct val="0"/>
        </a:spcBef>
        <a:spcAft>
          <a:spcPct val="0"/>
        </a:spcAft>
        <a:defRPr sz="3500">
          <a:solidFill>
            <a:srgbClr val="002A6C"/>
          </a:solidFill>
          <a:latin typeface="Gill Sans MT" pitchFamily="34" charset="0"/>
          <a:cs typeface="Arial" charset="0"/>
        </a:defRPr>
      </a:lvl6pPr>
      <a:lvl7pPr marL="914400" algn="ctr" rtl="0" eaLnBrk="1" fontAlgn="base" hangingPunct="1">
        <a:spcBef>
          <a:spcPct val="0"/>
        </a:spcBef>
        <a:spcAft>
          <a:spcPct val="0"/>
        </a:spcAft>
        <a:defRPr sz="3500">
          <a:solidFill>
            <a:srgbClr val="002A6C"/>
          </a:solidFill>
          <a:latin typeface="Gill Sans MT" pitchFamily="34" charset="0"/>
          <a:cs typeface="Arial" charset="0"/>
        </a:defRPr>
      </a:lvl7pPr>
      <a:lvl8pPr marL="1371600" algn="ctr" rtl="0" eaLnBrk="1" fontAlgn="base" hangingPunct="1">
        <a:spcBef>
          <a:spcPct val="0"/>
        </a:spcBef>
        <a:spcAft>
          <a:spcPct val="0"/>
        </a:spcAft>
        <a:defRPr sz="3500">
          <a:solidFill>
            <a:srgbClr val="002A6C"/>
          </a:solidFill>
          <a:latin typeface="Gill Sans MT" pitchFamily="34" charset="0"/>
          <a:cs typeface="Arial" charset="0"/>
        </a:defRPr>
      </a:lvl8pPr>
      <a:lvl9pPr marL="1828800" algn="ctr" rtl="0" eaLnBrk="1" fontAlgn="base" hangingPunct="1">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sz="1200">
                <a:solidFill>
                  <a:srgbClr val="5F5F5F"/>
                </a:solidFill>
                <a:latin typeface="+mn-lt"/>
                <a:cs typeface="+mn-cs"/>
              </a:defRPr>
            </a:lvl1pPr>
          </a:lstStyle>
          <a:p>
            <a:pPr>
              <a:defRPr/>
            </a:pPr>
            <a:fld id="{A4438311-3C4B-43E1-9EEF-3D41646CB283}"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44" r:id="rId3"/>
    <p:sldLayoutId id="2147483745" r:id="rId4"/>
    <p:sldLayoutId id="2147483746" r:id="rId5"/>
    <p:sldLayoutId id="2147483747" r:id="rId6"/>
    <p:sldLayoutId id="2147483748" r:id="rId7"/>
    <p:sldLayoutId id="2147483754" r:id="rId8"/>
  </p:sldLayoutIdLst>
  <p:txStyles>
    <p:titleStyle>
      <a:lvl1pPr algn="ctr" rtl="0" eaLnBrk="0" fontAlgn="base" hangingPunct="0">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0" fontAlgn="base" hangingPunct="0">
        <a:spcBef>
          <a:spcPct val="0"/>
        </a:spcBef>
        <a:spcAft>
          <a:spcPct val="0"/>
        </a:spcAft>
        <a:defRPr sz="3500">
          <a:solidFill>
            <a:srgbClr val="002A6C"/>
          </a:solidFill>
          <a:latin typeface="Gill Sans MT" pitchFamily="34" charset="0"/>
          <a:cs typeface="Arial" charset="0"/>
        </a:defRPr>
      </a:lvl2pPr>
      <a:lvl3pPr algn="ctr" rtl="0" eaLnBrk="0" fontAlgn="base" hangingPunct="0">
        <a:spcBef>
          <a:spcPct val="0"/>
        </a:spcBef>
        <a:spcAft>
          <a:spcPct val="0"/>
        </a:spcAft>
        <a:defRPr sz="3500">
          <a:solidFill>
            <a:srgbClr val="002A6C"/>
          </a:solidFill>
          <a:latin typeface="Gill Sans MT" pitchFamily="34" charset="0"/>
          <a:cs typeface="Arial" charset="0"/>
        </a:defRPr>
      </a:lvl3pPr>
      <a:lvl4pPr algn="ctr" rtl="0" eaLnBrk="0" fontAlgn="base" hangingPunct="0">
        <a:spcBef>
          <a:spcPct val="0"/>
        </a:spcBef>
        <a:spcAft>
          <a:spcPct val="0"/>
        </a:spcAft>
        <a:defRPr sz="3500">
          <a:solidFill>
            <a:srgbClr val="002A6C"/>
          </a:solidFill>
          <a:latin typeface="Gill Sans MT" pitchFamily="34" charset="0"/>
          <a:cs typeface="Arial" charset="0"/>
        </a:defRPr>
      </a:lvl4pPr>
      <a:lvl5pPr algn="ctr" rtl="0" eaLnBrk="0" fontAlgn="base" hangingPunct="0">
        <a:spcBef>
          <a:spcPct val="0"/>
        </a:spcBef>
        <a:spcAft>
          <a:spcPct val="0"/>
        </a:spcAft>
        <a:defRPr sz="3500">
          <a:solidFill>
            <a:srgbClr val="002A6C"/>
          </a:solidFill>
          <a:latin typeface="Gill Sans MT" pitchFamily="34" charset="0"/>
          <a:cs typeface="Arial" charset="0"/>
        </a:defRPr>
      </a:lvl5pPr>
      <a:lvl6pPr marL="457200" algn="ctr" rtl="0" fontAlgn="base">
        <a:spcBef>
          <a:spcPct val="0"/>
        </a:spcBef>
        <a:spcAft>
          <a:spcPct val="0"/>
        </a:spcAft>
        <a:defRPr sz="3500">
          <a:solidFill>
            <a:srgbClr val="002A6C"/>
          </a:solidFill>
          <a:latin typeface="Gill Sans MT" pitchFamily="34" charset="0"/>
          <a:cs typeface="Arial" charset="0"/>
        </a:defRPr>
      </a:lvl6pPr>
      <a:lvl7pPr marL="914400" algn="ctr" rtl="0" fontAlgn="base">
        <a:spcBef>
          <a:spcPct val="0"/>
        </a:spcBef>
        <a:spcAft>
          <a:spcPct val="0"/>
        </a:spcAft>
        <a:defRPr sz="3500">
          <a:solidFill>
            <a:srgbClr val="002A6C"/>
          </a:solidFill>
          <a:latin typeface="Gill Sans MT" pitchFamily="34" charset="0"/>
          <a:cs typeface="Arial" charset="0"/>
        </a:defRPr>
      </a:lvl7pPr>
      <a:lvl8pPr marL="1371600" algn="ctr" rtl="0" fontAlgn="base">
        <a:spcBef>
          <a:spcPct val="0"/>
        </a:spcBef>
        <a:spcAft>
          <a:spcPct val="0"/>
        </a:spcAft>
        <a:defRPr sz="3500">
          <a:solidFill>
            <a:srgbClr val="002A6C"/>
          </a:solidFill>
          <a:latin typeface="Gill Sans MT" pitchFamily="34" charset="0"/>
          <a:cs typeface="Arial" charset="0"/>
        </a:defRPr>
      </a:lvl8pPr>
      <a:lvl9pPr marL="1828800" algn="ctr" rtl="0" fontAlgn="base">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16.jpg"/><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19.jpeg"/><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1.jpg"/></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29.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p:txBody>
          <a:bodyPr/>
          <a:lstStyle/>
          <a:p>
            <a:pPr rtl="0"/>
            <a:r>
              <a:rPr lang="es" b="0" i="0" u="none" baseline="0" dirty="0"/>
              <a:t>Prevención de </a:t>
            </a:r>
            <a:r>
              <a:rPr lang="es-ES" dirty="0"/>
              <a:t>I</a:t>
            </a:r>
            <a:r>
              <a:rPr lang="es" b="0" i="0" u="none" baseline="0" dirty="0" smtClean="0"/>
              <a:t>nfecciones</a:t>
            </a:r>
            <a:r>
              <a:rPr lang="es" b="0" i="0" u="none" baseline="0" dirty="0"/>
              <a:t>: </a:t>
            </a:r>
            <a:r>
              <a:rPr lang="es" dirty="0"/>
              <a:t/>
            </a:r>
            <a:br>
              <a:rPr lang="es" dirty="0"/>
            </a:br>
            <a:r>
              <a:rPr lang="es" b="0" i="0" u="none" baseline="0" dirty="0"/>
              <a:t>Descripción general</a:t>
            </a:r>
            <a:endParaRPr lang="es" altLang="en-US" dirty="0"/>
          </a:p>
        </p:txBody>
      </p:sp>
      <p:sp>
        <p:nvSpPr>
          <p:cNvPr id="2" name="Subtitle 1"/>
          <p:cNvSpPr>
            <a:spLocks noGrp="1"/>
          </p:cNvSpPr>
          <p:nvPr>
            <p:ph type="subTitle" idx="1"/>
          </p:nvPr>
        </p:nvSpPr>
        <p:spPr/>
        <p:txBody>
          <a:bodyPr/>
          <a:lstStyle/>
          <a:p>
            <a:pPr rtl="0"/>
            <a:r>
              <a:rPr lang="es" b="0" i="0" u="none" baseline="0" dirty="0"/>
              <a:t>Módulo </a:t>
            </a:r>
            <a:r>
              <a:rPr lang="es" b="0" i="0" u="none" baseline="0" dirty="0" smtClean="0"/>
              <a:t>5</a:t>
            </a:r>
            <a:endParaRPr lang="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p:txBody>
          <a:bodyPr/>
          <a:lstStyle/>
          <a:p>
            <a:pPr rtl="0"/>
            <a:r>
              <a:rPr lang="es" b="0" i="0" u="none" baseline="0" dirty="0"/>
              <a:t>Precauciones estándar</a:t>
            </a:r>
            <a:endParaRPr lang="es" altLang="en-US" dirty="0"/>
          </a:p>
        </p:txBody>
      </p:sp>
      <p:sp>
        <p:nvSpPr>
          <p:cNvPr id="14341" name="Rectangle 5"/>
          <p:cNvSpPr>
            <a:spLocks noGrp="1" noChangeArrowheads="1"/>
          </p:cNvSpPr>
          <p:nvPr>
            <p:ph idx="1"/>
          </p:nvPr>
        </p:nvSpPr>
        <p:spPr>
          <a:xfrm>
            <a:off x="457200" y="1219200"/>
            <a:ext cx="8229600" cy="5105400"/>
          </a:xfrm>
        </p:spPr>
        <p:txBody>
          <a:bodyPr/>
          <a:lstStyle/>
          <a:p>
            <a:pPr algn="l" rtl="0"/>
            <a:r>
              <a:rPr lang="es" sz="2800" b="0" i="0" u="none" baseline="0" dirty="0"/>
              <a:t>Higiene de manos</a:t>
            </a:r>
          </a:p>
          <a:p>
            <a:pPr algn="l" rtl="0"/>
            <a:r>
              <a:rPr lang="es" sz="2800" b="0" i="0" u="none" baseline="0" dirty="0"/>
              <a:t>Uso de </a:t>
            </a:r>
            <a:r>
              <a:rPr lang="es" sz="2800" b="0" i="0" u="none" baseline="0" dirty="0" smtClean="0"/>
              <a:t>equipo </a:t>
            </a:r>
            <a:r>
              <a:rPr lang="es" sz="2800" b="0" i="0" u="none" baseline="0" dirty="0"/>
              <a:t>de protección personal (EPP)</a:t>
            </a:r>
          </a:p>
          <a:p>
            <a:pPr algn="l" rtl="0"/>
            <a:r>
              <a:rPr lang="es" sz="2800" b="0" i="0" u="none" baseline="0" dirty="0"/>
              <a:t>Use de antisépticos y desinfectantes</a:t>
            </a:r>
          </a:p>
          <a:p>
            <a:pPr algn="l" rtl="0"/>
            <a:r>
              <a:rPr lang="es" sz="2800" b="0" i="0" u="none" baseline="0" dirty="0"/>
              <a:t>Procesamiento de instrumentos</a:t>
            </a:r>
          </a:p>
          <a:p>
            <a:pPr algn="l" rtl="0"/>
            <a:r>
              <a:rPr lang="es" sz="2800" b="0" i="0" u="none" baseline="0" dirty="0"/>
              <a:t>Manipulación y eliminación de objetos </a:t>
            </a:r>
            <a:r>
              <a:rPr lang="es-ES" sz="2800" b="0" i="0" u="none" baseline="0" dirty="0" smtClean="0"/>
              <a:t>corto-</a:t>
            </a:r>
            <a:r>
              <a:rPr lang="es" sz="2800" b="0" i="0" u="none" baseline="0" dirty="0" smtClean="0"/>
              <a:t>punzantes</a:t>
            </a:r>
            <a:endParaRPr lang="es" sz="2800" b="0" i="0" u="none" baseline="0" dirty="0"/>
          </a:p>
          <a:p>
            <a:pPr algn="l" rtl="0"/>
            <a:r>
              <a:rPr lang="es" sz="2800" b="0" i="0" u="none" baseline="0" dirty="0"/>
              <a:t>Limpieza ambiental</a:t>
            </a:r>
          </a:p>
          <a:p>
            <a:pPr algn="l" rtl="0"/>
            <a:r>
              <a:rPr lang="es-ES" sz="2800" dirty="0" smtClean="0"/>
              <a:t>Manejo</a:t>
            </a:r>
            <a:r>
              <a:rPr lang="es" sz="2800" b="0" i="0" u="none" baseline="0" dirty="0" smtClean="0"/>
              <a:t> </a:t>
            </a:r>
            <a:r>
              <a:rPr lang="es" sz="2800" b="0" i="0" u="none" baseline="0" dirty="0"/>
              <a:t>de desechos</a:t>
            </a:r>
          </a:p>
          <a:p>
            <a:pPr algn="l" rtl="0"/>
            <a:r>
              <a:rPr lang="es" sz="2800" b="0" i="0" u="none" baseline="0" dirty="0"/>
              <a:t>Seguridad de las inyecciones</a:t>
            </a:r>
          </a:p>
          <a:p>
            <a:pPr algn="l" rtl="0"/>
            <a:r>
              <a:rPr lang="es" sz="2800" b="0" i="0" u="none" baseline="0" dirty="0"/>
              <a:t>Higiene </a:t>
            </a:r>
            <a:r>
              <a:rPr lang="es-ES" sz="2800" b="0" i="0" u="none" baseline="0" dirty="0" smtClean="0"/>
              <a:t>respiratoria/toser con </a:t>
            </a:r>
            <a:r>
              <a:rPr lang="es-ES" sz="2800" dirty="0" smtClean="0"/>
              <a:t>precaución</a:t>
            </a:r>
            <a:endParaRPr lang="es" sz="2800" b="0" i="0" u="none" baseline="0" dirty="0"/>
          </a:p>
        </p:txBody>
      </p:sp>
    </p:spTree>
    <p:extLst>
      <p:ext uri="{BB962C8B-B14F-4D97-AF65-F5344CB8AC3E}">
        <p14:creationId xmlns:p14="http://schemas.microsoft.com/office/powerpoint/2010/main" val="25511619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pPr rtl="0"/>
            <a:r>
              <a:rPr lang="es" b="0" i="0" u="none" baseline="0" dirty="0"/>
              <a:t>Entre las precauciones estándar se incluyen las siguientes...</a:t>
            </a:r>
            <a:endParaRPr lang="es" altLang="en-US" dirty="0"/>
          </a:p>
        </p:txBody>
      </p:sp>
      <p:pic>
        <p:nvPicPr>
          <p:cNvPr id="63492" name="Picture 4" descr="handwash_buck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5962" y="2057400"/>
            <a:ext cx="2327275" cy="4267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pic>
      <p:sp>
        <p:nvSpPr>
          <p:cNvPr id="63493" name="Text Box 5"/>
          <p:cNvSpPr txBox="1">
            <a:spLocks noChangeArrowheads="1"/>
          </p:cNvSpPr>
          <p:nvPr/>
        </p:nvSpPr>
        <p:spPr bwMode="auto">
          <a:xfrm>
            <a:off x="2514600" y="1417638"/>
            <a:ext cx="38100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rtl="0" eaLnBrk="0" hangingPunct="0">
              <a:spcBef>
                <a:spcPct val="50000"/>
              </a:spcBef>
            </a:pPr>
            <a:r>
              <a:rPr lang="es" sz="2400" b="1" i="0" u="none" baseline="0" dirty="0">
                <a:solidFill>
                  <a:srgbClr val="002A6C"/>
                </a:solidFill>
                <a:latin typeface="Gill Sans"/>
              </a:rPr>
              <a:t>Higiene de manos</a:t>
            </a:r>
          </a:p>
        </p:txBody>
      </p:sp>
    </p:spTree>
    <p:extLst>
      <p:ext uri="{BB962C8B-B14F-4D97-AF65-F5344CB8AC3E}">
        <p14:creationId xmlns:p14="http://schemas.microsoft.com/office/powerpoint/2010/main" val="19808496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25" name="Rectangle 13" descr="Caja de texto" title="Caja de texto"/>
          <p:cNvSpPr>
            <a:spLocks noGrp="1" noChangeArrowheads="1"/>
          </p:cNvSpPr>
          <p:nvPr>
            <p:ph type="title"/>
          </p:nvPr>
        </p:nvSpPr>
        <p:spPr/>
        <p:txBody>
          <a:bodyPr>
            <a:normAutofit fontScale="90000"/>
          </a:bodyPr>
          <a:lstStyle/>
          <a:p>
            <a:pPr rtl="0"/>
            <a:r>
              <a:rPr lang="es" b="0" i="0" u="none" baseline="0" dirty="0"/>
              <a:t>Entre las precauciones estándar se incluyen las siguientes...</a:t>
            </a:r>
            <a:endParaRPr lang="es" altLang="en-US" dirty="0"/>
          </a:p>
        </p:txBody>
      </p:sp>
      <p:sp>
        <p:nvSpPr>
          <p:cNvPr id="8" name="Slide Number Placeholder 2"/>
          <p:cNvSpPr>
            <a:spLocks noGrp="1"/>
          </p:cNvSpPr>
          <p:nvPr>
            <p:ph type="sldNum" sz="quarter" idx="10"/>
          </p:nvPr>
        </p:nvSpPr>
        <p:spPr/>
        <p:txBody>
          <a:bodyPr/>
          <a:lstStyle/>
          <a:p>
            <a:pPr algn="r" rtl="0"/>
            <a:fld id="{7D6E4812-763F-44C9-9A3C-2C1C34F45EF0}" type="slidenum">
              <a:rPr/>
              <a:pPr/>
              <a:t>12</a:t>
            </a:fld>
            <a:endParaRPr lang="es" altLang="en-US"/>
          </a:p>
        </p:txBody>
      </p:sp>
      <p:sp>
        <p:nvSpPr>
          <p:cNvPr id="64522" name="Rectangle 10" descr="Caja de texto" title="Caja de texto"/>
          <p:cNvSpPr>
            <a:spLocks noChangeArrowheads="1"/>
          </p:cNvSpPr>
          <p:nvPr/>
        </p:nvSpPr>
        <p:spPr bwMode="auto">
          <a:xfrm>
            <a:off x="914400" y="1219200"/>
            <a:ext cx="7772400" cy="1143000"/>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3200">
                <a:solidFill>
                  <a:schemeClr val="tx1"/>
                </a:solidFill>
                <a:latin typeface="Helvetica" panose="020B0604020202020204" pitchFamily="34" charset="0"/>
              </a:defRPr>
            </a:lvl1pPr>
            <a:lvl2pPr algn="ctr">
              <a:defRPr sz="3200">
                <a:solidFill>
                  <a:schemeClr val="tx1"/>
                </a:solidFill>
                <a:latin typeface="Helvetica" panose="020B0604020202020204" pitchFamily="34" charset="0"/>
              </a:defRPr>
            </a:lvl2pPr>
            <a:lvl3pPr algn="ctr">
              <a:defRPr sz="3200">
                <a:solidFill>
                  <a:schemeClr val="tx1"/>
                </a:solidFill>
                <a:latin typeface="Helvetica" panose="020B0604020202020204" pitchFamily="34" charset="0"/>
              </a:defRPr>
            </a:lvl3pPr>
            <a:lvl4pPr algn="ctr">
              <a:defRPr sz="3200">
                <a:solidFill>
                  <a:schemeClr val="tx1"/>
                </a:solidFill>
                <a:latin typeface="Helvetica" panose="020B0604020202020204" pitchFamily="34" charset="0"/>
              </a:defRPr>
            </a:lvl4pPr>
            <a:lvl5pPr algn="ctr">
              <a:defRPr sz="3200">
                <a:solidFill>
                  <a:schemeClr val="tx1"/>
                </a:solidFill>
                <a:latin typeface="Helvetica" panose="020B0604020202020204" pitchFamily="34" charset="0"/>
              </a:defRPr>
            </a:lvl5pPr>
            <a:lvl6pPr marL="457200" algn="ctr" fontAlgn="base">
              <a:spcBef>
                <a:spcPct val="0"/>
              </a:spcBef>
              <a:spcAft>
                <a:spcPct val="0"/>
              </a:spcAft>
              <a:defRPr sz="3200">
                <a:solidFill>
                  <a:schemeClr val="tx1"/>
                </a:solidFill>
                <a:latin typeface="Helvetica" panose="020B0604020202020204" pitchFamily="34" charset="0"/>
              </a:defRPr>
            </a:lvl6pPr>
            <a:lvl7pPr marL="914400" algn="ctr" fontAlgn="base">
              <a:spcBef>
                <a:spcPct val="0"/>
              </a:spcBef>
              <a:spcAft>
                <a:spcPct val="0"/>
              </a:spcAft>
              <a:defRPr sz="3200">
                <a:solidFill>
                  <a:schemeClr val="tx1"/>
                </a:solidFill>
                <a:latin typeface="Helvetica" panose="020B0604020202020204" pitchFamily="34" charset="0"/>
              </a:defRPr>
            </a:lvl7pPr>
            <a:lvl8pPr marL="1371600" algn="ctr" fontAlgn="base">
              <a:spcBef>
                <a:spcPct val="0"/>
              </a:spcBef>
              <a:spcAft>
                <a:spcPct val="0"/>
              </a:spcAft>
              <a:defRPr sz="3200">
                <a:solidFill>
                  <a:schemeClr val="tx1"/>
                </a:solidFill>
                <a:latin typeface="Helvetica" panose="020B0604020202020204" pitchFamily="34" charset="0"/>
              </a:defRPr>
            </a:lvl8pPr>
            <a:lvl9pPr marL="1828800" algn="ctr" fontAlgn="base">
              <a:spcBef>
                <a:spcPct val="0"/>
              </a:spcBef>
              <a:spcAft>
                <a:spcPct val="0"/>
              </a:spcAft>
              <a:defRPr sz="3200">
                <a:solidFill>
                  <a:schemeClr val="tx1"/>
                </a:solidFill>
                <a:latin typeface="Helvetica" panose="020B0604020202020204" pitchFamily="34" charset="0"/>
              </a:defRPr>
            </a:lvl9pPr>
          </a:lstStyle>
          <a:p>
            <a:endParaRPr lang="es" altLang="en-US"/>
          </a:p>
        </p:txBody>
      </p:sp>
      <p:pic>
        <p:nvPicPr>
          <p:cNvPr id="64519" name="Picture 7" descr="p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057400"/>
            <a:ext cx="2449513" cy="2316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solidFill>
                  <a:schemeClr val="accent1"/>
                </a:solidFill>
                <a:miter lim="800000"/>
                <a:headEnd/>
                <a:tailEnd/>
              </a14:hiddenLine>
            </a:ext>
          </a:extLst>
        </p:spPr>
      </p:pic>
      <p:sp>
        <p:nvSpPr>
          <p:cNvPr id="64520" name="Text Box 8"/>
          <p:cNvSpPr txBox="1">
            <a:spLocks noChangeArrowheads="1"/>
          </p:cNvSpPr>
          <p:nvPr/>
        </p:nvSpPr>
        <p:spPr bwMode="auto">
          <a:xfrm>
            <a:off x="848996" y="1524000"/>
            <a:ext cx="20574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rtl="0" eaLnBrk="0" hangingPunct="0">
              <a:spcBef>
                <a:spcPct val="50000"/>
              </a:spcBef>
            </a:pPr>
            <a:r>
              <a:rPr lang="es" sz="2400" b="1" i="0" u="none" baseline="0" dirty="0">
                <a:solidFill>
                  <a:srgbClr val="002A6C"/>
                </a:solidFill>
                <a:latin typeface="Gill Sans"/>
              </a:rPr>
              <a:t>Uso de EPP</a:t>
            </a:r>
          </a:p>
        </p:txBody>
      </p:sp>
      <p:pic>
        <p:nvPicPr>
          <p:cNvPr id="64521" name="Picture 9" descr="dentist"/>
          <p:cNvPicPr preferRelativeResize="0">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77696" y="4183062"/>
            <a:ext cx="3581400" cy="2538413"/>
          </a:xfrm>
          <a:prstGeom prst="rect">
            <a:avLst/>
          </a:prstGeom>
          <a:solidFill>
            <a:schemeClr val="accent1"/>
          </a:solidFill>
          <a:ln>
            <a:noFill/>
          </a:ln>
          <a:extLst>
            <a:ext uri="{91240B29-F687-4F45-9708-019B960494DF}">
              <a14:hiddenLine xmlns:a14="http://schemas.microsoft.com/office/drawing/2010/main" w="38100">
                <a:solidFill>
                  <a:srgbClr val="000000"/>
                </a:solidFill>
                <a:miter lim="800000"/>
                <a:headEnd/>
                <a:tailEnd/>
              </a14:hiddenLine>
            </a:ext>
          </a:extLst>
        </p:spPr>
      </p:pic>
      <p:sp>
        <p:nvSpPr>
          <p:cNvPr id="9" name="Text Box 23"/>
          <p:cNvSpPr txBox="1">
            <a:spLocks noChangeArrowheads="1"/>
          </p:cNvSpPr>
          <p:nvPr/>
        </p:nvSpPr>
        <p:spPr bwMode="auto">
          <a:xfrm>
            <a:off x="4724400" y="1524000"/>
            <a:ext cx="38100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rtl="0" eaLnBrk="0" hangingPunct="0">
              <a:spcBef>
                <a:spcPct val="50000"/>
              </a:spcBef>
            </a:pPr>
            <a:r>
              <a:rPr lang="es" sz="2400" b="1" i="0" u="none" baseline="0" dirty="0">
                <a:solidFill>
                  <a:srgbClr val="002A6C"/>
                </a:solidFill>
                <a:latin typeface="Gill Sans"/>
              </a:rPr>
              <a:t>Uso de guantes</a:t>
            </a:r>
          </a:p>
        </p:txBody>
      </p:sp>
      <p:grpSp>
        <p:nvGrpSpPr>
          <p:cNvPr id="10" name="Group 22" descr="Imagen" title="Imagen"/>
          <p:cNvGrpSpPr>
            <a:grpSpLocks/>
          </p:cNvGrpSpPr>
          <p:nvPr/>
        </p:nvGrpSpPr>
        <p:grpSpPr bwMode="auto">
          <a:xfrm>
            <a:off x="4953000" y="2133600"/>
            <a:ext cx="3733800" cy="2590800"/>
            <a:chOff x="2592" y="1440"/>
            <a:chExt cx="2783" cy="2016"/>
          </a:xfrm>
        </p:grpSpPr>
        <p:pic>
          <p:nvPicPr>
            <p:cNvPr id="11" name="Picture 20" descr="Imagen" title="Imagen"/>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92" y="1440"/>
              <a:ext cx="1296" cy="1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1" descr="Imagen" title="Imagen"/>
            <p:cNvPicPr>
              <a:picLocks noChangeArrowheads="1"/>
            </p:cNvPicPr>
            <p:nvPr/>
          </p:nvPicPr>
          <p:blipFill>
            <a:blip r:embed="rId6" cstate="print">
              <a:extLst>
                <a:ext uri="{28A0092B-C50C-407E-A947-70E740481C1C}">
                  <a14:useLocalDpi xmlns:a14="http://schemas.microsoft.com/office/drawing/2010/main" val="0"/>
                </a:ext>
              </a:extLst>
            </a:blip>
            <a:srcRect l="1900" t="18340" r="3810" b="50"/>
            <a:stretch>
              <a:fillRect/>
            </a:stretch>
          </p:blipFill>
          <p:spPr bwMode="auto">
            <a:xfrm>
              <a:off x="3792" y="2252"/>
              <a:ext cx="1583" cy="1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5347343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76" name="Group 24" descr="Imagen" title="Imagen"/>
          <p:cNvGrpSpPr>
            <a:grpSpLocks/>
          </p:cNvGrpSpPr>
          <p:nvPr/>
        </p:nvGrpSpPr>
        <p:grpSpPr bwMode="auto">
          <a:xfrm>
            <a:off x="4435475" y="1981200"/>
            <a:ext cx="441325" cy="739775"/>
            <a:chOff x="2624" y="1448"/>
            <a:chExt cx="170" cy="466"/>
          </a:xfrm>
        </p:grpSpPr>
        <p:sp>
          <p:nvSpPr>
            <p:cNvPr id="49177" name="Freeform 25"/>
            <p:cNvSpPr>
              <a:spLocks/>
            </p:cNvSpPr>
            <p:nvPr/>
          </p:nvSpPr>
          <p:spPr bwMode="auto">
            <a:xfrm>
              <a:off x="2629" y="1449"/>
              <a:ext cx="160" cy="463"/>
            </a:xfrm>
            <a:custGeom>
              <a:avLst/>
              <a:gdLst>
                <a:gd name="T0" fmla="*/ 51 w 160"/>
                <a:gd name="T1" fmla="*/ 365 h 463"/>
                <a:gd name="T2" fmla="*/ 0 w 160"/>
                <a:gd name="T3" fmla="*/ 365 h 463"/>
                <a:gd name="T4" fmla="*/ 79 w 160"/>
                <a:gd name="T5" fmla="*/ 462 h 463"/>
                <a:gd name="T6" fmla="*/ 159 w 160"/>
                <a:gd name="T7" fmla="*/ 365 h 463"/>
                <a:gd name="T8" fmla="*/ 105 w 160"/>
                <a:gd name="T9" fmla="*/ 365 h 463"/>
                <a:gd name="T10" fmla="*/ 86 w 160"/>
                <a:gd name="T11" fmla="*/ 0 h 463"/>
                <a:gd name="T12" fmla="*/ 69 w 160"/>
                <a:gd name="T13" fmla="*/ 0 h 463"/>
                <a:gd name="T14" fmla="*/ 51 w 160"/>
                <a:gd name="T15" fmla="*/ 365 h 4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 h="463">
                  <a:moveTo>
                    <a:pt x="51" y="365"/>
                  </a:moveTo>
                  <a:lnTo>
                    <a:pt x="0" y="365"/>
                  </a:lnTo>
                  <a:lnTo>
                    <a:pt x="79" y="462"/>
                  </a:lnTo>
                  <a:lnTo>
                    <a:pt x="159" y="365"/>
                  </a:lnTo>
                  <a:lnTo>
                    <a:pt x="105" y="365"/>
                  </a:lnTo>
                  <a:lnTo>
                    <a:pt x="86" y="0"/>
                  </a:lnTo>
                  <a:lnTo>
                    <a:pt x="69" y="0"/>
                  </a:lnTo>
                  <a:lnTo>
                    <a:pt x="51" y="365"/>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 dirty="0"/>
            </a:p>
          </p:txBody>
        </p:sp>
        <p:sp>
          <p:nvSpPr>
            <p:cNvPr id="49178" name="Freeform 26"/>
            <p:cNvSpPr>
              <a:spLocks/>
            </p:cNvSpPr>
            <p:nvPr/>
          </p:nvSpPr>
          <p:spPr bwMode="auto">
            <a:xfrm>
              <a:off x="2624" y="1815"/>
              <a:ext cx="57" cy="17"/>
            </a:xfrm>
            <a:custGeom>
              <a:avLst/>
              <a:gdLst>
                <a:gd name="T0" fmla="*/ 6 w 57"/>
                <a:gd name="T1" fmla="*/ 3 h 17"/>
                <a:gd name="T2" fmla="*/ 4 w 57"/>
                <a:gd name="T3" fmla="*/ 16 h 17"/>
                <a:gd name="T4" fmla="*/ 56 w 57"/>
                <a:gd name="T5" fmla="*/ 16 h 17"/>
                <a:gd name="T6" fmla="*/ 56 w 57"/>
                <a:gd name="T7" fmla="*/ 0 h 17"/>
                <a:gd name="T8" fmla="*/ 4 w 57"/>
                <a:gd name="T9" fmla="*/ 0 h 17"/>
                <a:gd name="T10" fmla="*/ 2 w 57"/>
                <a:gd name="T11" fmla="*/ 9 h 17"/>
                <a:gd name="T12" fmla="*/ 4 w 57"/>
                <a:gd name="T13" fmla="*/ 0 h 17"/>
                <a:gd name="T14" fmla="*/ 0 w 57"/>
                <a:gd name="T15" fmla="*/ 0 h 17"/>
                <a:gd name="T16" fmla="*/ 2 w 57"/>
                <a:gd name="T17" fmla="*/ 9 h 17"/>
                <a:gd name="T18" fmla="*/ 6 w 57"/>
                <a:gd name="T19"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17">
                  <a:moveTo>
                    <a:pt x="6" y="3"/>
                  </a:moveTo>
                  <a:lnTo>
                    <a:pt x="4" y="16"/>
                  </a:lnTo>
                  <a:lnTo>
                    <a:pt x="56" y="16"/>
                  </a:lnTo>
                  <a:lnTo>
                    <a:pt x="56" y="0"/>
                  </a:lnTo>
                  <a:lnTo>
                    <a:pt x="4" y="0"/>
                  </a:lnTo>
                  <a:lnTo>
                    <a:pt x="2" y="9"/>
                  </a:lnTo>
                  <a:lnTo>
                    <a:pt x="4" y="0"/>
                  </a:lnTo>
                  <a:lnTo>
                    <a:pt x="0" y="0"/>
                  </a:lnTo>
                  <a:lnTo>
                    <a:pt x="2" y="9"/>
                  </a:lnTo>
                  <a:lnTo>
                    <a:pt x="6" y="3"/>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 dirty="0"/>
            </a:p>
          </p:txBody>
        </p:sp>
        <p:sp>
          <p:nvSpPr>
            <p:cNvPr id="49179" name="Freeform 27"/>
            <p:cNvSpPr>
              <a:spLocks/>
            </p:cNvSpPr>
            <p:nvPr/>
          </p:nvSpPr>
          <p:spPr bwMode="auto">
            <a:xfrm>
              <a:off x="2627" y="1814"/>
              <a:ext cx="85" cy="100"/>
            </a:xfrm>
            <a:custGeom>
              <a:avLst/>
              <a:gdLst>
                <a:gd name="T0" fmla="*/ 81 w 85"/>
                <a:gd name="T1" fmla="*/ 95 h 100"/>
                <a:gd name="T2" fmla="*/ 84 w 85"/>
                <a:gd name="T3" fmla="*/ 95 h 100"/>
                <a:gd name="T4" fmla="*/ 3 w 85"/>
                <a:gd name="T5" fmla="*/ 0 h 100"/>
                <a:gd name="T6" fmla="*/ 0 w 85"/>
                <a:gd name="T7" fmla="*/ 1 h 100"/>
                <a:gd name="T8" fmla="*/ 81 w 85"/>
                <a:gd name="T9" fmla="*/ 96 h 100"/>
                <a:gd name="T10" fmla="*/ 84 w 85"/>
                <a:gd name="T11" fmla="*/ 96 h 100"/>
                <a:gd name="T12" fmla="*/ 81 w 85"/>
                <a:gd name="T13" fmla="*/ 96 h 100"/>
                <a:gd name="T14" fmla="*/ 82 w 85"/>
                <a:gd name="T15" fmla="*/ 99 h 100"/>
                <a:gd name="T16" fmla="*/ 84 w 85"/>
                <a:gd name="T17" fmla="*/ 96 h 100"/>
                <a:gd name="T18" fmla="*/ 81 w 85"/>
                <a:gd name="T19" fmla="*/ 9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100">
                  <a:moveTo>
                    <a:pt x="81" y="95"/>
                  </a:moveTo>
                  <a:lnTo>
                    <a:pt x="84" y="95"/>
                  </a:lnTo>
                  <a:lnTo>
                    <a:pt x="3" y="0"/>
                  </a:lnTo>
                  <a:lnTo>
                    <a:pt x="0" y="1"/>
                  </a:lnTo>
                  <a:lnTo>
                    <a:pt x="81" y="96"/>
                  </a:lnTo>
                  <a:lnTo>
                    <a:pt x="84" y="96"/>
                  </a:lnTo>
                  <a:lnTo>
                    <a:pt x="81" y="96"/>
                  </a:lnTo>
                  <a:lnTo>
                    <a:pt x="82" y="99"/>
                  </a:lnTo>
                  <a:lnTo>
                    <a:pt x="84" y="96"/>
                  </a:lnTo>
                  <a:lnTo>
                    <a:pt x="81" y="95"/>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 dirty="0"/>
            </a:p>
          </p:txBody>
        </p:sp>
        <p:sp>
          <p:nvSpPr>
            <p:cNvPr id="49180" name="Freeform 28"/>
            <p:cNvSpPr>
              <a:spLocks/>
            </p:cNvSpPr>
            <p:nvPr/>
          </p:nvSpPr>
          <p:spPr bwMode="auto">
            <a:xfrm>
              <a:off x="2708" y="1812"/>
              <a:ext cx="86" cy="101"/>
            </a:xfrm>
            <a:custGeom>
              <a:avLst/>
              <a:gdLst>
                <a:gd name="T0" fmla="*/ 80 w 86"/>
                <a:gd name="T1" fmla="*/ 3 h 101"/>
                <a:gd name="T2" fmla="*/ 78 w 86"/>
                <a:gd name="T3" fmla="*/ 1 h 101"/>
                <a:gd name="T4" fmla="*/ 0 w 86"/>
                <a:gd name="T5" fmla="*/ 98 h 101"/>
                <a:gd name="T6" fmla="*/ 2 w 86"/>
                <a:gd name="T7" fmla="*/ 100 h 101"/>
                <a:gd name="T8" fmla="*/ 82 w 86"/>
                <a:gd name="T9" fmla="*/ 3 h 101"/>
                <a:gd name="T10" fmla="*/ 80 w 86"/>
                <a:gd name="T11" fmla="*/ 0 h 101"/>
                <a:gd name="T12" fmla="*/ 82 w 86"/>
                <a:gd name="T13" fmla="*/ 3 h 101"/>
                <a:gd name="T14" fmla="*/ 85 w 86"/>
                <a:gd name="T15" fmla="*/ 0 h 101"/>
                <a:gd name="T16" fmla="*/ 80 w 86"/>
                <a:gd name="T17" fmla="*/ 0 h 101"/>
                <a:gd name="T18" fmla="*/ 80 w 86"/>
                <a:gd name="T19" fmla="*/ 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101">
                  <a:moveTo>
                    <a:pt x="80" y="3"/>
                  </a:moveTo>
                  <a:lnTo>
                    <a:pt x="78" y="1"/>
                  </a:lnTo>
                  <a:lnTo>
                    <a:pt x="0" y="98"/>
                  </a:lnTo>
                  <a:lnTo>
                    <a:pt x="2" y="100"/>
                  </a:lnTo>
                  <a:lnTo>
                    <a:pt x="82" y="3"/>
                  </a:lnTo>
                  <a:lnTo>
                    <a:pt x="80" y="0"/>
                  </a:lnTo>
                  <a:lnTo>
                    <a:pt x="82" y="3"/>
                  </a:lnTo>
                  <a:lnTo>
                    <a:pt x="85" y="0"/>
                  </a:lnTo>
                  <a:lnTo>
                    <a:pt x="80" y="0"/>
                  </a:lnTo>
                  <a:lnTo>
                    <a:pt x="80" y="3"/>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 dirty="0"/>
            </a:p>
          </p:txBody>
        </p:sp>
        <p:sp>
          <p:nvSpPr>
            <p:cNvPr id="49181" name="Freeform 29"/>
            <p:cNvSpPr>
              <a:spLocks/>
            </p:cNvSpPr>
            <p:nvPr/>
          </p:nvSpPr>
          <p:spPr bwMode="auto">
            <a:xfrm>
              <a:off x="2733" y="1814"/>
              <a:ext cx="56" cy="17"/>
            </a:xfrm>
            <a:custGeom>
              <a:avLst/>
              <a:gdLst>
                <a:gd name="T0" fmla="*/ 0 w 56"/>
                <a:gd name="T1" fmla="*/ 9 h 17"/>
                <a:gd name="T2" fmla="*/ 1 w 56"/>
                <a:gd name="T3" fmla="*/ 16 h 17"/>
                <a:gd name="T4" fmla="*/ 55 w 56"/>
                <a:gd name="T5" fmla="*/ 16 h 17"/>
                <a:gd name="T6" fmla="*/ 55 w 56"/>
                <a:gd name="T7" fmla="*/ 0 h 17"/>
                <a:gd name="T8" fmla="*/ 1 w 56"/>
                <a:gd name="T9" fmla="*/ 0 h 17"/>
                <a:gd name="T10" fmla="*/ 3 w 56"/>
                <a:gd name="T11" fmla="*/ 9 h 17"/>
                <a:gd name="T12" fmla="*/ 0 w 56"/>
                <a:gd name="T13" fmla="*/ 9 h 17"/>
                <a:gd name="T14" fmla="*/ 0 w 56"/>
                <a:gd name="T15" fmla="*/ 16 h 17"/>
                <a:gd name="T16" fmla="*/ 1 w 56"/>
                <a:gd name="T17" fmla="*/ 16 h 17"/>
                <a:gd name="T18" fmla="*/ 0 w 56"/>
                <a:gd name="T19"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17">
                  <a:moveTo>
                    <a:pt x="0" y="9"/>
                  </a:moveTo>
                  <a:lnTo>
                    <a:pt x="1" y="16"/>
                  </a:lnTo>
                  <a:lnTo>
                    <a:pt x="55" y="16"/>
                  </a:lnTo>
                  <a:lnTo>
                    <a:pt x="55" y="0"/>
                  </a:lnTo>
                  <a:lnTo>
                    <a:pt x="1" y="0"/>
                  </a:lnTo>
                  <a:lnTo>
                    <a:pt x="3" y="9"/>
                  </a:lnTo>
                  <a:lnTo>
                    <a:pt x="0" y="9"/>
                  </a:lnTo>
                  <a:lnTo>
                    <a:pt x="0" y="16"/>
                  </a:lnTo>
                  <a:lnTo>
                    <a:pt x="1" y="16"/>
                  </a:lnTo>
                  <a:lnTo>
                    <a:pt x="0" y="9"/>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 dirty="0"/>
            </a:p>
          </p:txBody>
        </p:sp>
        <p:sp>
          <p:nvSpPr>
            <p:cNvPr id="49182" name="Freeform 30"/>
            <p:cNvSpPr>
              <a:spLocks/>
            </p:cNvSpPr>
            <p:nvPr/>
          </p:nvSpPr>
          <p:spPr bwMode="auto">
            <a:xfrm>
              <a:off x="2713" y="1448"/>
              <a:ext cx="24" cy="368"/>
            </a:xfrm>
            <a:custGeom>
              <a:avLst/>
              <a:gdLst>
                <a:gd name="T0" fmla="*/ 2 w 24"/>
                <a:gd name="T1" fmla="*/ 3 h 368"/>
                <a:gd name="T2" fmla="*/ 0 w 24"/>
                <a:gd name="T3" fmla="*/ 2 h 368"/>
                <a:gd name="T4" fmla="*/ 19 w 24"/>
                <a:gd name="T5" fmla="*/ 367 h 368"/>
                <a:gd name="T6" fmla="*/ 23 w 24"/>
                <a:gd name="T7" fmla="*/ 367 h 368"/>
                <a:gd name="T8" fmla="*/ 4 w 24"/>
                <a:gd name="T9" fmla="*/ 2 h 368"/>
                <a:gd name="T10" fmla="*/ 2 w 24"/>
                <a:gd name="T11" fmla="*/ 0 h 368"/>
                <a:gd name="T12" fmla="*/ 4 w 24"/>
                <a:gd name="T13" fmla="*/ 2 h 368"/>
                <a:gd name="T14" fmla="*/ 4 w 24"/>
                <a:gd name="T15" fmla="*/ 0 h 368"/>
                <a:gd name="T16" fmla="*/ 2 w 24"/>
                <a:gd name="T17" fmla="*/ 0 h 368"/>
                <a:gd name="T18" fmla="*/ 2 w 24"/>
                <a:gd name="T19" fmla="*/ 3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8">
                  <a:moveTo>
                    <a:pt x="2" y="3"/>
                  </a:moveTo>
                  <a:lnTo>
                    <a:pt x="0" y="2"/>
                  </a:lnTo>
                  <a:lnTo>
                    <a:pt x="19" y="367"/>
                  </a:lnTo>
                  <a:lnTo>
                    <a:pt x="23" y="367"/>
                  </a:lnTo>
                  <a:lnTo>
                    <a:pt x="4" y="2"/>
                  </a:lnTo>
                  <a:lnTo>
                    <a:pt x="2" y="0"/>
                  </a:lnTo>
                  <a:lnTo>
                    <a:pt x="4" y="2"/>
                  </a:lnTo>
                  <a:lnTo>
                    <a:pt x="4" y="0"/>
                  </a:lnTo>
                  <a:lnTo>
                    <a:pt x="2" y="0"/>
                  </a:lnTo>
                  <a:lnTo>
                    <a:pt x="2" y="3"/>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 dirty="0"/>
            </a:p>
          </p:txBody>
        </p:sp>
        <p:sp>
          <p:nvSpPr>
            <p:cNvPr id="49183" name="Freeform 31"/>
            <p:cNvSpPr>
              <a:spLocks/>
            </p:cNvSpPr>
            <p:nvPr/>
          </p:nvSpPr>
          <p:spPr bwMode="auto">
            <a:xfrm>
              <a:off x="2696" y="1449"/>
              <a:ext cx="21" cy="17"/>
            </a:xfrm>
            <a:custGeom>
              <a:avLst/>
              <a:gdLst>
                <a:gd name="T0" fmla="*/ 4 w 21"/>
                <a:gd name="T1" fmla="*/ 9 h 17"/>
                <a:gd name="T2" fmla="*/ 1 w 21"/>
                <a:gd name="T3" fmla="*/ 16 h 17"/>
                <a:gd name="T4" fmla="*/ 20 w 21"/>
                <a:gd name="T5" fmla="*/ 16 h 17"/>
                <a:gd name="T6" fmla="*/ 20 w 21"/>
                <a:gd name="T7" fmla="*/ 0 h 17"/>
                <a:gd name="T8" fmla="*/ 1 w 21"/>
                <a:gd name="T9" fmla="*/ 0 h 17"/>
                <a:gd name="T10" fmla="*/ 0 w 21"/>
                <a:gd name="T11" fmla="*/ 9 h 17"/>
                <a:gd name="T12" fmla="*/ 1 w 21"/>
                <a:gd name="T13" fmla="*/ 0 h 17"/>
                <a:gd name="T14" fmla="*/ 0 w 21"/>
                <a:gd name="T15" fmla="*/ 0 h 17"/>
                <a:gd name="T16" fmla="*/ 0 w 21"/>
                <a:gd name="T17" fmla="*/ 9 h 17"/>
                <a:gd name="T18" fmla="*/ 4 w 21"/>
                <a:gd name="T19"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7">
                  <a:moveTo>
                    <a:pt x="4" y="9"/>
                  </a:moveTo>
                  <a:lnTo>
                    <a:pt x="1" y="16"/>
                  </a:lnTo>
                  <a:lnTo>
                    <a:pt x="20" y="16"/>
                  </a:lnTo>
                  <a:lnTo>
                    <a:pt x="20" y="0"/>
                  </a:lnTo>
                  <a:lnTo>
                    <a:pt x="1" y="0"/>
                  </a:lnTo>
                  <a:lnTo>
                    <a:pt x="0" y="9"/>
                  </a:lnTo>
                  <a:lnTo>
                    <a:pt x="1" y="0"/>
                  </a:lnTo>
                  <a:lnTo>
                    <a:pt x="0" y="0"/>
                  </a:lnTo>
                  <a:lnTo>
                    <a:pt x="0" y="9"/>
                  </a:lnTo>
                  <a:lnTo>
                    <a:pt x="4" y="9"/>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 dirty="0"/>
            </a:p>
          </p:txBody>
        </p:sp>
        <p:sp>
          <p:nvSpPr>
            <p:cNvPr id="49184" name="Freeform 32"/>
            <p:cNvSpPr>
              <a:spLocks/>
            </p:cNvSpPr>
            <p:nvPr/>
          </p:nvSpPr>
          <p:spPr bwMode="auto">
            <a:xfrm>
              <a:off x="2677" y="1449"/>
              <a:ext cx="25" cy="368"/>
            </a:xfrm>
            <a:custGeom>
              <a:avLst/>
              <a:gdLst>
                <a:gd name="T0" fmla="*/ 2 w 25"/>
                <a:gd name="T1" fmla="*/ 367 h 368"/>
                <a:gd name="T2" fmla="*/ 4 w 25"/>
                <a:gd name="T3" fmla="*/ 364 h 368"/>
                <a:gd name="T4" fmla="*/ 24 w 25"/>
                <a:gd name="T5" fmla="*/ 0 h 368"/>
                <a:gd name="T6" fmla="*/ 19 w 25"/>
                <a:gd name="T7" fmla="*/ 0 h 368"/>
                <a:gd name="T8" fmla="*/ 0 w 25"/>
                <a:gd name="T9" fmla="*/ 364 h 368"/>
                <a:gd name="T10" fmla="*/ 2 w 25"/>
                <a:gd name="T11" fmla="*/ 363 h 368"/>
                <a:gd name="T12" fmla="*/ 2 w 25"/>
                <a:gd name="T13" fmla="*/ 367 h 368"/>
                <a:gd name="T14" fmla="*/ 4 w 25"/>
                <a:gd name="T15" fmla="*/ 367 h 368"/>
                <a:gd name="T16" fmla="*/ 4 w 25"/>
                <a:gd name="T17" fmla="*/ 364 h 368"/>
                <a:gd name="T18" fmla="*/ 2 w 25"/>
                <a:gd name="T19" fmla="*/ 36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68">
                  <a:moveTo>
                    <a:pt x="2" y="367"/>
                  </a:moveTo>
                  <a:lnTo>
                    <a:pt x="4" y="364"/>
                  </a:lnTo>
                  <a:lnTo>
                    <a:pt x="24" y="0"/>
                  </a:lnTo>
                  <a:lnTo>
                    <a:pt x="19" y="0"/>
                  </a:lnTo>
                  <a:lnTo>
                    <a:pt x="0" y="364"/>
                  </a:lnTo>
                  <a:lnTo>
                    <a:pt x="2" y="363"/>
                  </a:lnTo>
                  <a:lnTo>
                    <a:pt x="2" y="367"/>
                  </a:lnTo>
                  <a:lnTo>
                    <a:pt x="4" y="367"/>
                  </a:lnTo>
                  <a:lnTo>
                    <a:pt x="4" y="364"/>
                  </a:lnTo>
                  <a:lnTo>
                    <a:pt x="2" y="367"/>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 dirty="0"/>
            </a:p>
          </p:txBody>
        </p:sp>
      </p:grpSp>
      <p:sp>
        <p:nvSpPr>
          <p:cNvPr id="49155" name="Freeform 3" descr="Imagen" title="Imagen"/>
          <p:cNvSpPr>
            <a:spLocks/>
          </p:cNvSpPr>
          <p:nvPr/>
        </p:nvSpPr>
        <p:spPr bwMode="auto">
          <a:xfrm rot="5400000" flipH="1">
            <a:off x="3326606" y="4437095"/>
            <a:ext cx="731838" cy="1441450"/>
          </a:xfrm>
          <a:custGeom>
            <a:avLst/>
            <a:gdLst>
              <a:gd name="T0" fmla="*/ 85 w 461"/>
              <a:gd name="T1" fmla="*/ 426 h 572"/>
              <a:gd name="T2" fmla="*/ 91 w 461"/>
              <a:gd name="T3" fmla="*/ 392 h 572"/>
              <a:gd name="T4" fmla="*/ 99 w 461"/>
              <a:gd name="T5" fmla="*/ 358 h 572"/>
              <a:gd name="T6" fmla="*/ 110 w 461"/>
              <a:gd name="T7" fmla="*/ 325 h 572"/>
              <a:gd name="T8" fmla="*/ 123 w 461"/>
              <a:gd name="T9" fmla="*/ 294 h 572"/>
              <a:gd name="T10" fmla="*/ 141 w 461"/>
              <a:gd name="T11" fmla="*/ 263 h 572"/>
              <a:gd name="T12" fmla="*/ 159 w 461"/>
              <a:gd name="T13" fmla="*/ 232 h 572"/>
              <a:gd name="T14" fmla="*/ 179 w 461"/>
              <a:gd name="T15" fmla="*/ 203 h 572"/>
              <a:gd name="T16" fmla="*/ 203 w 461"/>
              <a:gd name="T17" fmla="*/ 175 h 572"/>
              <a:gd name="T18" fmla="*/ 227 w 461"/>
              <a:gd name="T19" fmla="*/ 148 h 572"/>
              <a:gd name="T20" fmla="*/ 254 w 461"/>
              <a:gd name="T21" fmla="*/ 122 h 572"/>
              <a:gd name="T22" fmla="*/ 283 w 461"/>
              <a:gd name="T23" fmla="*/ 98 h 572"/>
              <a:gd name="T24" fmla="*/ 313 w 461"/>
              <a:gd name="T25" fmla="*/ 74 h 572"/>
              <a:gd name="T26" fmla="*/ 345 w 461"/>
              <a:gd name="T27" fmla="*/ 54 h 572"/>
              <a:gd name="T28" fmla="*/ 377 w 461"/>
              <a:gd name="T29" fmla="*/ 33 h 572"/>
              <a:gd name="T30" fmla="*/ 411 w 461"/>
              <a:gd name="T31" fmla="*/ 16 h 572"/>
              <a:gd name="T32" fmla="*/ 446 w 461"/>
              <a:gd name="T33" fmla="*/ 0 h 572"/>
              <a:gd name="T34" fmla="*/ 446 w 461"/>
              <a:gd name="T35" fmla="*/ 20 h 572"/>
              <a:gd name="T36" fmla="*/ 419 w 461"/>
              <a:gd name="T37" fmla="*/ 38 h 572"/>
              <a:gd name="T38" fmla="*/ 393 w 461"/>
              <a:gd name="T39" fmla="*/ 59 h 572"/>
              <a:gd name="T40" fmla="*/ 370 w 461"/>
              <a:gd name="T41" fmla="*/ 80 h 572"/>
              <a:gd name="T42" fmla="*/ 349 w 461"/>
              <a:gd name="T43" fmla="*/ 103 h 572"/>
              <a:gd name="T44" fmla="*/ 328 w 461"/>
              <a:gd name="T45" fmla="*/ 126 h 572"/>
              <a:gd name="T46" fmla="*/ 311 w 461"/>
              <a:gd name="T47" fmla="*/ 150 h 572"/>
              <a:gd name="T48" fmla="*/ 295 w 461"/>
              <a:gd name="T49" fmla="*/ 176 h 572"/>
              <a:gd name="T50" fmla="*/ 281 w 461"/>
              <a:gd name="T51" fmla="*/ 202 h 572"/>
              <a:gd name="T52" fmla="*/ 270 w 461"/>
              <a:gd name="T53" fmla="*/ 230 h 572"/>
              <a:gd name="T54" fmla="*/ 258 w 461"/>
              <a:gd name="T55" fmla="*/ 257 h 572"/>
              <a:gd name="T56" fmla="*/ 250 w 461"/>
              <a:gd name="T57" fmla="*/ 286 h 572"/>
              <a:gd name="T58" fmla="*/ 245 w 461"/>
              <a:gd name="T59" fmla="*/ 314 h 572"/>
              <a:gd name="T60" fmla="*/ 241 w 461"/>
              <a:gd name="T61" fmla="*/ 345 h 572"/>
              <a:gd name="T62" fmla="*/ 239 w 461"/>
              <a:gd name="T63" fmla="*/ 375 h 572"/>
              <a:gd name="T64" fmla="*/ 239 w 461"/>
              <a:gd name="T65" fmla="*/ 407 h 572"/>
              <a:gd name="T66" fmla="*/ 336 w 461"/>
              <a:gd name="T67" fmla="*/ 420 h 572"/>
              <a:gd name="T68" fmla="*/ 0 w 461"/>
              <a:gd name="T69" fmla="*/ 428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1" h="572">
                <a:moveTo>
                  <a:pt x="85" y="426"/>
                </a:moveTo>
                <a:lnTo>
                  <a:pt x="85" y="426"/>
                </a:lnTo>
                <a:lnTo>
                  <a:pt x="88" y="409"/>
                </a:lnTo>
                <a:lnTo>
                  <a:pt x="91" y="392"/>
                </a:lnTo>
                <a:lnTo>
                  <a:pt x="95" y="375"/>
                </a:lnTo>
                <a:lnTo>
                  <a:pt x="99" y="358"/>
                </a:lnTo>
                <a:lnTo>
                  <a:pt x="105" y="342"/>
                </a:lnTo>
                <a:lnTo>
                  <a:pt x="110" y="325"/>
                </a:lnTo>
                <a:lnTo>
                  <a:pt x="117" y="310"/>
                </a:lnTo>
                <a:lnTo>
                  <a:pt x="123" y="294"/>
                </a:lnTo>
                <a:lnTo>
                  <a:pt x="132" y="278"/>
                </a:lnTo>
                <a:lnTo>
                  <a:pt x="141" y="263"/>
                </a:lnTo>
                <a:lnTo>
                  <a:pt x="150" y="247"/>
                </a:lnTo>
                <a:lnTo>
                  <a:pt x="159" y="232"/>
                </a:lnTo>
                <a:lnTo>
                  <a:pt x="169" y="218"/>
                </a:lnTo>
                <a:lnTo>
                  <a:pt x="179" y="203"/>
                </a:lnTo>
                <a:lnTo>
                  <a:pt x="191" y="188"/>
                </a:lnTo>
                <a:lnTo>
                  <a:pt x="203" y="175"/>
                </a:lnTo>
                <a:lnTo>
                  <a:pt x="214" y="161"/>
                </a:lnTo>
                <a:lnTo>
                  <a:pt x="227" y="148"/>
                </a:lnTo>
                <a:lnTo>
                  <a:pt x="240" y="135"/>
                </a:lnTo>
                <a:lnTo>
                  <a:pt x="254" y="122"/>
                </a:lnTo>
                <a:lnTo>
                  <a:pt x="268" y="109"/>
                </a:lnTo>
                <a:lnTo>
                  <a:pt x="283" y="98"/>
                </a:lnTo>
                <a:lnTo>
                  <a:pt x="297" y="86"/>
                </a:lnTo>
                <a:lnTo>
                  <a:pt x="313" y="74"/>
                </a:lnTo>
                <a:lnTo>
                  <a:pt x="327" y="64"/>
                </a:lnTo>
                <a:lnTo>
                  <a:pt x="345" y="54"/>
                </a:lnTo>
                <a:lnTo>
                  <a:pt x="360" y="43"/>
                </a:lnTo>
                <a:lnTo>
                  <a:pt x="377" y="33"/>
                </a:lnTo>
                <a:lnTo>
                  <a:pt x="393" y="25"/>
                </a:lnTo>
                <a:lnTo>
                  <a:pt x="411" y="16"/>
                </a:lnTo>
                <a:lnTo>
                  <a:pt x="428" y="7"/>
                </a:lnTo>
                <a:lnTo>
                  <a:pt x="446" y="0"/>
                </a:lnTo>
                <a:lnTo>
                  <a:pt x="460" y="10"/>
                </a:lnTo>
                <a:lnTo>
                  <a:pt x="446" y="20"/>
                </a:lnTo>
                <a:lnTo>
                  <a:pt x="432" y="29"/>
                </a:lnTo>
                <a:lnTo>
                  <a:pt x="419" y="38"/>
                </a:lnTo>
                <a:lnTo>
                  <a:pt x="406" y="49"/>
                </a:lnTo>
                <a:lnTo>
                  <a:pt x="393" y="59"/>
                </a:lnTo>
                <a:lnTo>
                  <a:pt x="382" y="69"/>
                </a:lnTo>
                <a:lnTo>
                  <a:pt x="370" y="80"/>
                </a:lnTo>
                <a:lnTo>
                  <a:pt x="359" y="91"/>
                </a:lnTo>
                <a:lnTo>
                  <a:pt x="349" y="103"/>
                </a:lnTo>
                <a:lnTo>
                  <a:pt x="339" y="114"/>
                </a:lnTo>
                <a:lnTo>
                  <a:pt x="328" y="126"/>
                </a:lnTo>
                <a:lnTo>
                  <a:pt x="319" y="138"/>
                </a:lnTo>
                <a:lnTo>
                  <a:pt x="311" y="150"/>
                </a:lnTo>
                <a:lnTo>
                  <a:pt x="302" y="163"/>
                </a:lnTo>
                <a:lnTo>
                  <a:pt x="295" y="176"/>
                </a:lnTo>
                <a:lnTo>
                  <a:pt x="288" y="190"/>
                </a:lnTo>
                <a:lnTo>
                  <a:pt x="281" y="202"/>
                </a:lnTo>
                <a:lnTo>
                  <a:pt x="275" y="215"/>
                </a:lnTo>
                <a:lnTo>
                  <a:pt x="270" y="230"/>
                </a:lnTo>
                <a:lnTo>
                  <a:pt x="263" y="243"/>
                </a:lnTo>
                <a:lnTo>
                  <a:pt x="258" y="257"/>
                </a:lnTo>
                <a:lnTo>
                  <a:pt x="255" y="271"/>
                </a:lnTo>
                <a:lnTo>
                  <a:pt x="250" y="286"/>
                </a:lnTo>
                <a:lnTo>
                  <a:pt x="247" y="300"/>
                </a:lnTo>
                <a:lnTo>
                  <a:pt x="245" y="314"/>
                </a:lnTo>
                <a:lnTo>
                  <a:pt x="242" y="329"/>
                </a:lnTo>
                <a:lnTo>
                  <a:pt x="241" y="345"/>
                </a:lnTo>
                <a:lnTo>
                  <a:pt x="239" y="360"/>
                </a:lnTo>
                <a:lnTo>
                  <a:pt x="239" y="375"/>
                </a:lnTo>
                <a:lnTo>
                  <a:pt x="239" y="391"/>
                </a:lnTo>
                <a:lnTo>
                  <a:pt x="239" y="407"/>
                </a:lnTo>
                <a:lnTo>
                  <a:pt x="240" y="423"/>
                </a:lnTo>
                <a:lnTo>
                  <a:pt x="336" y="420"/>
                </a:lnTo>
                <a:lnTo>
                  <a:pt x="172" y="571"/>
                </a:lnTo>
                <a:lnTo>
                  <a:pt x="0" y="428"/>
                </a:lnTo>
                <a:lnTo>
                  <a:pt x="85" y="426"/>
                </a:lnTo>
              </a:path>
            </a:pathLst>
          </a:custGeom>
          <a:solidFill>
            <a:schemeClr val="tx2"/>
          </a:solidFill>
          <a:ln w="22225"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 dirty="0"/>
          </a:p>
        </p:txBody>
      </p:sp>
      <p:sp>
        <p:nvSpPr>
          <p:cNvPr id="49158" name="Freeform 6" descr="Imagen" title="Imagen"/>
          <p:cNvSpPr>
            <a:spLocks/>
          </p:cNvSpPr>
          <p:nvPr/>
        </p:nvSpPr>
        <p:spPr bwMode="auto">
          <a:xfrm>
            <a:off x="4843463" y="2042352"/>
            <a:ext cx="53975" cy="26987"/>
          </a:xfrm>
          <a:custGeom>
            <a:avLst/>
            <a:gdLst>
              <a:gd name="T0" fmla="*/ 4 w 21"/>
              <a:gd name="T1" fmla="*/ 9 h 17"/>
              <a:gd name="T2" fmla="*/ 1 w 21"/>
              <a:gd name="T3" fmla="*/ 16 h 17"/>
              <a:gd name="T4" fmla="*/ 20 w 21"/>
              <a:gd name="T5" fmla="*/ 16 h 17"/>
              <a:gd name="T6" fmla="*/ 20 w 21"/>
              <a:gd name="T7" fmla="*/ 0 h 17"/>
              <a:gd name="T8" fmla="*/ 1 w 21"/>
              <a:gd name="T9" fmla="*/ 0 h 17"/>
              <a:gd name="T10" fmla="*/ 0 w 21"/>
              <a:gd name="T11" fmla="*/ 9 h 17"/>
              <a:gd name="T12" fmla="*/ 1 w 21"/>
              <a:gd name="T13" fmla="*/ 0 h 17"/>
              <a:gd name="T14" fmla="*/ 0 w 21"/>
              <a:gd name="T15" fmla="*/ 0 h 17"/>
              <a:gd name="T16" fmla="*/ 0 w 21"/>
              <a:gd name="T17" fmla="*/ 9 h 17"/>
              <a:gd name="T18" fmla="*/ 4 w 21"/>
              <a:gd name="T19"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7">
                <a:moveTo>
                  <a:pt x="4" y="9"/>
                </a:moveTo>
                <a:lnTo>
                  <a:pt x="1" y="16"/>
                </a:lnTo>
                <a:lnTo>
                  <a:pt x="20" y="16"/>
                </a:lnTo>
                <a:lnTo>
                  <a:pt x="20" y="0"/>
                </a:lnTo>
                <a:lnTo>
                  <a:pt x="1" y="0"/>
                </a:lnTo>
                <a:lnTo>
                  <a:pt x="0" y="9"/>
                </a:lnTo>
                <a:lnTo>
                  <a:pt x="1" y="0"/>
                </a:lnTo>
                <a:lnTo>
                  <a:pt x="0" y="0"/>
                </a:lnTo>
                <a:lnTo>
                  <a:pt x="0" y="9"/>
                </a:lnTo>
                <a:lnTo>
                  <a:pt x="4" y="9"/>
                </a:lnTo>
              </a:path>
            </a:pathLst>
          </a:custGeom>
          <a:solidFill>
            <a:schemeClr val="tx2"/>
          </a:solidFill>
          <a:ln w="12700" cap="rnd" cmpd="sng">
            <a:solidFill>
              <a:schemeClr val="accent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 dirty="0"/>
          </a:p>
        </p:txBody>
      </p:sp>
      <p:sp>
        <p:nvSpPr>
          <p:cNvPr id="49159" name="Freeform 7" descr="Imagen" title="Imagen"/>
          <p:cNvSpPr>
            <a:spLocks/>
          </p:cNvSpPr>
          <p:nvPr/>
        </p:nvSpPr>
        <p:spPr bwMode="auto">
          <a:xfrm rot="-5400000">
            <a:off x="5307806" y="4506945"/>
            <a:ext cx="731838" cy="1301750"/>
          </a:xfrm>
          <a:custGeom>
            <a:avLst/>
            <a:gdLst>
              <a:gd name="T0" fmla="*/ 85 w 461"/>
              <a:gd name="T1" fmla="*/ 426 h 572"/>
              <a:gd name="T2" fmla="*/ 91 w 461"/>
              <a:gd name="T3" fmla="*/ 392 h 572"/>
              <a:gd name="T4" fmla="*/ 99 w 461"/>
              <a:gd name="T5" fmla="*/ 358 h 572"/>
              <a:gd name="T6" fmla="*/ 110 w 461"/>
              <a:gd name="T7" fmla="*/ 325 h 572"/>
              <a:gd name="T8" fmla="*/ 123 w 461"/>
              <a:gd name="T9" fmla="*/ 294 h 572"/>
              <a:gd name="T10" fmla="*/ 141 w 461"/>
              <a:gd name="T11" fmla="*/ 263 h 572"/>
              <a:gd name="T12" fmla="*/ 159 w 461"/>
              <a:gd name="T13" fmla="*/ 232 h 572"/>
              <a:gd name="T14" fmla="*/ 179 w 461"/>
              <a:gd name="T15" fmla="*/ 203 h 572"/>
              <a:gd name="T16" fmla="*/ 203 w 461"/>
              <a:gd name="T17" fmla="*/ 175 h 572"/>
              <a:gd name="T18" fmla="*/ 227 w 461"/>
              <a:gd name="T19" fmla="*/ 148 h 572"/>
              <a:gd name="T20" fmla="*/ 254 w 461"/>
              <a:gd name="T21" fmla="*/ 122 h 572"/>
              <a:gd name="T22" fmla="*/ 283 w 461"/>
              <a:gd name="T23" fmla="*/ 98 h 572"/>
              <a:gd name="T24" fmla="*/ 313 w 461"/>
              <a:gd name="T25" fmla="*/ 74 h 572"/>
              <a:gd name="T26" fmla="*/ 345 w 461"/>
              <a:gd name="T27" fmla="*/ 54 h 572"/>
              <a:gd name="T28" fmla="*/ 377 w 461"/>
              <a:gd name="T29" fmla="*/ 33 h 572"/>
              <a:gd name="T30" fmla="*/ 411 w 461"/>
              <a:gd name="T31" fmla="*/ 16 h 572"/>
              <a:gd name="T32" fmla="*/ 446 w 461"/>
              <a:gd name="T33" fmla="*/ 0 h 572"/>
              <a:gd name="T34" fmla="*/ 446 w 461"/>
              <a:gd name="T35" fmla="*/ 20 h 572"/>
              <a:gd name="T36" fmla="*/ 419 w 461"/>
              <a:gd name="T37" fmla="*/ 38 h 572"/>
              <a:gd name="T38" fmla="*/ 393 w 461"/>
              <a:gd name="T39" fmla="*/ 59 h 572"/>
              <a:gd name="T40" fmla="*/ 370 w 461"/>
              <a:gd name="T41" fmla="*/ 80 h 572"/>
              <a:gd name="T42" fmla="*/ 349 w 461"/>
              <a:gd name="T43" fmla="*/ 103 h 572"/>
              <a:gd name="T44" fmla="*/ 328 w 461"/>
              <a:gd name="T45" fmla="*/ 126 h 572"/>
              <a:gd name="T46" fmla="*/ 311 w 461"/>
              <a:gd name="T47" fmla="*/ 150 h 572"/>
              <a:gd name="T48" fmla="*/ 295 w 461"/>
              <a:gd name="T49" fmla="*/ 176 h 572"/>
              <a:gd name="T50" fmla="*/ 281 w 461"/>
              <a:gd name="T51" fmla="*/ 202 h 572"/>
              <a:gd name="T52" fmla="*/ 270 w 461"/>
              <a:gd name="T53" fmla="*/ 230 h 572"/>
              <a:gd name="T54" fmla="*/ 258 w 461"/>
              <a:gd name="T55" fmla="*/ 257 h 572"/>
              <a:gd name="T56" fmla="*/ 250 w 461"/>
              <a:gd name="T57" fmla="*/ 286 h 572"/>
              <a:gd name="T58" fmla="*/ 245 w 461"/>
              <a:gd name="T59" fmla="*/ 314 h 572"/>
              <a:gd name="T60" fmla="*/ 241 w 461"/>
              <a:gd name="T61" fmla="*/ 345 h 572"/>
              <a:gd name="T62" fmla="*/ 239 w 461"/>
              <a:gd name="T63" fmla="*/ 375 h 572"/>
              <a:gd name="T64" fmla="*/ 239 w 461"/>
              <a:gd name="T65" fmla="*/ 407 h 572"/>
              <a:gd name="T66" fmla="*/ 336 w 461"/>
              <a:gd name="T67" fmla="*/ 420 h 572"/>
              <a:gd name="T68" fmla="*/ 0 w 461"/>
              <a:gd name="T69" fmla="*/ 428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1" h="572">
                <a:moveTo>
                  <a:pt x="85" y="426"/>
                </a:moveTo>
                <a:lnTo>
                  <a:pt x="85" y="426"/>
                </a:lnTo>
                <a:lnTo>
                  <a:pt x="88" y="409"/>
                </a:lnTo>
                <a:lnTo>
                  <a:pt x="91" y="392"/>
                </a:lnTo>
                <a:lnTo>
                  <a:pt x="95" y="375"/>
                </a:lnTo>
                <a:lnTo>
                  <a:pt x="99" y="358"/>
                </a:lnTo>
                <a:lnTo>
                  <a:pt x="105" y="342"/>
                </a:lnTo>
                <a:lnTo>
                  <a:pt x="110" y="325"/>
                </a:lnTo>
                <a:lnTo>
                  <a:pt x="117" y="310"/>
                </a:lnTo>
                <a:lnTo>
                  <a:pt x="123" y="294"/>
                </a:lnTo>
                <a:lnTo>
                  <a:pt x="132" y="278"/>
                </a:lnTo>
                <a:lnTo>
                  <a:pt x="141" y="263"/>
                </a:lnTo>
                <a:lnTo>
                  <a:pt x="150" y="247"/>
                </a:lnTo>
                <a:lnTo>
                  <a:pt x="159" y="232"/>
                </a:lnTo>
                <a:lnTo>
                  <a:pt x="169" y="218"/>
                </a:lnTo>
                <a:lnTo>
                  <a:pt x="179" y="203"/>
                </a:lnTo>
                <a:lnTo>
                  <a:pt x="191" y="188"/>
                </a:lnTo>
                <a:lnTo>
                  <a:pt x="203" y="175"/>
                </a:lnTo>
                <a:lnTo>
                  <a:pt x="214" y="161"/>
                </a:lnTo>
                <a:lnTo>
                  <a:pt x="227" y="148"/>
                </a:lnTo>
                <a:lnTo>
                  <a:pt x="240" y="135"/>
                </a:lnTo>
                <a:lnTo>
                  <a:pt x="254" y="122"/>
                </a:lnTo>
                <a:lnTo>
                  <a:pt x="268" y="109"/>
                </a:lnTo>
                <a:lnTo>
                  <a:pt x="283" y="98"/>
                </a:lnTo>
                <a:lnTo>
                  <a:pt x="297" y="86"/>
                </a:lnTo>
                <a:lnTo>
                  <a:pt x="313" y="74"/>
                </a:lnTo>
                <a:lnTo>
                  <a:pt x="327" y="64"/>
                </a:lnTo>
                <a:lnTo>
                  <a:pt x="345" y="54"/>
                </a:lnTo>
                <a:lnTo>
                  <a:pt x="360" y="43"/>
                </a:lnTo>
                <a:lnTo>
                  <a:pt x="377" y="33"/>
                </a:lnTo>
                <a:lnTo>
                  <a:pt x="393" y="25"/>
                </a:lnTo>
                <a:lnTo>
                  <a:pt x="411" y="16"/>
                </a:lnTo>
                <a:lnTo>
                  <a:pt x="428" y="7"/>
                </a:lnTo>
                <a:lnTo>
                  <a:pt x="446" y="0"/>
                </a:lnTo>
                <a:lnTo>
                  <a:pt x="460" y="10"/>
                </a:lnTo>
                <a:lnTo>
                  <a:pt x="446" y="20"/>
                </a:lnTo>
                <a:lnTo>
                  <a:pt x="432" y="29"/>
                </a:lnTo>
                <a:lnTo>
                  <a:pt x="419" y="38"/>
                </a:lnTo>
                <a:lnTo>
                  <a:pt x="406" y="49"/>
                </a:lnTo>
                <a:lnTo>
                  <a:pt x="393" y="59"/>
                </a:lnTo>
                <a:lnTo>
                  <a:pt x="382" y="69"/>
                </a:lnTo>
                <a:lnTo>
                  <a:pt x="370" y="80"/>
                </a:lnTo>
                <a:lnTo>
                  <a:pt x="359" y="91"/>
                </a:lnTo>
                <a:lnTo>
                  <a:pt x="349" y="103"/>
                </a:lnTo>
                <a:lnTo>
                  <a:pt x="339" y="114"/>
                </a:lnTo>
                <a:lnTo>
                  <a:pt x="328" y="126"/>
                </a:lnTo>
                <a:lnTo>
                  <a:pt x="319" y="138"/>
                </a:lnTo>
                <a:lnTo>
                  <a:pt x="311" y="150"/>
                </a:lnTo>
                <a:lnTo>
                  <a:pt x="302" y="163"/>
                </a:lnTo>
                <a:lnTo>
                  <a:pt x="295" y="176"/>
                </a:lnTo>
                <a:lnTo>
                  <a:pt x="288" y="190"/>
                </a:lnTo>
                <a:lnTo>
                  <a:pt x="281" y="202"/>
                </a:lnTo>
                <a:lnTo>
                  <a:pt x="275" y="215"/>
                </a:lnTo>
                <a:lnTo>
                  <a:pt x="270" y="230"/>
                </a:lnTo>
                <a:lnTo>
                  <a:pt x="263" y="243"/>
                </a:lnTo>
                <a:lnTo>
                  <a:pt x="258" y="257"/>
                </a:lnTo>
                <a:lnTo>
                  <a:pt x="255" y="271"/>
                </a:lnTo>
                <a:lnTo>
                  <a:pt x="250" y="286"/>
                </a:lnTo>
                <a:lnTo>
                  <a:pt x="247" y="300"/>
                </a:lnTo>
                <a:lnTo>
                  <a:pt x="245" y="314"/>
                </a:lnTo>
                <a:lnTo>
                  <a:pt x="242" y="329"/>
                </a:lnTo>
                <a:lnTo>
                  <a:pt x="241" y="345"/>
                </a:lnTo>
                <a:lnTo>
                  <a:pt x="239" y="360"/>
                </a:lnTo>
                <a:lnTo>
                  <a:pt x="239" y="375"/>
                </a:lnTo>
                <a:lnTo>
                  <a:pt x="239" y="391"/>
                </a:lnTo>
                <a:lnTo>
                  <a:pt x="239" y="407"/>
                </a:lnTo>
                <a:lnTo>
                  <a:pt x="240" y="423"/>
                </a:lnTo>
                <a:lnTo>
                  <a:pt x="336" y="420"/>
                </a:lnTo>
                <a:lnTo>
                  <a:pt x="172" y="571"/>
                </a:lnTo>
                <a:lnTo>
                  <a:pt x="0" y="428"/>
                </a:lnTo>
                <a:lnTo>
                  <a:pt x="85" y="426"/>
                </a:lnTo>
              </a:path>
            </a:pathLst>
          </a:custGeom>
          <a:solidFill>
            <a:schemeClr val="tx2"/>
          </a:solidFill>
          <a:ln w="22225"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 dirty="0"/>
          </a:p>
        </p:txBody>
      </p:sp>
      <p:pic>
        <p:nvPicPr>
          <p:cNvPr id="49161" name="Picture 9" descr="decontamina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570739"/>
            <a:ext cx="2057400" cy="1546947"/>
          </a:xfrm>
          <a:prstGeom prst="rect">
            <a:avLst/>
          </a:prstGeom>
          <a:noFill/>
          <a:ln w="12700">
            <a:solidFill>
              <a:srgbClr val="002A6C"/>
            </a:solidFill>
            <a:miter lim="800000"/>
            <a:headEnd/>
            <a:tailEnd/>
          </a:ln>
          <a:extLst>
            <a:ext uri="{909E8E84-426E-40DD-AFC4-6F175D3DCCD1}">
              <a14:hiddenFill xmlns:a14="http://schemas.microsoft.com/office/drawing/2010/main">
                <a:solidFill>
                  <a:srgbClr val="FFFFFF"/>
                </a:solidFill>
              </a14:hiddenFill>
            </a:ext>
          </a:extLst>
        </p:spPr>
      </p:pic>
      <p:sp>
        <p:nvSpPr>
          <p:cNvPr id="49162" name="Rectangle 10"/>
          <p:cNvSpPr>
            <a:spLocks noChangeArrowheads="1"/>
          </p:cNvSpPr>
          <p:nvPr/>
        </p:nvSpPr>
        <p:spPr bwMode="auto">
          <a:xfrm>
            <a:off x="3352800" y="123821"/>
            <a:ext cx="2514600" cy="446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ctr" rtl="0" eaLnBrk="0" hangingPunct="0"/>
            <a:r>
              <a:rPr lang="es" sz="2300" b="0" i="0" u="none" baseline="0" dirty="0">
                <a:solidFill>
                  <a:schemeClr val="tx2"/>
                </a:solidFill>
                <a:latin typeface="Gill Sans MT" panose="020B0502020104020203" pitchFamily="34" charset="0"/>
                <a:cs typeface="Gill Sans"/>
              </a:rPr>
              <a:t>Descontaminación</a:t>
            </a:r>
          </a:p>
        </p:txBody>
      </p:sp>
      <p:sp>
        <p:nvSpPr>
          <p:cNvPr id="49164" name="Rectangle 12"/>
          <p:cNvSpPr>
            <a:spLocks noChangeArrowheads="1"/>
          </p:cNvSpPr>
          <p:nvPr/>
        </p:nvSpPr>
        <p:spPr bwMode="auto">
          <a:xfrm>
            <a:off x="3962400" y="2605914"/>
            <a:ext cx="13716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ctr" rtl="0" eaLnBrk="0" hangingPunct="0"/>
            <a:r>
              <a:rPr lang="es" sz="2400" b="0" i="0" u="none" baseline="0" dirty="0">
                <a:solidFill>
                  <a:srgbClr val="002A6C"/>
                </a:solidFill>
                <a:latin typeface="Gill Sans MT" panose="020B0502020104020203" pitchFamily="34" charset="0"/>
              </a:rPr>
              <a:t>Limpieza</a:t>
            </a:r>
          </a:p>
        </p:txBody>
      </p:sp>
      <p:pic>
        <p:nvPicPr>
          <p:cNvPr id="49165" name="Picture 13" descr="scrub_sharp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3993" y="3063114"/>
            <a:ext cx="2194560" cy="1676400"/>
          </a:xfrm>
          <a:prstGeom prst="rect">
            <a:avLst/>
          </a:prstGeom>
          <a:noFill/>
          <a:ln w="12700">
            <a:solidFill>
              <a:srgbClr val="002A6C"/>
            </a:solidFill>
            <a:miter lim="800000"/>
            <a:headEnd/>
            <a:tailEnd/>
          </a:ln>
          <a:extLst>
            <a:ext uri="{909E8E84-426E-40DD-AFC4-6F175D3DCCD1}">
              <a14:hiddenFill xmlns:a14="http://schemas.microsoft.com/office/drawing/2010/main">
                <a:solidFill>
                  <a:srgbClr val="FFFFFF"/>
                </a:solidFill>
              </a14:hiddenFill>
            </a:ext>
          </a:extLst>
        </p:spPr>
      </p:pic>
      <p:sp>
        <p:nvSpPr>
          <p:cNvPr id="49166" name="Rectangle 14"/>
          <p:cNvSpPr>
            <a:spLocks noGrp="1" noChangeArrowheads="1"/>
          </p:cNvSpPr>
          <p:nvPr>
            <p:ph type="body" sz="half" idx="4294967295"/>
          </p:nvPr>
        </p:nvSpPr>
        <p:spPr>
          <a:xfrm>
            <a:off x="576384" y="2649949"/>
            <a:ext cx="2743200" cy="1751427"/>
          </a:xfrm>
          <a:noFill/>
          <a:ln/>
        </p:spPr>
        <p:txBody>
          <a:bodyPr/>
          <a:lstStyle/>
          <a:p>
            <a:pPr algn="l" rtl="0">
              <a:spcBef>
                <a:spcPct val="0"/>
              </a:spcBef>
              <a:buFont typeface="Wingdings" panose="05000000000000000000" pitchFamily="2" charset="2"/>
              <a:buNone/>
            </a:pPr>
            <a:r>
              <a:rPr lang="es" sz="2400" b="0" i="0" u="none" baseline="0" dirty="0">
                <a:solidFill>
                  <a:schemeClr val="tx2"/>
                </a:solidFill>
                <a:cs typeface="Gill Sans"/>
              </a:rPr>
              <a:t>Esterilización:</a:t>
            </a:r>
          </a:p>
          <a:p>
            <a:pPr marL="231775" indent="-231775" algn="l" rtl="0">
              <a:spcBef>
                <a:spcPct val="0"/>
              </a:spcBef>
            </a:pPr>
            <a:r>
              <a:rPr lang="es" sz="2000" b="0" i="0" u="none" baseline="0" dirty="0">
                <a:solidFill>
                  <a:schemeClr val="tx2"/>
                </a:solidFill>
                <a:cs typeface="Gill Sans"/>
              </a:rPr>
              <a:t>Química </a:t>
            </a:r>
          </a:p>
          <a:p>
            <a:pPr marL="231775" indent="-231775" algn="l" rtl="0">
              <a:spcBef>
                <a:spcPct val="0"/>
              </a:spcBef>
            </a:pPr>
            <a:r>
              <a:rPr lang="es" sz="2000" b="0" i="0" u="none" baseline="0" dirty="0">
                <a:solidFill>
                  <a:schemeClr val="tx2"/>
                </a:solidFill>
                <a:cs typeface="Gill Sans"/>
              </a:rPr>
              <a:t>Vapor de alta presión</a:t>
            </a:r>
          </a:p>
          <a:p>
            <a:pPr marL="231775" indent="-231775" algn="l" rtl="0">
              <a:spcBef>
                <a:spcPct val="0"/>
              </a:spcBef>
            </a:pPr>
            <a:r>
              <a:rPr lang="es-ES" sz="2000" dirty="0">
                <a:solidFill>
                  <a:schemeClr val="tx2"/>
                </a:solidFill>
                <a:cs typeface="Gill Sans"/>
              </a:rPr>
              <a:t>C</a:t>
            </a:r>
            <a:r>
              <a:rPr lang="es" sz="2000" b="0" i="0" u="none" baseline="0" dirty="0" smtClean="0">
                <a:solidFill>
                  <a:schemeClr val="tx2"/>
                </a:solidFill>
                <a:cs typeface="Gill Sans"/>
              </a:rPr>
              <a:t>alor</a:t>
            </a:r>
            <a:r>
              <a:rPr lang="es-ES" sz="2000" b="0" i="0" u="none" baseline="0" dirty="0" smtClean="0">
                <a:solidFill>
                  <a:schemeClr val="tx2"/>
                </a:solidFill>
                <a:cs typeface="Gill Sans"/>
              </a:rPr>
              <a:t> seco</a:t>
            </a:r>
            <a:endParaRPr lang="es" sz="2000" b="0" i="0" u="none" baseline="0" dirty="0">
              <a:solidFill>
                <a:schemeClr val="tx2"/>
              </a:solidFill>
              <a:cs typeface="Gill Sans"/>
            </a:endParaRPr>
          </a:p>
        </p:txBody>
      </p:sp>
      <p:sp>
        <p:nvSpPr>
          <p:cNvPr id="49168" name="Freeform 16" descr="Imagen" title="Imagen"/>
          <p:cNvSpPr>
            <a:spLocks/>
          </p:cNvSpPr>
          <p:nvPr/>
        </p:nvSpPr>
        <p:spPr bwMode="auto">
          <a:xfrm>
            <a:off x="2971800" y="5660263"/>
            <a:ext cx="685800" cy="625475"/>
          </a:xfrm>
          <a:custGeom>
            <a:avLst/>
            <a:gdLst>
              <a:gd name="T0" fmla="*/ 158 w 285"/>
              <a:gd name="T1" fmla="*/ 331 h 376"/>
              <a:gd name="T2" fmla="*/ 158 w 285"/>
              <a:gd name="T3" fmla="*/ 331 h 376"/>
              <a:gd name="T4" fmla="*/ 148 w 285"/>
              <a:gd name="T5" fmla="*/ 324 h 376"/>
              <a:gd name="T6" fmla="*/ 138 w 285"/>
              <a:gd name="T7" fmla="*/ 316 h 376"/>
              <a:gd name="T8" fmla="*/ 127 w 285"/>
              <a:gd name="T9" fmla="*/ 308 h 376"/>
              <a:gd name="T10" fmla="*/ 118 w 285"/>
              <a:gd name="T11" fmla="*/ 301 h 376"/>
              <a:gd name="T12" fmla="*/ 109 w 285"/>
              <a:gd name="T13" fmla="*/ 292 h 376"/>
              <a:gd name="T14" fmla="*/ 101 w 285"/>
              <a:gd name="T15" fmla="*/ 284 h 376"/>
              <a:gd name="T16" fmla="*/ 92 w 285"/>
              <a:gd name="T17" fmla="*/ 275 h 376"/>
              <a:gd name="T18" fmla="*/ 84 w 285"/>
              <a:gd name="T19" fmla="*/ 266 h 376"/>
              <a:gd name="T20" fmla="*/ 76 w 285"/>
              <a:gd name="T21" fmla="*/ 256 h 376"/>
              <a:gd name="T22" fmla="*/ 70 w 285"/>
              <a:gd name="T23" fmla="*/ 247 h 376"/>
              <a:gd name="T24" fmla="*/ 62 w 285"/>
              <a:gd name="T25" fmla="*/ 237 h 376"/>
              <a:gd name="T26" fmla="*/ 55 w 285"/>
              <a:gd name="T27" fmla="*/ 227 h 376"/>
              <a:gd name="T28" fmla="*/ 49 w 285"/>
              <a:gd name="T29" fmla="*/ 217 h 376"/>
              <a:gd name="T30" fmla="*/ 44 w 285"/>
              <a:gd name="T31" fmla="*/ 207 h 376"/>
              <a:gd name="T32" fmla="*/ 38 w 285"/>
              <a:gd name="T33" fmla="*/ 196 h 376"/>
              <a:gd name="T34" fmla="*/ 32 w 285"/>
              <a:gd name="T35" fmla="*/ 185 h 376"/>
              <a:gd name="T36" fmla="*/ 27 w 285"/>
              <a:gd name="T37" fmla="*/ 174 h 376"/>
              <a:gd name="T38" fmla="*/ 23 w 285"/>
              <a:gd name="T39" fmla="*/ 164 h 376"/>
              <a:gd name="T40" fmla="*/ 18 w 285"/>
              <a:gd name="T41" fmla="*/ 153 h 376"/>
              <a:gd name="T42" fmla="*/ 15 w 285"/>
              <a:gd name="T43" fmla="*/ 141 h 376"/>
              <a:gd name="T44" fmla="*/ 12 w 285"/>
              <a:gd name="T45" fmla="*/ 130 h 376"/>
              <a:gd name="T46" fmla="*/ 9 w 285"/>
              <a:gd name="T47" fmla="*/ 118 h 376"/>
              <a:gd name="T48" fmla="*/ 7 w 285"/>
              <a:gd name="T49" fmla="*/ 108 h 376"/>
              <a:gd name="T50" fmla="*/ 5 w 285"/>
              <a:gd name="T51" fmla="*/ 96 h 376"/>
              <a:gd name="T52" fmla="*/ 2 w 285"/>
              <a:gd name="T53" fmla="*/ 85 h 376"/>
              <a:gd name="T54" fmla="*/ 1 w 285"/>
              <a:gd name="T55" fmla="*/ 73 h 376"/>
              <a:gd name="T56" fmla="*/ 0 w 285"/>
              <a:gd name="T57" fmla="*/ 61 h 376"/>
              <a:gd name="T58" fmla="*/ 0 w 285"/>
              <a:gd name="T59" fmla="*/ 50 h 376"/>
              <a:gd name="T60" fmla="*/ 0 w 285"/>
              <a:gd name="T61" fmla="*/ 38 h 376"/>
              <a:gd name="T62" fmla="*/ 0 w 285"/>
              <a:gd name="T63" fmla="*/ 26 h 376"/>
              <a:gd name="T64" fmla="*/ 0 w 285"/>
              <a:gd name="T65" fmla="*/ 14 h 376"/>
              <a:gd name="T66" fmla="*/ 0 w 285"/>
              <a:gd name="T67" fmla="*/ 2 h 376"/>
              <a:gd name="T68" fmla="*/ 12 w 285"/>
              <a:gd name="T69" fmla="*/ 0 h 376"/>
              <a:gd name="T70" fmla="*/ 15 w 285"/>
              <a:gd name="T71" fmla="*/ 20 h 376"/>
              <a:gd name="T72" fmla="*/ 18 w 285"/>
              <a:gd name="T73" fmla="*/ 39 h 376"/>
              <a:gd name="T74" fmla="*/ 25 w 285"/>
              <a:gd name="T75" fmla="*/ 58 h 376"/>
              <a:gd name="T76" fmla="*/ 31 w 285"/>
              <a:gd name="T77" fmla="*/ 78 h 376"/>
              <a:gd name="T78" fmla="*/ 40 w 285"/>
              <a:gd name="T79" fmla="*/ 97 h 376"/>
              <a:gd name="T80" fmla="*/ 49 w 285"/>
              <a:gd name="T81" fmla="*/ 114 h 376"/>
              <a:gd name="T82" fmla="*/ 59 w 285"/>
              <a:gd name="T83" fmla="*/ 131 h 376"/>
              <a:gd name="T84" fmla="*/ 71 w 285"/>
              <a:gd name="T85" fmla="*/ 147 h 376"/>
              <a:gd name="T86" fmla="*/ 84 w 285"/>
              <a:gd name="T87" fmla="*/ 163 h 376"/>
              <a:gd name="T88" fmla="*/ 99 w 285"/>
              <a:gd name="T89" fmla="*/ 178 h 376"/>
              <a:gd name="T90" fmla="*/ 115 w 285"/>
              <a:gd name="T91" fmla="*/ 193 h 376"/>
              <a:gd name="T92" fmla="*/ 131 w 285"/>
              <a:gd name="T93" fmla="*/ 205 h 376"/>
              <a:gd name="T94" fmla="*/ 149 w 285"/>
              <a:gd name="T95" fmla="*/ 219 h 376"/>
              <a:gd name="T96" fmla="*/ 168 w 285"/>
              <a:gd name="T97" fmla="*/ 230 h 376"/>
              <a:gd name="T98" fmla="*/ 187 w 285"/>
              <a:gd name="T99" fmla="*/ 241 h 376"/>
              <a:gd name="T100" fmla="*/ 209 w 285"/>
              <a:gd name="T101" fmla="*/ 252 h 376"/>
              <a:gd name="T102" fmla="*/ 240 w 285"/>
              <a:gd name="T103" fmla="*/ 202 h 376"/>
              <a:gd name="T104" fmla="*/ 284 w 285"/>
              <a:gd name="T105" fmla="*/ 337 h 376"/>
              <a:gd name="T106" fmla="*/ 130 w 285"/>
              <a:gd name="T107" fmla="*/ 375 h 376"/>
              <a:gd name="T108" fmla="*/ 158 w 285"/>
              <a:gd name="T109" fmla="*/ 331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85" h="376">
                <a:moveTo>
                  <a:pt x="158" y="331"/>
                </a:moveTo>
                <a:lnTo>
                  <a:pt x="158" y="331"/>
                </a:lnTo>
                <a:lnTo>
                  <a:pt x="148" y="324"/>
                </a:lnTo>
                <a:lnTo>
                  <a:pt x="138" y="316"/>
                </a:lnTo>
                <a:lnTo>
                  <a:pt x="127" y="308"/>
                </a:lnTo>
                <a:lnTo>
                  <a:pt x="118" y="301"/>
                </a:lnTo>
                <a:lnTo>
                  <a:pt x="109" y="292"/>
                </a:lnTo>
                <a:lnTo>
                  <a:pt x="101" y="284"/>
                </a:lnTo>
                <a:lnTo>
                  <a:pt x="92" y="275"/>
                </a:lnTo>
                <a:lnTo>
                  <a:pt x="84" y="266"/>
                </a:lnTo>
                <a:lnTo>
                  <a:pt x="76" y="256"/>
                </a:lnTo>
                <a:lnTo>
                  <a:pt x="70" y="247"/>
                </a:lnTo>
                <a:lnTo>
                  <a:pt x="62" y="237"/>
                </a:lnTo>
                <a:lnTo>
                  <a:pt x="55" y="227"/>
                </a:lnTo>
                <a:lnTo>
                  <a:pt x="49" y="217"/>
                </a:lnTo>
                <a:lnTo>
                  <a:pt x="44" y="207"/>
                </a:lnTo>
                <a:lnTo>
                  <a:pt x="38" y="196"/>
                </a:lnTo>
                <a:lnTo>
                  <a:pt x="32" y="185"/>
                </a:lnTo>
                <a:lnTo>
                  <a:pt x="27" y="174"/>
                </a:lnTo>
                <a:lnTo>
                  <a:pt x="23" y="164"/>
                </a:lnTo>
                <a:lnTo>
                  <a:pt x="18" y="153"/>
                </a:lnTo>
                <a:lnTo>
                  <a:pt x="15" y="141"/>
                </a:lnTo>
                <a:lnTo>
                  <a:pt x="12" y="130"/>
                </a:lnTo>
                <a:lnTo>
                  <a:pt x="9" y="118"/>
                </a:lnTo>
                <a:lnTo>
                  <a:pt x="7" y="108"/>
                </a:lnTo>
                <a:lnTo>
                  <a:pt x="5" y="96"/>
                </a:lnTo>
                <a:lnTo>
                  <a:pt x="2" y="85"/>
                </a:lnTo>
                <a:lnTo>
                  <a:pt x="1" y="73"/>
                </a:lnTo>
                <a:lnTo>
                  <a:pt x="0" y="61"/>
                </a:lnTo>
                <a:lnTo>
                  <a:pt x="0" y="50"/>
                </a:lnTo>
                <a:lnTo>
                  <a:pt x="0" y="38"/>
                </a:lnTo>
                <a:lnTo>
                  <a:pt x="0" y="26"/>
                </a:lnTo>
                <a:lnTo>
                  <a:pt x="0" y="14"/>
                </a:lnTo>
                <a:lnTo>
                  <a:pt x="0" y="2"/>
                </a:lnTo>
                <a:lnTo>
                  <a:pt x="12" y="0"/>
                </a:lnTo>
                <a:lnTo>
                  <a:pt x="15" y="20"/>
                </a:lnTo>
                <a:lnTo>
                  <a:pt x="18" y="39"/>
                </a:lnTo>
                <a:lnTo>
                  <a:pt x="25" y="58"/>
                </a:lnTo>
                <a:lnTo>
                  <a:pt x="31" y="78"/>
                </a:lnTo>
                <a:lnTo>
                  <a:pt x="40" y="97"/>
                </a:lnTo>
                <a:lnTo>
                  <a:pt x="49" y="114"/>
                </a:lnTo>
                <a:lnTo>
                  <a:pt x="59" y="131"/>
                </a:lnTo>
                <a:lnTo>
                  <a:pt x="71" y="147"/>
                </a:lnTo>
                <a:lnTo>
                  <a:pt x="84" y="163"/>
                </a:lnTo>
                <a:lnTo>
                  <a:pt x="99" y="178"/>
                </a:lnTo>
                <a:lnTo>
                  <a:pt x="115" y="193"/>
                </a:lnTo>
                <a:lnTo>
                  <a:pt x="131" y="205"/>
                </a:lnTo>
                <a:lnTo>
                  <a:pt x="149" y="219"/>
                </a:lnTo>
                <a:lnTo>
                  <a:pt x="168" y="230"/>
                </a:lnTo>
                <a:lnTo>
                  <a:pt x="187" y="241"/>
                </a:lnTo>
                <a:lnTo>
                  <a:pt x="209" y="252"/>
                </a:lnTo>
                <a:lnTo>
                  <a:pt x="240" y="202"/>
                </a:lnTo>
                <a:lnTo>
                  <a:pt x="284" y="337"/>
                </a:lnTo>
                <a:lnTo>
                  <a:pt x="130" y="375"/>
                </a:lnTo>
                <a:lnTo>
                  <a:pt x="158" y="331"/>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 dirty="0"/>
          </a:p>
        </p:txBody>
      </p:sp>
      <p:sp>
        <p:nvSpPr>
          <p:cNvPr id="49170" name="Freeform 18" descr="Imagen" title="Imagen"/>
          <p:cNvSpPr>
            <a:spLocks/>
          </p:cNvSpPr>
          <p:nvPr/>
        </p:nvSpPr>
        <p:spPr bwMode="auto">
          <a:xfrm rot="21256853">
            <a:off x="5514063" y="5660264"/>
            <a:ext cx="835025" cy="596900"/>
          </a:xfrm>
          <a:custGeom>
            <a:avLst/>
            <a:gdLst>
              <a:gd name="T0" fmla="*/ 125 w 286"/>
              <a:gd name="T1" fmla="*/ 331 h 376"/>
              <a:gd name="T2" fmla="*/ 125 w 286"/>
              <a:gd name="T3" fmla="*/ 331 h 376"/>
              <a:gd name="T4" fmla="*/ 135 w 286"/>
              <a:gd name="T5" fmla="*/ 324 h 376"/>
              <a:gd name="T6" fmla="*/ 146 w 286"/>
              <a:gd name="T7" fmla="*/ 316 h 376"/>
              <a:gd name="T8" fmla="*/ 156 w 286"/>
              <a:gd name="T9" fmla="*/ 308 h 376"/>
              <a:gd name="T10" fmla="*/ 165 w 286"/>
              <a:gd name="T11" fmla="*/ 301 h 376"/>
              <a:gd name="T12" fmla="*/ 174 w 286"/>
              <a:gd name="T13" fmla="*/ 292 h 376"/>
              <a:gd name="T14" fmla="*/ 183 w 286"/>
              <a:gd name="T15" fmla="*/ 284 h 376"/>
              <a:gd name="T16" fmla="*/ 192 w 286"/>
              <a:gd name="T17" fmla="*/ 275 h 376"/>
              <a:gd name="T18" fmla="*/ 200 w 286"/>
              <a:gd name="T19" fmla="*/ 266 h 376"/>
              <a:gd name="T20" fmla="*/ 207 w 286"/>
              <a:gd name="T21" fmla="*/ 256 h 376"/>
              <a:gd name="T22" fmla="*/ 214 w 286"/>
              <a:gd name="T23" fmla="*/ 247 h 376"/>
              <a:gd name="T24" fmla="*/ 222 w 286"/>
              <a:gd name="T25" fmla="*/ 237 h 376"/>
              <a:gd name="T26" fmla="*/ 228 w 286"/>
              <a:gd name="T27" fmla="*/ 227 h 376"/>
              <a:gd name="T28" fmla="*/ 234 w 286"/>
              <a:gd name="T29" fmla="*/ 217 h 376"/>
              <a:gd name="T30" fmla="*/ 240 w 286"/>
              <a:gd name="T31" fmla="*/ 207 h 376"/>
              <a:gd name="T32" fmla="*/ 246 w 286"/>
              <a:gd name="T33" fmla="*/ 196 h 376"/>
              <a:gd name="T34" fmla="*/ 251 w 286"/>
              <a:gd name="T35" fmla="*/ 185 h 376"/>
              <a:gd name="T36" fmla="*/ 256 w 286"/>
              <a:gd name="T37" fmla="*/ 174 h 376"/>
              <a:gd name="T38" fmla="*/ 260 w 286"/>
              <a:gd name="T39" fmla="*/ 164 h 376"/>
              <a:gd name="T40" fmla="*/ 265 w 286"/>
              <a:gd name="T41" fmla="*/ 153 h 376"/>
              <a:gd name="T42" fmla="*/ 268 w 286"/>
              <a:gd name="T43" fmla="*/ 141 h 376"/>
              <a:gd name="T44" fmla="*/ 272 w 286"/>
              <a:gd name="T45" fmla="*/ 130 h 376"/>
              <a:gd name="T46" fmla="*/ 275 w 286"/>
              <a:gd name="T47" fmla="*/ 118 h 376"/>
              <a:gd name="T48" fmla="*/ 277 w 286"/>
              <a:gd name="T49" fmla="*/ 108 h 376"/>
              <a:gd name="T50" fmla="*/ 279 w 286"/>
              <a:gd name="T51" fmla="*/ 96 h 376"/>
              <a:gd name="T52" fmla="*/ 281 w 286"/>
              <a:gd name="T53" fmla="*/ 85 h 376"/>
              <a:gd name="T54" fmla="*/ 283 w 286"/>
              <a:gd name="T55" fmla="*/ 73 h 376"/>
              <a:gd name="T56" fmla="*/ 284 w 286"/>
              <a:gd name="T57" fmla="*/ 61 h 376"/>
              <a:gd name="T58" fmla="*/ 285 w 286"/>
              <a:gd name="T59" fmla="*/ 50 h 376"/>
              <a:gd name="T60" fmla="*/ 285 w 286"/>
              <a:gd name="T61" fmla="*/ 38 h 376"/>
              <a:gd name="T62" fmla="*/ 285 w 286"/>
              <a:gd name="T63" fmla="*/ 26 h 376"/>
              <a:gd name="T64" fmla="*/ 285 w 286"/>
              <a:gd name="T65" fmla="*/ 14 h 376"/>
              <a:gd name="T66" fmla="*/ 284 w 286"/>
              <a:gd name="T67" fmla="*/ 2 h 376"/>
              <a:gd name="T68" fmla="*/ 272 w 286"/>
              <a:gd name="T69" fmla="*/ 0 h 376"/>
              <a:gd name="T70" fmla="*/ 269 w 286"/>
              <a:gd name="T71" fmla="*/ 20 h 376"/>
              <a:gd name="T72" fmla="*/ 265 w 286"/>
              <a:gd name="T73" fmla="*/ 39 h 376"/>
              <a:gd name="T74" fmla="*/ 258 w 286"/>
              <a:gd name="T75" fmla="*/ 58 h 376"/>
              <a:gd name="T76" fmla="*/ 252 w 286"/>
              <a:gd name="T77" fmla="*/ 78 h 376"/>
              <a:gd name="T78" fmla="*/ 244 w 286"/>
              <a:gd name="T79" fmla="*/ 97 h 376"/>
              <a:gd name="T80" fmla="*/ 235 w 286"/>
              <a:gd name="T81" fmla="*/ 114 h 376"/>
              <a:gd name="T82" fmla="*/ 224 w 286"/>
              <a:gd name="T83" fmla="*/ 131 h 376"/>
              <a:gd name="T84" fmla="*/ 213 w 286"/>
              <a:gd name="T85" fmla="*/ 147 h 376"/>
              <a:gd name="T86" fmla="*/ 199 w 286"/>
              <a:gd name="T87" fmla="*/ 163 h 376"/>
              <a:gd name="T88" fmla="*/ 185 w 286"/>
              <a:gd name="T89" fmla="*/ 178 h 376"/>
              <a:gd name="T90" fmla="*/ 169 w 286"/>
              <a:gd name="T91" fmla="*/ 193 h 376"/>
              <a:gd name="T92" fmla="*/ 152 w 286"/>
              <a:gd name="T93" fmla="*/ 205 h 376"/>
              <a:gd name="T94" fmla="*/ 135 w 286"/>
              <a:gd name="T95" fmla="*/ 219 h 376"/>
              <a:gd name="T96" fmla="*/ 115 w 286"/>
              <a:gd name="T97" fmla="*/ 230 h 376"/>
              <a:gd name="T98" fmla="*/ 96 w 286"/>
              <a:gd name="T99" fmla="*/ 241 h 376"/>
              <a:gd name="T100" fmla="*/ 74 w 286"/>
              <a:gd name="T101" fmla="*/ 252 h 376"/>
              <a:gd name="T102" fmla="*/ 43 w 286"/>
              <a:gd name="T103" fmla="*/ 202 h 376"/>
              <a:gd name="T104" fmla="*/ 0 w 286"/>
              <a:gd name="T105" fmla="*/ 337 h 376"/>
              <a:gd name="T106" fmla="*/ 153 w 286"/>
              <a:gd name="T107" fmla="*/ 375 h 376"/>
              <a:gd name="T108" fmla="*/ 125 w 286"/>
              <a:gd name="T109" fmla="*/ 331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86" h="376">
                <a:moveTo>
                  <a:pt x="125" y="331"/>
                </a:moveTo>
                <a:lnTo>
                  <a:pt x="125" y="331"/>
                </a:lnTo>
                <a:lnTo>
                  <a:pt x="135" y="324"/>
                </a:lnTo>
                <a:lnTo>
                  <a:pt x="146" y="316"/>
                </a:lnTo>
                <a:lnTo>
                  <a:pt x="156" y="308"/>
                </a:lnTo>
                <a:lnTo>
                  <a:pt x="165" y="301"/>
                </a:lnTo>
                <a:lnTo>
                  <a:pt x="174" y="292"/>
                </a:lnTo>
                <a:lnTo>
                  <a:pt x="183" y="284"/>
                </a:lnTo>
                <a:lnTo>
                  <a:pt x="192" y="275"/>
                </a:lnTo>
                <a:lnTo>
                  <a:pt x="200" y="266"/>
                </a:lnTo>
                <a:lnTo>
                  <a:pt x="207" y="256"/>
                </a:lnTo>
                <a:lnTo>
                  <a:pt x="214" y="247"/>
                </a:lnTo>
                <a:lnTo>
                  <a:pt x="222" y="237"/>
                </a:lnTo>
                <a:lnTo>
                  <a:pt x="228" y="227"/>
                </a:lnTo>
                <a:lnTo>
                  <a:pt x="234" y="217"/>
                </a:lnTo>
                <a:lnTo>
                  <a:pt x="240" y="207"/>
                </a:lnTo>
                <a:lnTo>
                  <a:pt x="246" y="196"/>
                </a:lnTo>
                <a:lnTo>
                  <a:pt x="251" y="185"/>
                </a:lnTo>
                <a:lnTo>
                  <a:pt x="256" y="174"/>
                </a:lnTo>
                <a:lnTo>
                  <a:pt x="260" y="164"/>
                </a:lnTo>
                <a:lnTo>
                  <a:pt x="265" y="153"/>
                </a:lnTo>
                <a:lnTo>
                  <a:pt x="268" y="141"/>
                </a:lnTo>
                <a:lnTo>
                  <a:pt x="272" y="130"/>
                </a:lnTo>
                <a:lnTo>
                  <a:pt x="275" y="118"/>
                </a:lnTo>
                <a:lnTo>
                  <a:pt x="277" y="108"/>
                </a:lnTo>
                <a:lnTo>
                  <a:pt x="279" y="96"/>
                </a:lnTo>
                <a:lnTo>
                  <a:pt x="281" y="85"/>
                </a:lnTo>
                <a:lnTo>
                  <a:pt x="283" y="73"/>
                </a:lnTo>
                <a:lnTo>
                  <a:pt x="284" y="61"/>
                </a:lnTo>
                <a:lnTo>
                  <a:pt x="285" y="50"/>
                </a:lnTo>
                <a:lnTo>
                  <a:pt x="285" y="38"/>
                </a:lnTo>
                <a:lnTo>
                  <a:pt x="285" y="26"/>
                </a:lnTo>
                <a:lnTo>
                  <a:pt x="285" y="14"/>
                </a:lnTo>
                <a:lnTo>
                  <a:pt x="284" y="2"/>
                </a:lnTo>
                <a:lnTo>
                  <a:pt x="272" y="0"/>
                </a:lnTo>
                <a:lnTo>
                  <a:pt x="269" y="20"/>
                </a:lnTo>
                <a:lnTo>
                  <a:pt x="265" y="39"/>
                </a:lnTo>
                <a:lnTo>
                  <a:pt x="258" y="58"/>
                </a:lnTo>
                <a:lnTo>
                  <a:pt x="252" y="78"/>
                </a:lnTo>
                <a:lnTo>
                  <a:pt x="244" y="97"/>
                </a:lnTo>
                <a:lnTo>
                  <a:pt x="235" y="114"/>
                </a:lnTo>
                <a:lnTo>
                  <a:pt x="224" y="131"/>
                </a:lnTo>
                <a:lnTo>
                  <a:pt x="213" y="147"/>
                </a:lnTo>
                <a:lnTo>
                  <a:pt x="199" y="163"/>
                </a:lnTo>
                <a:lnTo>
                  <a:pt x="185" y="178"/>
                </a:lnTo>
                <a:lnTo>
                  <a:pt x="169" y="193"/>
                </a:lnTo>
                <a:lnTo>
                  <a:pt x="152" y="205"/>
                </a:lnTo>
                <a:lnTo>
                  <a:pt x="135" y="219"/>
                </a:lnTo>
                <a:lnTo>
                  <a:pt x="115" y="230"/>
                </a:lnTo>
                <a:lnTo>
                  <a:pt x="96" y="241"/>
                </a:lnTo>
                <a:lnTo>
                  <a:pt x="74" y="252"/>
                </a:lnTo>
                <a:lnTo>
                  <a:pt x="43" y="202"/>
                </a:lnTo>
                <a:lnTo>
                  <a:pt x="0" y="337"/>
                </a:lnTo>
                <a:lnTo>
                  <a:pt x="153" y="375"/>
                </a:lnTo>
                <a:lnTo>
                  <a:pt x="125" y="331"/>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 dirty="0"/>
          </a:p>
        </p:txBody>
      </p:sp>
      <p:sp>
        <p:nvSpPr>
          <p:cNvPr id="49171" name="Rectangle 19"/>
          <p:cNvSpPr>
            <a:spLocks noChangeArrowheads="1"/>
          </p:cNvSpPr>
          <p:nvPr/>
        </p:nvSpPr>
        <p:spPr bwMode="auto">
          <a:xfrm>
            <a:off x="3048000" y="5828539"/>
            <a:ext cx="3124200" cy="800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ctr" rtl="0" eaLnBrk="0" hangingPunct="0"/>
            <a:r>
              <a:rPr lang="es" sz="2300" b="0" i="0" u="none" baseline="0" dirty="0">
                <a:solidFill>
                  <a:schemeClr val="tx2"/>
                </a:solidFill>
                <a:latin typeface="Gill Sans MT" panose="020B0502020104020203" pitchFamily="34" charset="0"/>
                <a:cs typeface="Gill Sans"/>
              </a:rPr>
              <a:t>Secado/Enfriado </a:t>
            </a:r>
            <a:r>
              <a:rPr lang="es" sz="2300" dirty="0">
                <a:solidFill>
                  <a:schemeClr val="tx2"/>
                </a:solidFill>
                <a:latin typeface="Gill Sans MT" panose="020B0502020104020203" pitchFamily="34" charset="0"/>
                <a:cs typeface="Gill Sans"/>
              </a:rPr>
              <a:t/>
            </a:r>
            <a:br>
              <a:rPr lang="es" sz="2300" dirty="0">
                <a:solidFill>
                  <a:schemeClr val="tx2"/>
                </a:solidFill>
                <a:latin typeface="Gill Sans MT" panose="020B0502020104020203" pitchFamily="34" charset="0"/>
                <a:cs typeface="Gill Sans"/>
              </a:rPr>
            </a:br>
            <a:r>
              <a:rPr lang="es" sz="2300" b="0" i="0" u="none" baseline="0" dirty="0">
                <a:solidFill>
                  <a:schemeClr val="tx2"/>
                </a:solidFill>
                <a:latin typeface="Gill Sans MT" panose="020B0502020104020203" pitchFamily="34" charset="0"/>
                <a:cs typeface="Gill Sans"/>
              </a:rPr>
              <a:t>y </a:t>
            </a:r>
            <a:r>
              <a:rPr lang="es-ES" sz="2300" dirty="0" smtClean="0">
                <a:solidFill>
                  <a:schemeClr val="tx2"/>
                </a:solidFill>
                <a:latin typeface="Gill Sans MT" panose="020B0502020104020203" pitchFamily="34" charset="0"/>
                <a:cs typeface="Gill Sans"/>
              </a:rPr>
              <a:t>almacenado</a:t>
            </a:r>
            <a:endParaRPr lang="es" sz="2300" b="0" i="0" u="none" baseline="0" dirty="0">
              <a:solidFill>
                <a:schemeClr val="tx2"/>
              </a:solidFill>
              <a:latin typeface="Gill Sans MT" panose="020B0502020104020203" pitchFamily="34" charset="0"/>
              <a:cs typeface="Gill Sans"/>
            </a:endParaRPr>
          </a:p>
        </p:txBody>
      </p:sp>
      <p:pic>
        <p:nvPicPr>
          <p:cNvPr id="49172" name="Picture 20" descr="disinfect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4537901"/>
            <a:ext cx="2297330" cy="1824038"/>
          </a:xfrm>
          <a:prstGeom prst="rect">
            <a:avLst/>
          </a:prstGeom>
          <a:noFill/>
          <a:ln w="12700">
            <a:solidFill>
              <a:srgbClr val="002A6C"/>
            </a:solidFill>
            <a:miter lim="800000"/>
            <a:headEnd/>
            <a:tailEnd/>
          </a:ln>
          <a:extLst>
            <a:ext uri="{909E8E84-426E-40DD-AFC4-6F175D3DCCD1}">
              <a14:hiddenFill xmlns:a14="http://schemas.microsoft.com/office/drawing/2010/main">
                <a:solidFill>
                  <a:srgbClr val="FFFFFF"/>
                </a:solidFill>
              </a14:hiddenFill>
            </a:ext>
          </a:extLst>
        </p:spPr>
      </p:pic>
      <p:sp>
        <p:nvSpPr>
          <p:cNvPr id="49174" name="Rectangle 22"/>
          <p:cNvSpPr>
            <a:spLocks noChangeArrowheads="1"/>
          </p:cNvSpPr>
          <p:nvPr/>
        </p:nvSpPr>
        <p:spPr bwMode="auto">
          <a:xfrm>
            <a:off x="6324600" y="2559051"/>
            <a:ext cx="2819400" cy="186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buClr>
                <a:srgbClr val="718C3F"/>
              </a:buClr>
              <a:buFont typeface="Wingdings" panose="05000000000000000000" pitchFamily="2" charset="2"/>
              <a:buChar char="§"/>
              <a:defRPr sz="2400">
                <a:solidFill>
                  <a:schemeClr val="tx1"/>
                </a:solidFill>
                <a:latin typeface="Helvetica" panose="020B0604020202020204" pitchFamily="34" charset="0"/>
              </a:defRPr>
            </a:lvl1pPr>
            <a:lvl2pPr marL="742950" indent="-285750">
              <a:spcBef>
                <a:spcPct val="20000"/>
              </a:spcBef>
              <a:buClr>
                <a:srgbClr val="718C3F"/>
              </a:buClr>
              <a:buSzPct val="85000"/>
              <a:buFont typeface="Wingdings" panose="05000000000000000000" pitchFamily="2" charset="2"/>
              <a:buChar char="§"/>
              <a:defRPr sz="2000">
                <a:solidFill>
                  <a:schemeClr val="tx1"/>
                </a:solidFill>
                <a:latin typeface="Helvetica" panose="020B0604020202020204" pitchFamily="34" charset="0"/>
              </a:defRPr>
            </a:lvl2pPr>
            <a:lvl3pPr marL="1143000" indent="-228600">
              <a:spcBef>
                <a:spcPct val="20000"/>
              </a:spcBef>
              <a:buClr>
                <a:srgbClr val="718C3F"/>
              </a:buClr>
              <a:buFont typeface="Arial" panose="020B0604020202020204" pitchFamily="34" charset="0"/>
              <a:buChar char="–"/>
              <a:defRPr>
                <a:solidFill>
                  <a:schemeClr val="tx1"/>
                </a:solidFill>
                <a:latin typeface="Helvetica" panose="020B0604020202020204" pitchFamily="34" charset="0"/>
              </a:defRPr>
            </a:lvl3pPr>
            <a:lvl4pPr marL="1600200" indent="-228600">
              <a:spcBef>
                <a:spcPct val="20000"/>
              </a:spcBef>
              <a:buClr>
                <a:srgbClr val="718C3F"/>
              </a:buClr>
              <a:buChar char="•"/>
              <a:defRPr sz="1600">
                <a:solidFill>
                  <a:schemeClr val="tx1"/>
                </a:solidFill>
                <a:latin typeface="Helvetica" panose="020B0604020202020204" pitchFamily="34" charset="0"/>
              </a:defRPr>
            </a:lvl4pPr>
            <a:lvl5pPr marL="2057400" indent="-228600">
              <a:spcBef>
                <a:spcPct val="20000"/>
              </a:spcBef>
              <a:buClr>
                <a:srgbClr val="718C3F"/>
              </a:buClr>
              <a:buSzPct val="90000"/>
              <a:buChar char="•"/>
              <a:defRPr sz="1600">
                <a:solidFill>
                  <a:schemeClr val="tx1"/>
                </a:solidFill>
                <a:latin typeface="Helvetica" panose="020B0604020202020204" pitchFamily="34" charset="0"/>
              </a:defRPr>
            </a:lvl5pPr>
            <a:lvl6pPr marL="2514600" indent="-228600" fontAlgn="base">
              <a:spcBef>
                <a:spcPct val="20000"/>
              </a:spcBef>
              <a:spcAft>
                <a:spcPct val="0"/>
              </a:spcAft>
              <a:buClr>
                <a:srgbClr val="718C3F"/>
              </a:buClr>
              <a:buSzPct val="90000"/>
              <a:buChar char="•"/>
              <a:defRPr sz="1600">
                <a:solidFill>
                  <a:schemeClr val="tx1"/>
                </a:solidFill>
                <a:latin typeface="Helvetica" panose="020B0604020202020204" pitchFamily="34" charset="0"/>
              </a:defRPr>
            </a:lvl6pPr>
            <a:lvl7pPr marL="2971800" indent="-228600" fontAlgn="base">
              <a:spcBef>
                <a:spcPct val="20000"/>
              </a:spcBef>
              <a:spcAft>
                <a:spcPct val="0"/>
              </a:spcAft>
              <a:buClr>
                <a:srgbClr val="718C3F"/>
              </a:buClr>
              <a:buSzPct val="90000"/>
              <a:buChar char="•"/>
              <a:defRPr sz="1600">
                <a:solidFill>
                  <a:schemeClr val="tx1"/>
                </a:solidFill>
                <a:latin typeface="Helvetica" panose="020B0604020202020204" pitchFamily="34" charset="0"/>
              </a:defRPr>
            </a:lvl7pPr>
            <a:lvl8pPr marL="3429000" indent="-228600" fontAlgn="base">
              <a:spcBef>
                <a:spcPct val="20000"/>
              </a:spcBef>
              <a:spcAft>
                <a:spcPct val="0"/>
              </a:spcAft>
              <a:buClr>
                <a:srgbClr val="718C3F"/>
              </a:buClr>
              <a:buSzPct val="90000"/>
              <a:buChar char="•"/>
              <a:defRPr sz="1600">
                <a:solidFill>
                  <a:schemeClr val="tx1"/>
                </a:solidFill>
                <a:latin typeface="Helvetica" panose="020B0604020202020204" pitchFamily="34" charset="0"/>
              </a:defRPr>
            </a:lvl8pPr>
            <a:lvl9pPr marL="3886200" indent="-228600" fontAlgn="base">
              <a:spcBef>
                <a:spcPct val="20000"/>
              </a:spcBef>
              <a:spcAft>
                <a:spcPct val="0"/>
              </a:spcAft>
              <a:buClr>
                <a:srgbClr val="718C3F"/>
              </a:buClr>
              <a:buSzPct val="90000"/>
              <a:buChar char="•"/>
              <a:defRPr sz="1600">
                <a:solidFill>
                  <a:schemeClr val="tx1"/>
                </a:solidFill>
                <a:latin typeface="Helvetica" panose="020B0604020202020204" pitchFamily="34" charset="0"/>
              </a:defRPr>
            </a:lvl9pPr>
          </a:lstStyle>
          <a:p>
            <a:pPr marL="0" indent="0" algn="l" rtl="0">
              <a:spcBef>
                <a:spcPct val="0"/>
              </a:spcBef>
              <a:buNone/>
            </a:pPr>
            <a:r>
              <a:rPr lang="es" sz="2300" b="0" i="0" u="none" baseline="0" dirty="0">
                <a:solidFill>
                  <a:schemeClr val="tx2"/>
                </a:solidFill>
                <a:latin typeface="Gill Sans MT" panose="020B0502020104020203" pitchFamily="34" charset="0"/>
                <a:cs typeface="Gill Sans"/>
              </a:rPr>
              <a:t>Desinfección de alto nivel (20 min.):</a:t>
            </a:r>
            <a:endParaRPr lang="es" altLang="en-US" sz="2300" dirty="0">
              <a:solidFill>
                <a:schemeClr val="tx2"/>
              </a:solidFill>
              <a:latin typeface="Gill Sans MT" panose="020B0502020104020203" pitchFamily="34" charset="0"/>
              <a:cs typeface="Gill Sans"/>
            </a:endParaRPr>
          </a:p>
          <a:p>
            <a:pPr marL="231775" indent="-231775" algn="l" rtl="0">
              <a:spcBef>
                <a:spcPct val="0"/>
              </a:spcBef>
              <a:buClr>
                <a:srgbClr val="002A6C"/>
              </a:buClr>
              <a:buFont typeface="Arial" panose="020B0604020202020204" pitchFamily="34" charset="0"/>
              <a:buChar char="•"/>
            </a:pPr>
            <a:r>
              <a:rPr lang="es-ES" altLang="en-US" sz="2000" dirty="0" smtClean="0">
                <a:solidFill>
                  <a:schemeClr val="tx2"/>
                </a:solidFill>
                <a:latin typeface="Gill Sans MT" panose="020B0502020104020203" pitchFamily="34" charset="0"/>
                <a:cs typeface="Gill Sans"/>
              </a:rPr>
              <a:t>Ebullición</a:t>
            </a:r>
            <a:endParaRPr lang="es" altLang="en-US" sz="2000" dirty="0">
              <a:solidFill>
                <a:schemeClr val="tx2"/>
              </a:solidFill>
              <a:latin typeface="Gill Sans MT" panose="020B0502020104020203" pitchFamily="34" charset="0"/>
              <a:cs typeface="Gill Sans"/>
            </a:endParaRPr>
          </a:p>
          <a:p>
            <a:pPr marL="231775" indent="-231775" algn="l" rtl="0">
              <a:spcBef>
                <a:spcPct val="0"/>
              </a:spcBef>
              <a:buClr>
                <a:srgbClr val="002A6C"/>
              </a:buClr>
              <a:buFont typeface="Arial" panose="020B0604020202020204" pitchFamily="34" charset="0"/>
              <a:buChar char="•"/>
            </a:pPr>
            <a:r>
              <a:rPr lang="es" sz="2000" b="0" i="0" u="none" baseline="0" dirty="0" smtClean="0">
                <a:solidFill>
                  <a:schemeClr val="tx2"/>
                </a:solidFill>
                <a:latin typeface="Gill Sans MT" panose="020B0502020104020203" pitchFamily="34" charset="0"/>
                <a:cs typeface="Gill Sans"/>
              </a:rPr>
              <a:t>Vapor</a:t>
            </a:r>
            <a:endParaRPr lang="es" sz="2000" b="0" i="0" u="none" baseline="0" dirty="0">
              <a:solidFill>
                <a:schemeClr val="tx2"/>
              </a:solidFill>
              <a:latin typeface="Gill Sans MT" panose="020B0502020104020203" pitchFamily="34" charset="0"/>
              <a:cs typeface="Gill Sans"/>
            </a:endParaRPr>
          </a:p>
          <a:p>
            <a:pPr marL="231775" indent="-231775" algn="l" rtl="0">
              <a:spcBef>
                <a:spcPct val="0"/>
              </a:spcBef>
              <a:buClr>
                <a:srgbClr val="002A6C"/>
              </a:buClr>
              <a:buFont typeface="Arial" panose="020B0604020202020204" pitchFamily="34" charset="0"/>
              <a:buChar char="•"/>
            </a:pPr>
            <a:r>
              <a:rPr lang="es" sz="2000" b="0" i="0" u="none" baseline="0" dirty="0">
                <a:solidFill>
                  <a:schemeClr val="tx2"/>
                </a:solidFill>
                <a:latin typeface="Gill Sans MT" panose="020B0502020104020203" pitchFamily="34" charset="0"/>
                <a:cs typeface="Gill Sans"/>
              </a:rPr>
              <a:t>Química </a:t>
            </a:r>
          </a:p>
        </p:txBody>
      </p:sp>
      <p:sp>
        <p:nvSpPr>
          <p:cNvPr id="49185" name="Rectangle 33" descr="Caja de texto" title="Caja de texto"/>
          <p:cNvSpPr>
            <a:spLocks noChangeArrowheads="1"/>
          </p:cNvSpPr>
          <p:nvPr/>
        </p:nvSpPr>
        <p:spPr bwMode="auto">
          <a:xfrm>
            <a:off x="1295400" y="-115061"/>
            <a:ext cx="7772400" cy="1143000"/>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3200">
                <a:solidFill>
                  <a:schemeClr val="tx1"/>
                </a:solidFill>
                <a:latin typeface="Helvetica" panose="020B0604020202020204" pitchFamily="34" charset="0"/>
              </a:defRPr>
            </a:lvl1pPr>
            <a:lvl2pPr algn="ctr">
              <a:defRPr sz="3200">
                <a:solidFill>
                  <a:schemeClr val="tx1"/>
                </a:solidFill>
                <a:latin typeface="Helvetica" panose="020B0604020202020204" pitchFamily="34" charset="0"/>
              </a:defRPr>
            </a:lvl2pPr>
            <a:lvl3pPr algn="ctr">
              <a:defRPr sz="3200">
                <a:solidFill>
                  <a:schemeClr val="tx1"/>
                </a:solidFill>
                <a:latin typeface="Helvetica" panose="020B0604020202020204" pitchFamily="34" charset="0"/>
              </a:defRPr>
            </a:lvl3pPr>
            <a:lvl4pPr algn="ctr">
              <a:defRPr sz="3200">
                <a:solidFill>
                  <a:schemeClr val="tx1"/>
                </a:solidFill>
                <a:latin typeface="Helvetica" panose="020B0604020202020204" pitchFamily="34" charset="0"/>
              </a:defRPr>
            </a:lvl4pPr>
            <a:lvl5pPr algn="ctr">
              <a:defRPr sz="3200">
                <a:solidFill>
                  <a:schemeClr val="tx1"/>
                </a:solidFill>
                <a:latin typeface="Helvetica" panose="020B0604020202020204" pitchFamily="34" charset="0"/>
              </a:defRPr>
            </a:lvl5pPr>
            <a:lvl6pPr marL="457200" algn="ctr" fontAlgn="base">
              <a:spcBef>
                <a:spcPct val="0"/>
              </a:spcBef>
              <a:spcAft>
                <a:spcPct val="0"/>
              </a:spcAft>
              <a:defRPr sz="3200">
                <a:solidFill>
                  <a:schemeClr val="tx1"/>
                </a:solidFill>
                <a:latin typeface="Helvetica" panose="020B0604020202020204" pitchFamily="34" charset="0"/>
              </a:defRPr>
            </a:lvl6pPr>
            <a:lvl7pPr marL="914400" algn="ctr" fontAlgn="base">
              <a:spcBef>
                <a:spcPct val="0"/>
              </a:spcBef>
              <a:spcAft>
                <a:spcPct val="0"/>
              </a:spcAft>
              <a:defRPr sz="3200">
                <a:solidFill>
                  <a:schemeClr val="tx1"/>
                </a:solidFill>
                <a:latin typeface="Helvetica" panose="020B0604020202020204" pitchFamily="34" charset="0"/>
              </a:defRPr>
            </a:lvl7pPr>
            <a:lvl8pPr marL="1371600" algn="ctr" fontAlgn="base">
              <a:spcBef>
                <a:spcPct val="0"/>
              </a:spcBef>
              <a:spcAft>
                <a:spcPct val="0"/>
              </a:spcAft>
              <a:defRPr sz="3200">
                <a:solidFill>
                  <a:schemeClr val="tx1"/>
                </a:solidFill>
                <a:latin typeface="Helvetica" panose="020B0604020202020204" pitchFamily="34" charset="0"/>
              </a:defRPr>
            </a:lvl8pPr>
            <a:lvl9pPr marL="1828800" algn="ctr" fontAlgn="base">
              <a:spcBef>
                <a:spcPct val="0"/>
              </a:spcBef>
              <a:spcAft>
                <a:spcPct val="0"/>
              </a:spcAft>
              <a:defRPr sz="3200">
                <a:solidFill>
                  <a:schemeClr val="tx1"/>
                </a:solidFill>
                <a:latin typeface="Helvetica" panose="020B0604020202020204" pitchFamily="34" charset="0"/>
              </a:defRPr>
            </a:lvl9pPr>
          </a:lstStyle>
          <a:p>
            <a:endParaRPr lang="es" altLang="en-US"/>
          </a:p>
        </p:txBody>
      </p:sp>
      <p:sp>
        <p:nvSpPr>
          <p:cNvPr id="49187" name="Text Box 35"/>
          <p:cNvSpPr txBox="1">
            <a:spLocks noChangeArrowheads="1"/>
          </p:cNvSpPr>
          <p:nvPr/>
        </p:nvSpPr>
        <p:spPr bwMode="auto">
          <a:xfrm>
            <a:off x="108505" y="837540"/>
            <a:ext cx="3337902" cy="16318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ctr" rtl="0" eaLnBrk="0" hangingPunct="0">
              <a:spcBef>
                <a:spcPct val="50000"/>
              </a:spcBef>
            </a:pPr>
            <a:r>
              <a:rPr lang="es" sz="3200" b="1" i="0" u="none" baseline="0" dirty="0">
                <a:solidFill>
                  <a:schemeClr val="tx2"/>
                </a:solidFill>
                <a:latin typeface="Gill Sans"/>
              </a:rPr>
              <a:t>Procesamiento de instrumentos</a:t>
            </a:r>
            <a:endParaRPr lang="es" altLang="en-US" sz="3200" b="1" dirty="0">
              <a:solidFill>
                <a:schemeClr val="tx2"/>
              </a:solidFill>
              <a:latin typeface="Gill Sans"/>
            </a:endParaRPr>
          </a:p>
        </p:txBody>
      </p:sp>
      <p:pic>
        <p:nvPicPr>
          <p:cNvPr id="2" name="Picture 1" descr="Imagen" title="Imagen"/>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65671" y="4586983"/>
            <a:ext cx="2490550" cy="1984012"/>
          </a:xfrm>
          <a:prstGeom prst="rect">
            <a:avLst/>
          </a:prstGeom>
          <a:ln w="12700">
            <a:solidFill>
              <a:srgbClr val="002A6C"/>
            </a:solidFill>
          </a:ln>
        </p:spPr>
      </p:pic>
    </p:spTree>
    <p:extLst>
      <p:ext uri="{BB962C8B-B14F-4D97-AF65-F5344CB8AC3E}">
        <p14:creationId xmlns:p14="http://schemas.microsoft.com/office/powerpoint/2010/main" val="5598776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9" name="Rectangle 7"/>
          <p:cNvSpPr>
            <a:spLocks noGrp="1" noChangeArrowheads="1"/>
          </p:cNvSpPr>
          <p:nvPr>
            <p:ph type="title"/>
          </p:nvPr>
        </p:nvSpPr>
        <p:spPr>
          <a:xfrm>
            <a:off x="0" y="381000"/>
            <a:ext cx="9144000" cy="914400"/>
          </a:xfrm>
        </p:spPr>
        <p:txBody>
          <a:bodyPr/>
          <a:lstStyle/>
          <a:p>
            <a:pPr rtl="0"/>
            <a:r>
              <a:rPr lang="es" sz="3200" b="0" i="0" u="none" baseline="0" dirty="0" smtClean="0"/>
              <a:t>Procesa</a:t>
            </a:r>
            <a:r>
              <a:rPr lang="es-ES" sz="3200" b="0" i="0" u="none" baseline="0" dirty="0" smtClean="0"/>
              <a:t>miento</a:t>
            </a:r>
            <a:r>
              <a:rPr lang="es-ES" sz="3200" dirty="0"/>
              <a:t> </a:t>
            </a:r>
            <a:r>
              <a:rPr lang="es-ES" sz="3200" dirty="0" smtClean="0"/>
              <a:t>de</a:t>
            </a:r>
            <a:r>
              <a:rPr lang="es" sz="3200" b="0" i="0" u="none" baseline="0" dirty="0" smtClean="0"/>
              <a:t> </a:t>
            </a:r>
            <a:r>
              <a:rPr lang="es" sz="3200" b="0" i="0" u="none" baseline="0" dirty="0"/>
              <a:t>instrumentos y otros elementos: </a:t>
            </a:r>
            <a:r>
              <a:rPr lang="es" sz="3200" dirty="0"/>
              <a:t/>
            </a:r>
            <a:br>
              <a:rPr lang="es" sz="3200" dirty="0"/>
            </a:br>
            <a:r>
              <a:rPr lang="es" sz="3200" b="0" i="0" u="none" baseline="0" dirty="0"/>
              <a:t>4 Pasos:</a:t>
            </a:r>
            <a:endParaRPr lang="es" altLang="en-US" sz="3200" dirty="0"/>
          </a:p>
        </p:txBody>
      </p:sp>
      <p:sp>
        <p:nvSpPr>
          <p:cNvPr id="38920" name="Rectangle 8"/>
          <p:cNvSpPr>
            <a:spLocks noGrp="1" noChangeArrowheads="1"/>
          </p:cNvSpPr>
          <p:nvPr>
            <p:ph type="body" sz="half" idx="1"/>
          </p:nvPr>
        </p:nvSpPr>
        <p:spPr/>
        <p:txBody>
          <a:bodyPr/>
          <a:lstStyle/>
          <a:p>
            <a:pPr marL="457200" indent="-457200" algn="l" rtl="0">
              <a:buFont typeface="+mj-lt"/>
              <a:buAutoNum type="arabicPeriod"/>
            </a:pPr>
            <a:r>
              <a:rPr lang="es-ES" sz="2400" b="1" dirty="0">
                <a:solidFill>
                  <a:srgbClr val="777777"/>
                </a:solidFill>
              </a:rPr>
              <a:t>D</a:t>
            </a:r>
            <a:r>
              <a:rPr lang="es" sz="2400" b="1" i="0" u="none" baseline="0" dirty="0" smtClean="0">
                <a:solidFill>
                  <a:srgbClr val="777777"/>
                </a:solidFill>
              </a:rPr>
              <a:t>escontaminación</a:t>
            </a:r>
            <a:r>
              <a:rPr lang="es" sz="2400" b="0" i="0" u="none" baseline="0" dirty="0" smtClean="0">
                <a:solidFill>
                  <a:srgbClr val="777777"/>
                </a:solidFill>
              </a:rPr>
              <a:t> </a:t>
            </a:r>
            <a:r>
              <a:rPr lang="es" sz="2400" b="0" i="0" u="none" baseline="0" dirty="0">
                <a:solidFill>
                  <a:srgbClr val="777777"/>
                </a:solidFill>
              </a:rPr>
              <a:t>hace que los objetos no animados sean más seguros de manipular por parte del personal </a:t>
            </a:r>
            <a:r>
              <a:rPr lang="es" sz="2400" b="0" i="1" u="none" baseline="0" dirty="0">
                <a:solidFill>
                  <a:srgbClr val="777777"/>
                </a:solidFill>
              </a:rPr>
              <a:t>antes </a:t>
            </a:r>
            <a:r>
              <a:rPr lang="es" sz="2400" b="0" i="0" u="none" baseline="0" dirty="0">
                <a:solidFill>
                  <a:srgbClr val="777777"/>
                </a:solidFill>
              </a:rPr>
              <a:t>de la limpieza</a:t>
            </a:r>
            <a:r>
              <a:rPr lang="es" sz="2400" dirty="0">
                <a:solidFill>
                  <a:srgbClr val="777777"/>
                </a:solidFill>
              </a:rPr>
              <a:t/>
            </a:r>
            <a:br>
              <a:rPr lang="es" sz="2400" dirty="0">
                <a:solidFill>
                  <a:srgbClr val="777777"/>
                </a:solidFill>
              </a:rPr>
            </a:br>
            <a:endParaRPr lang="es" altLang="en-US" sz="2400" dirty="0" smtClean="0">
              <a:solidFill>
                <a:srgbClr val="777777"/>
              </a:solidFill>
            </a:endParaRPr>
          </a:p>
          <a:p>
            <a:pPr marL="457200" indent="-457200" algn="l" rtl="0">
              <a:buFont typeface="+mj-lt"/>
              <a:buAutoNum type="arabicPeriod"/>
            </a:pPr>
            <a:r>
              <a:rPr lang="es" sz="2400" b="1" i="0" u="none" baseline="0" dirty="0" smtClean="0">
                <a:solidFill>
                  <a:srgbClr val="777777"/>
                </a:solidFill>
              </a:rPr>
              <a:t>Limpieza</a:t>
            </a:r>
            <a:r>
              <a:rPr lang="es" sz="2400" b="0" i="0" u="none" baseline="0" dirty="0" smtClean="0">
                <a:solidFill>
                  <a:srgbClr val="777777"/>
                </a:solidFill>
              </a:rPr>
              <a:t> </a:t>
            </a:r>
            <a:r>
              <a:rPr lang="es" sz="2400" b="0" i="0" u="none" baseline="0" dirty="0">
                <a:solidFill>
                  <a:srgbClr val="777777"/>
                </a:solidFill>
              </a:rPr>
              <a:t>elimina físicamente todo el polvo, la suciedad, la sangre u </a:t>
            </a:r>
            <a:r>
              <a:rPr lang="es" sz="2400" dirty="0">
                <a:solidFill>
                  <a:srgbClr val="777777"/>
                </a:solidFill>
              </a:rPr>
              <a:t/>
            </a:r>
            <a:br>
              <a:rPr lang="es" sz="2400" dirty="0">
                <a:solidFill>
                  <a:srgbClr val="777777"/>
                </a:solidFill>
              </a:rPr>
            </a:br>
            <a:r>
              <a:rPr lang="es" sz="2400" b="0" i="0" u="none" baseline="0" dirty="0">
                <a:solidFill>
                  <a:srgbClr val="777777"/>
                </a:solidFill>
              </a:rPr>
              <a:t>otros fluidos corporales visibles </a:t>
            </a:r>
            <a:r>
              <a:rPr lang="es-ES" sz="2400" dirty="0" smtClean="0">
                <a:solidFill>
                  <a:srgbClr val="777777"/>
                </a:solidFill>
              </a:rPr>
              <a:t>en</a:t>
            </a:r>
            <a:r>
              <a:rPr lang="es" sz="2400" b="0" i="0" u="none" baseline="0" dirty="0" smtClean="0">
                <a:solidFill>
                  <a:srgbClr val="777777"/>
                </a:solidFill>
              </a:rPr>
              <a:t> </a:t>
            </a:r>
            <a:r>
              <a:rPr lang="es" sz="2400" dirty="0">
                <a:solidFill>
                  <a:srgbClr val="777777"/>
                </a:solidFill>
              </a:rPr>
              <a:t/>
            </a:r>
            <a:br>
              <a:rPr lang="es" sz="2400" dirty="0">
                <a:solidFill>
                  <a:srgbClr val="777777"/>
                </a:solidFill>
              </a:rPr>
            </a:br>
            <a:r>
              <a:rPr lang="es" sz="2400" b="0" i="0" u="none" baseline="0" dirty="0">
                <a:solidFill>
                  <a:srgbClr val="777777"/>
                </a:solidFill>
              </a:rPr>
              <a:t>objetos no animados</a:t>
            </a:r>
            <a:endParaRPr lang="es" altLang="en-US" sz="2400" dirty="0">
              <a:solidFill>
                <a:srgbClr val="777777"/>
              </a:solidFill>
            </a:endParaRPr>
          </a:p>
        </p:txBody>
      </p:sp>
      <p:sp>
        <p:nvSpPr>
          <p:cNvPr id="6" name="Rectangle 10"/>
          <p:cNvSpPr txBox="1">
            <a:spLocks noChangeArrowheads="1"/>
          </p:cNvSpPr>
          <p:nvPr/>
        </p:nvSpPr>
        <p:spPr bwMode="auto">
          <a:xfrm>
            <a:off x="4724400" y="1600200"/>
            <a:ext cx="42672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lgn="l" rtl="0">
              <a:buFont typeface="+mj-lt"/>
              <a:buAutoNum type="arabicPeriod" startAt="3"/>
            </a:pPr>
            <a:r>
              <a:rPr lang="es-ES" sz="2400" b="1" dirty="0">
                <a:solidFill>
                  <a:srgbClr val="777777"/>
                </a:solidFill>
              </a:rPr>
              <a:t>D</a:t>
            </a:r>
            <a:r>
              <a:rPr lang="es" sz="2400" b="1" i="0" u="none" baseline="0" dirty="0" smtClean="0">
                <a:solidFill>
                  <a:srgbClr val="777777"/>
                </a:solidFill>
              </a:rPr>
              <a:t>esinfección </a:t>
            </a:r>
            <a:r>
              <a:rPr lang="es" sz="2400" b="1" i="0" u="none" baseline="0" dirty="0">
                <a:solidFill>
                  <a:srgbClr val="777777"/>
                </a:solidFill>
              </a:rPr>
              <a:t>de alto nivel</a:t>
            </a:r>
            <a:r>
              <a:rPr lang="es" sz="2400" b="0" i="0" u="none" baseline="0" dirty="0">
                <a:solidFill>
                  <a:srgbClr val="777777"/>
                </a:solidFill>
              </a:rPr>
              <a:t> elimina todos los organismos (bacterias, virus, hongos y parásitos) excepto algunas endosporas, O</a:t>
            </a:r>
          </a:p>
          <a:p>
            <a:pPr marL="400050" lvl="1" indent="0" algn="l" rtl="0">
              <a:buNone/>
            </a:pPr>
            <a:r>
              <a:rPr lang="es-ES" sz="2400" b="1" dirty="0">
                <a:solidFill>
                  <a:srgbClr val="777777"/>
                </a:solidFill>
              </a:rPr>
              <a:t>E</a:t>
            </a:r>
            <a:r>
              <a:rPr lang="es" sz="2400" b="1" i="0" u="none" baseline="0" dirty="0" smtClean="0">
                <a:solidFill>
                  <a:srgbClr val="777777"/>
                </a:solidFill>
              </a:rPr>
              <a:t>sterilización</a:t>
            </a:r>
            <a:r>
              <a:rPr lang="es" sz="2400" b="0" i="0" u="none" baseline="0" dirty="0" smtClean="0">
                <a:solidFill>
                  <a:srgbClr val="777777"/>
                </a:solidFill>
              </a:rPr>
              <a:t> </a:t>
            </a:r>
            <a:r>
              <a:rPr lang="es" sz="2400" b="0" i="0" u="none" baseline="0" dirty="0">
                <a:solidFill>
                  <a:srgbClr val="777777"/>
                </a:solidFill>
              </a:rPr>
              <a:t>elimina todos los organismos, incluidas las endosporas bacterianas</a:t>
            </a:r>
          </a:p>
          <a:p>
            <a:pPr marL="514350" indent="-514350" algn="l" rtl="0">
              <a:buAutoNum type="arabicPeriod" startAt="4"/>
            </a:pPr>
            <a:r>
              <a:rPr lang="es" sz="2400" b="1" i="0" u="none" baseline="0" dirty="0">
                <a:solidFill>
                  <a:srgbClr val="777777"/>
                </a:solidFill>
              </a:rPr>
              <a:t>Almacenamiento</a:t>
            </a:r>
            <a:r>
              <a:rPr lang="es" sz="2400" b="0" i="0" u="none" baseline="0" dirty="0">
                <a:solidFill>
                  <a:srgbClr val="777777"/>
                </a:solidFill>
              </a:rPr>
              <a:t> instrumentos </a:t>
            </a:r>
            <a:r>
              <a:rPr lang="es" sz="2400" b="0" i="0" u="none" baseline="0" dirty="0" smtClean="0">
                <a:solidFill>
                  <a:srgbClr val="777777"/>
                </a:solidFill>
              </a:rPr>
              <a:t>esterilizados/</a:t>
            </a:r>
            <a:r>
              <a:rPr lang="es-ES" sz="2400" b="0" i="0" u="none" baseline="0" dirty="0" smtClean="0">
                <a:solidFill>
                  <a:srgbClr val="777777"/>
                </a:solidFill>
              </a:rPr>
              <a:t>DAN</a:t>
            </a:r>
            <a:r>
              <a:rPr lang="es" sz="2400" b="0" i="0" u="none" baseline="0" dirty="0" smtClean="0">
                <a:solidFill>
                  <a:srgbClr val="777777"/>
                </a:solidFill>
              </a:rPr>
              <a:t> </a:t>
            </a:r>
            <a:endParaRPr lang="es" altLang="en-US" sz="2400" dirty="0" smtClean="0">
              <a:solidFill>
                <a:srgbClr val="777777"/>
              </a:solidFill>
            </a:endParaRPr>
          </a:p>
          <a:p>
            <a:pPr marL="457200" indent="-457200" algn="l" rtl="0">
              <a:buFont typeface="+mj-lt"/>
              <a:buAutoNum type="arabicPeriod" startAt="3"/>
            </a:pPr>
            <a:endParaRPr lang="es" altLang="en-US" sz="2400" dirty="0">
              <a:solidFill>
                <a:schemeClr val="tx2"/>
              </a:solidFill>
            </a:endParaRPr>
          </a:p>
        </p:txBody>
      </p:sp>
    </p:spTree>
    <p:extLst>
      <p:ext uri="{BB962C8B-B14F-4D97-AF65-F5344CB8AC3E}">
        <p14:creationId xmlns:p14="http://schemas.microsoft.com/office/powerpoint/2010/main" val="9096398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2" name="Picture 4" descr="safezon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615" y="1452907"/>
            <a:ext cx="3752385" cy="2456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0640">
                <a:solidFill>
                  <a:schemeClr val="accent1"/>
                </a:solidFill>
                <a:miter lim="800000"/>
                <a:headEnd/>
                <a:tailEnd/>
              </a14:hiddenLine>
            </a:ext>
          </a:extLst>
        </p:spPr>
      </p:pic>
      <p:grpSp>
        <p:nvGrpSpPr>
          <p:cNvPr id="43022" name="Group 14" descr="Imagen" title="Imagen"/>
          <p:cNvGrpSpPr>
            <a:grpSpLocks/>
          </p:cNvGrpSpPr>
          <p:nvPr/>
        </p:nvGrpSpPr>
        <p:grpSpPr bwMode="auto">
          <a:xfrm>
            <a:off x="3224290" y="1452907"/>
            <a:ext cx="5142648" cy="5296558"/>
            <a:chOff x="2629" y="1500"/>
            <a:chExt cx="2506" cy="2581"/>
          </a:xfrm>
        </p:grpSpPr>
        <p:pic>
          <p:nvPicPr>
            <p:cNvPr id="43017" name="Picture 9" descr="blunt_need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7" y="1500"/>
              <a:ext cx="1838" cy="1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accent1"/>
                  </a:solidFill>
                  <a:miter lim="800000"/>
                  <a:headEnd/>
                  <a:tailEnd/>
                </a14:hiddenLine>
              </a:ext>
            </a:extLst>
          </p:spPr>
        </p:pic>
        <p:pic>
          <p:nvPicPr>
            <p:cNvPr id="43018" name="Picture 10" descr="blade_remova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9" y="2769"/>
              <a:ext cx="1392" cy="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accent1"/>
                  </a:solidFill>
                  <a:miter lim="800000"/>
                  <a:headEnd/>
                  <a:tailEnd/>
                </a14:hiddenLine>
              </a:ext>
            </a:extLst>
          </p:spPr>
        </p:pic>
      </p:grpSp>
      <p:sp>
        <p:nvSpPr>
          <p:cNvPr id="2" name="Title 1"/>
          <p:cNvSpPr>
            <a:spLocks noGrp="1"/>
          </p:cNvSpPr>
          <p:nvPr>
            <p:ph type="title"/>
          </p:nvPr>
        </p:nvSpPr>
        <p:spPr>
          <a:xfrm>
            <a:off x="438615" y="386107"/>
            <a:ext cx="8229600" cy="1066800"/>
          </a:xfrm>
        </p:spPr>
        <p:txBody>
          <a:bodyPr>
            <a:normAutofit fontScale="90000"/>
          </a:bodyPr>
          <a:lstStyle/>
          <a:p>
            <a:pPr rtl="0"/>
            <a:r>
              <a:rPr lang="es" sz="4000" b="0" i="0" u="none" baseline="0" dirty="0"/>
              <a:t>Manipulación de objetos </a:t>
            </a:r>
            <a:r>
              <a:rPr lang="es-ES" sz="4000" b="0" i="0" u="none" baseline="0" dirty="0" smtClean="0"/>
              <a:t>corto-</a:t>
            </a:r>
            <a:r>
              <a:rPr lang="es" sz="4000" b="0" i="0" u="none" baseline="0" dirty="0" smtClean="0"/>
              <a:t>punzantes</a:t>
            </a:r>
            <a:r>
              <a:rPr lang="es" dirty="0"/>
              <a:t/>
            </a:r>
            <a:br>
              <a:rPr lang="es" dirty="0"/>
            </a:br>
            <a:endParaRPr lang="es" dirty="0"/>
          </a:p>
        </p:txBody>
      </p:sp>
    </p:spTree>
    <p:extLst>
      <p:ext uri="{BB962C8B-B14F-4D97-AF65-F5344CB8AC3E}">
        <p14:creationId xmlns:p14="http://schemas.microsoft.com/office/powerpoint/2010/main" val="24571224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7" name="Picture 7" descr="needlebox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828800"/>
            <a:ext cx="38862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accent1"/>
                </a:solidFill>
                <a:miter lim="800000"/>
                <a:headEnd/>
                <a:tailEnd/>
              </a14:hiddenLine>
            </a:ext>
          </a:extLst>
        </p:spPr>
      </p:pic>
      <p:pic>
        <p:nvPicPr>
          <p:cNvPr id="3" name="Picture 2" descr="Imagen" title="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5800" y="1805172"/>
            <a:ext cx="4648200" cy="3605027"/>
          </a:xfrm>
          <a:prstGeom prst="rect">
            <a:avLst/>
          </a:prstGeom>
        </p:spPr>
      </p:pic>
      <p:sp>
        <p:nvSpPr>
          <p:cNvPr id="2" name="Title 1"/>
          <p:cNvSpPr>
            <a:spLocks noGrp="1"/>
          </p:cNvSpPr>
          <p:nvPr>
            <p:ph type="title"/>
          </p:nvPr>
        </p:nvSpPr>
        <p:spPr/>
        <p:txBody>
          <a:bodyPr>
            <a:normAutofit/>
          </a:bodyPr>
          <a:lstStyle/>
          <a:p>
            <a:pPr rtl="0"/>
            <a:r>
              <a:rPr lang="es" sz="3600" b="0" i="0" u="none" baseline="0" dirty="0"/>
              <a:t>Eliminación de objetos </a:t>
            </a:r>
            <a:r>
              <a:rPr lang="es-ES" sz="3600" b="0" i="0" u="none" baseline="0" dirty="0" smtClean="0"/>
              <a:t>corto-</a:t>
            </a:r>
            <a:r>
              <a:rPr lang="es" sz="3600" b="0" i="0" u="none" baseline="0" dirty="0" smtClean="0"/>
              <a:t>punzantes </a:t>
            </a:r>
            <a:endParaRPr lang="es" altLang="en-US" sz="3600" dirty="0"/>
          </a:p>
        </p:txBody>
      </p:sp>
    </p:spTree>
    <p:extLst>
      <p:ext uri="{BB962C8B-B14F-4D97-AF65-F5344CB8AC3E}">
        <p14:creationId xmlns:p14="http://schemas.microsoft.com/office/powerpoint/2010/main" val="29232333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1026" descr="mopp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752600"/>
            <a:ext cx="3652838" cy="2819400"/>
          </a:xfrm>
          <a:prstGeom prst="rect">
            <a:avLst/>
          </a:prstGeom>
          <a:noFill/>
          <a:ln w="28575">
            <a:solidFill>
              <a:schemeClr val="accent6"/>
            </a:solidFill>
            <a:miter lim="800000"/>
            <a:headEnd/>
            <a:tailEnd/>
          </a:ln>
          <a:extLst>
            <a:ext uri="{909E8E84-426E-40DD-AFC4-6F175D3DCCD1}">
              <a14:hiddenFill xmlns:a14="http://schemas.microsoft.com/office/drawing/2010/main">
                <a:solidFill>
                  <a:srgbClr val="FFFFFF"/>
                </a:solidFill>
              </a14:hiddenFill>
            </a:ext>
          </a:extLst>
        </p:spPr>
      </p:pic>
      <p:sp>
        <p:nvSpPr>
          <p:cNvPr id="65548" name="Rectangle 1036"/>
          <p:cNvSpPr>
            <a:spLocks noGrp="1" noChangeArrowheads="1"/>
          </p:cNvSpPr>
          <p:nvPr>
            <p:ph type="title"/>
          </p:nvPr>
        </p:nvSpPr>
        <p:spPr/>
        <p:txBody>
          <a:bodyPr>
            <a:noAutofit/>
          </a:bodyPr>
          <a:lstStyle/>
          <a:p>
            <a:pPr rtl="0"/>
            <a:r>
              <a:rPr lang="es" sz="3600" b="0" i="0" u="none" baseline="0" dirty="0"/>
              <a:t>Limpieza ambiental</a:t>
            </a:r>
            <a:r>
              <a:rPr lang="es" sz="3600" dirty="0"/>
              <a:t/>
            </a:r>
            <a:br>
              <a:rPr lang="es" sz="3600" dirty="0"/>
            </a:br>
            <a:endParaRPr lang="es" altLang="en-US" sz="3600" dirty="0"/>
          </a:p>
        </p:txBody>
      </p:sp>
      <p:pic>
        <p:nvPicPr>
          <p:cNvPr id="2" name="Picture 1" descr="Imagen" title="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11436" y="3209944"/>
            <a:ext cx="3810000" cy="3079711"/>
          </a:xfrm>
          <a:prstGeom prst="rect">
            <a:avLst/>
          </a:prstGeom>
          <a:ln w="28575">
            <a:solidFill>
              <a:schemeClr val="accent6"/>
            </a:solidFill>
          </a:ln>
        </p:spPr>
      </p:pic>
    </p:spTree>
    <p:extLst>
      <p:ext uri="{BB962C8B-B14F-4D97-AF65-F5344CB8AC3E}">
        <p14:creationId xmlns:p14="http://schemas.microsoft.com/office/powerpoint/2010/main" val="42782290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5" name="Picture 7" descr="claypot_7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657166"/>
            <a:ext cx="4290869" cy="3219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accent1"/>
                </a:solidFill>
                <a:miter lim="800000"/>
                <a:headEnd/>
                <a:tailEnd/>
              </a14:hiddenLine>
            </a:ext>
          </a:extLst>
        </p:spPr>
      </p:pic>
      <p:pic>
        <p:nvPicPr>
          <p:cNvPr id="2" name="Picture 1" descr="Imagen" title="Imagen"/>
          <p:cNvPicPr>
            <a:picLocks noChangeAspect="1"/>
          </p:cNvPicPr>
          <p:nvPr/>
        </p:nvPicPr>
        <p:blipFill>
          <a:blip r:embed="rId4"/>
          <a:stretch>
            <a:fillRect/>
          </a:stretch>
        </p:blipFill>
        <p:spPr>
          <a:xfrm>
            <a:off x="5334000" y="1182429"/>
            <a:ext cx="3124200" cy="4493141"/>
          </a:xfrm>
          <a:prstGeom prst="rect">
            <a:avLst/>
          </a:prstGeom>
        </p:spPr>
      </p:pic>
      <p:sp>
        <p:nvSpPr>
          <p:cNvPr id="3" name="Title 2"/>
          <p:cNvSpPr>
            <a:spLocks noGrp="1"/>
          </p:cNvSpPr>
          <p:nvPr>
            <p:ph type="title"/>
          </p:nvPr>
        </p:nvSpPr>
        <p:spPr/>
        <p:txBody>
          <a:bodyPr>
            <a:normAutofit/>
          </a:bodyPr>
          <a:lstStyle/>
          <a:p>
            <a:pPr rtl="0"/>
            <a:r>
              <a:rPr lang="es-ES" sz="3600" b="0" i="0" u="none" baseline="0" dirty="0" smtClean="0"/>
              <a:t>Manejo</a:t>
            </a:r>
            <a:r>
              <a:rPr lang="es" sz="3600" b="0" i="0" u="none" baseline="0" dirty="0" smtClean="0"/>
              <a:t> </a:t>
            </a:r>
            <a:r>
              <a:rPr lang="es" sz="3600" b="0" i="0" u="none" baseline="0" dirty="0"/>
              <a:t>de desechos</a:t>
            </a:r>
            <a:endParaRPr lang="es" altLang="en-US" sz="3600" dirty="0"/>
          </a:p>
        </p:txBody>
      </p:sp>
    </p:spTree>
    <p:extLst>
      <p:ext uri="{BB962C8B-B14F-4D97-AF65-F5344CB8AC3E}">
        <p14:creationId xmlns:p14="http://schemas.microsoft.com/office/powerpoint/2010/main" val="39586581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s" b="0" i="0" u="none" baseline="0" dirty="0"/>
              <a:t>Seguridad de las inyecciones </a:t>
            </a:r>
            <a:endParaRPr lang="es" dirty="0"/>
          </a:p>
        </p:txBody>
      </p:sp>
      <p:grpSp>
        <p:nvGrpSpPr>
          <p:cNvPr id="6" name="Group 5" descr="Seguridad de las inyecciones " title="Seguridad de las inyecciones "/>
          <p:cNvGrpSpPr/>
          <p:nvPr/>
        </p:nvGrpSpPr>
        <p:grpSpPr>
          <a:xfrm>
            <a:off x="1828800" y="1295400"/>
            <a:ext cx="5486400" cy="4016829"/>
            <a:chOff x="1828800" y="1295400"/>
            <a:chExt cx="5486400" cy="4016829"/>
          </a:xfrm>
        </p:grpSpPr>
        <p:pic>
          <p:nvPicPr>
            <p:cNvPr id="4" name="Picture 3" descr="Seguridad de las inyecciones " title="Seguridad de las inyecciones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1295400"/>
              <a:ext cx="5486400" cy="4016829"/>
            </a:xfrm>
            <a:prstGeom prst="rect">
              <a:avLst/>
            </a:prstGeom>
            <a:ln w="28575">
              <a:solidFill>
                <a:schemeClr val="bg1"/>
              </a:solidFill>
            </a:ln>
          </p:spPr>
        </p:pic>
        <p:pic>
          <p:nvPicPr>
            <p:cNvPr id="5" name="Picture 4" descr="Seguridad de las inyecciones " title="Seguridad de las inyecciones "/>
            <p:cNvPicPr>
              <a:picLocks noChangeAspect="1"/>
            </p:cNvPicPr>
            <p:nvPr/>
          </p:nvPicPr>
          <p:blipFill>
            <a:blip r:embed="rId4"/>
            <a:stretch>
              <a:fillRect/>
            </a:stretch>
          </p:blipFill>
          <p:spPr>
            <a:xfrm>
              <a:off x="3352800" y="4648200"/>
              <a:ext cx="3657600" cy="406400"/>
            </a:xfrm>
            <a:prstGeom prst="rect">
              <a:avLst/>
            </a:prstGeom>
          </p:spPr>
        </p:pic>
      </p:grpSp>
    </p:spTree>
    <p:extLst>
      <p:ext uri="{BB962C8B-B14F-4D97-AF65-F5344CB8AC3E}">
        <p14:creationId xmlns:p14="http://schemas.microsoft.com/office/powerpoint/2010/main" val="33070024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s-ES" dirty="0" smtClean="0"/>
              <a:t>P</a:t>
            </a:r>
            <a:r>
              <a:rPr lang="es" dirty="0" smtClean="0"/>
              <a:t>revención </a:t>
            </a:r>
            <a:r>
              <a:rPr lang="es" dirty="0"/>
              <a:t>de </a:t>
            </a:r>
            <a:r>
              <a:rPr lang="es-ES" dirty="0" smtClean="0"/>
              <a:t>I</a:t>
            </a:r>
            <a:r>
              <a:rPr lang="es" dirty="0" smtClean="0"/>
              <a:t>nfecciones</a:t>
            </a:r>
            <a:r>
              <a:rPr lang="es-ES" dirty="0" smtClean="0"/>
              <a:t>  </a:t>
            </a:r>
            <a:r>
              <a:rPr lang="es" dirty="0"/>
              <a:t/>
            </a:r>
            <a:br>
              <a:rPr lang="es" dirty="0"/>
            </a:br>
            <a:r>
              <a:rPr lang="es" b="0" i="0" u="none" baseline="0" dirty="0" smtClean="0"/>
              <a:t>Descripción </a:t>
            </a:r>
            <a:r>
              <a:rPr lang="es" b="0" i="0" u="none" baseline="0" dirty="0"/>
              <a:t>general </a:t>
            </a:r>
            <a:endParaRPr lang="es" dirty="0"/>
          </a:p>
        </p:txBody>
      </p:sp>
      <p:sp>
        <p:nvSpPr>
          <p:cNvPr id="6" name="Content Placeholder 5"/>
          <p:cNvSpPr>
            <a:spLocks noGrp="1"/>
          </p:cNvSpPr>
          <p:nvPr>
            <p:ph idx="1"/>
          </p:nvPr>
        </p:nvSpPr>
        <p:spPr>
          <a:xfrm>
            <a:off x="457200" y="1524000"/>
            <a:ext cx="8229600" cy="4602163"/>
          </a:xfrm>
        </p:spPr>
        <p:txBody>
          <a:bodyPr/>
          <a:lstStyle/>
          <a:p>
            <a:pPr marL="0" indent="0" algn="l" rtl="0">
              <a:buNone/>
            </a:pPr>
            <a:r>
              <a:rPr lang="es" b="0" i="0" u="none" baseline="0" dirty="0"/>
              <a:t>Esquema de la presentación</a:t>
            </a:r>
            <a:r>
              <a:rPr lang="es" b="0" i="0" u="none" baseline="0" dirty="0" smtClean="0"/>
              <a:t>:</a:t>
            </a:r>
            <a:endParaRPr lang="es" dirty="0" smtClean="0"/>
          </a:p>
          <a:p>
            <a:pPr algn="l" rtl="0"/>
            <a:r>
              <a:rPr lang="es" sz="2800" b="0" i="0" u="none" baseline="0" dirty="0"/>
              <a:t>Ciclo de transmisión de enfermedades</a:t>
            </a:r>
          </a:p>
          <a:p>
            <a:pPr algn="l" rtl="0"/>
            <a:r>
              <a:rPr lang="es" sz="2800" b="0" i="0" u="none" baseline="0" dirty="0"/>
              <a:t>Cómo prevenir la diseminación de infecciones</a:t>
            </a:r>
          </a:p>
          <a:p>
            <a:pPr algn="l" rtl="0"/>
            <a:r>
              <a:rPr lang="es" sz="2800" b="0" i="0" u="none" baseline="0" dirty="0"/>
              <a:t>Principios básicos y pasos para la prevención de infecciones </a:t>
            </a:r>
          </a:p>
          <a:p>
            <a:pPr algn="l" rtl="0"/>
            <a:r>
              <a:rPr lang="es" sz="2800" b="0" i="0" u="none" baseline="0" dirty="0"/>
              <a:t>Precauciones estándar </a:t>
            </a:r>
          </a:p>
          <a:p>
            <a:pPr algn="l" rtl="0"/>
            <a:r>
              <a:rPr lang="es" sz="2800" b="0" i="0" u="none" baseline="0" dirty="0"/>
              <a:t>Cómo informar a los miembros de la familia y a la comunidad acerca de la prevención de la transmisión de enfermedades</a:t>
            </a:r>
          </a:p>
          <a:p>
            <a:endParaRPr lang="es" dirty="0"/>
          </a:p>
        </p:txBody>
      </p:sp>
    </p:spTree>
    <p:extLst>
      <p:ext uri="{BB962C8B-B14F-4D97-AF65-F5344CB8AC3E}">
        <p14:creationId xmlns:p14="http://schemas.microsoft.com/office/powerpoint/2010/main" val="29627561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s" b="0" i="0" u="none" baseline="0" dirty="0"/>
              <a:t>Buenas conductas respiratorias </a:t>
            </a:r>
            <a:endParaRPr lang="es" dirty="0"/>
          </a:p>
        </p:txBody>
      </p:sp>
      <p:pic>
        <p:nvPicPr>
          <p:cNvPr id="5" name="Picture 4" descr="Imagen" title="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2057400"/>
            <a:ext cx="3486150" cy="3486150"/>
          </a:xfrm>
          <a:prstGeom prst="rect">
            <a:avLst/>
          </a:prstGeom>
        </p:spPr>
      </p:pic>
      <p:pic>
        <p:nvPicPr>
          <p:cNvPr id="6" name="Picture 5" descr="Imagen" title="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6800" y="2009775"/>
            <a:ext cx="3608614" cy="3581400"/>
          </a:xfrm>
          <a:prstGeom prst="rect">
            <a:avLst/>
          </a:prstGeom>
        </p:spPr>
      </p:pic>
    </p:spTree>
    <p:extLst>
      <p:ext uri="{BB962C8B-B14F-4D97-AF65-F5344CB8AC3E}">
        <p14:creationId xmlns:p14="http://schemas.microsoft.com/office/powerpoint/2010/main" val="14068934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s" b="0" i="0" u="none" baseline="0" dirty="0"/>
              <a:t>Información para miembros de la familia y la comunidad</a:t>
            </a:r>
            <a:endParaRPr lang="es" dirty="0"/>
          </a:p>
        </p:txBody>
      </p:sp>
      <p:sp>
        <p:nvSpPr>
          <p:cNvPr id="3" name="Rectangle 5"/>
          <p:cNvSpPr txBox="1">
            <a:spLocks noChangeArrowheads="1"/>
          </p:cNvSpPr>
          <p:nvPr/>
        </p:nvSpPr>
        <p:spPr>
          <a:xfrm>
            <a:off x="457200" y="1600200"/>
            <a:ext cx="8229600" cy="4525963"/>
          </a:xfrm>
          <a:prstGeom prst="rect">
            <a:avLst/>
          </a:prstGeom>
        </p:spPr>
        <p:txBody>
          <a:bodyPr anchor="t"/>
          <a:lst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rtl="0"/>
            <a:r>
              <a:rPr lang="es" b="0" i="0" u="none" baseline="0" dirty="0" smtClean="0">
                <a:solidFill>
                  <a:srgbClr val="777777"/>
                </a:solidFill>
              </a:rPr>
              <a:t>Ens</a:t>
            </a:r>
            <a:r>
              <a:rPr lang="es-ES" b="0" i="0" u="none" baseline="0" dirty="0" smtClean="0">
                <a:solidFill>
                  <a:srgbClr val="777777"/>
                </a:solidFill>
              </a:rPr>
              <a:t>eñe</a:t>
            </a:r>
            <a:r>
              <a:rPr lang="es" b="0" i="0" u="none" baseline="0" dirty="0" smtClean="0">
                <a:solidFill>
                  <a:srgbClr val="777777"/>
                </a:solidFill>
              </a:rPr>
              <a:t> </a:t>
            </a:r>
            <a:r>
              <a:rPr lang="es" b="0" i="0" u="none" baseline="0" dirty="0">
                <a:solidFill>
                  <a:srgbClr val="777777"/>
                </a:solidFill>
              </a:rPr>
              <a:t>a </a:t>
            </a:r>
            <a:r>
              <a:rPr lang="es-ES" b="0" i="0" u="none" baseline="0" dirty="0" smtClean="0">
                <a:solidFill>
                  <a:srgbClr val="777777"/>
                </a:solidFill>
              </a:rPr>
              <a:t>las clientes </a:t>
            </a:r>
            <a:r>
              <a:rPr lang="es" b="0" i="0" u="none" baseline="0" dirty="0" smtClean="0">
                <a:solidFill>
                  <a:srgbClr val="777777"/>
                </a:solidFill>
              </a:rPr>
              <a:t>y </a:t>
            </a:r>
            <a:r>
              <a:rPr lang="es" b="0" i="0" u="none" baseline="0" dirty="0">
                <a:solidFill>
                  <a:srgbClr val="777777"/>
                </a:solidFill>
              </a:rPr>
              <a:t>a sus familias cómo </a:t>
            </a:r>
            <a:r>
              <a:rPr lang="es" dirty="0">
                <a:solidFill>
                  <a:srgbClr val="777777"/>
                </a:solidFill>
              </a:rPr>
              <a:t/>
            </a:r>
            <a:br>
              <a:rPr lang="es" dirty="0">
                <a:solidFill>
                  <a:srgbClr val="777777"/>
                </a:solidFill>
              </a:rPr>
            </a:br>
            <a:r>
              <a:rPr lang="es" b="0" i="0" u="none" baseline="0" dirty="0">
                <a:solidFill>
                  <a:srgbClr val="777777"/>
                </a:solidFill>
              </a:rPr>
              <a:t>reducir el riesgo de exposición en el hogar.</a:t>
            </a:r>
          </a:p>
          <a:p>
            <a:pPr algn="l" rtl="0"/>
            <a:r>
              <a:rPr lang="es" b="0" i="0" u="none" baseline="0" dirty="0">
                <a:solidFill>
                  <a:srgbClr val="777777"/>
                </a:solidFill>
              </a:rPr>
              <a:t>Cree conciencia respecto de la importancia de la higiene de manos.</a:t>
            </a:r>
          </a:p>
          <a:p>
            <a:pPr algn="l" rtl="0"/>
            <a:r>
              <a:rPr lang="es" b="0" i="0" u="none" baseline="0" dirty="0">
                <a:solidFill>
                  <a:srgbClr val="777777"/>
                </a:solidFill>
              </a:rPr>
              <a:t>Promueva la participación de los miembros de la comunidad en la implementación de prácticas de prevención de infecciones, como disponibilidad de agua limpia, </a:t>
            </a:r>
            <a:r>
              <a:rPr lang="es-ES" dirty="0" smtClean="0">
                <a:solidFill>
                  <a:srgbClr val="777777"/>
                </a:solidFill>
              </a:rPr>
              <a:t>manejo</a:t>
            </a:r>
            <a:r>
              <a:rPr lang="es" b="0" i="0" u="none" baseline="0" dirty="0" smtClean="0">
                <a:solidFill>
                  <a:srgbClr val="777777"/>
                </a:solidFill>
              </a:rPr>
              <a:t> </a:t>
            </a:r>
            <a:r>
              <a:rPr lang="es" b="0" i="0" u="none" baseline="0" dirty="0">
                <a:solidFill>
                  <a:srgbClr val="777777"/>
                </a:solidFill>
              </a:rPr>
              <a:t>de desechos, etc. en el </a:t>
            </a:r>
            <a:r>
              <a:rPr lang="es-ES" dirty="0" smtClean="0">
                <a:solidFill>
                  <a:srgbClr val="777777"/>
                </a:solidFill>
              </a:rPr>
              <a:t>establecimiento</a:t>
            </a:r>
            <a:r>
              <a:rPr lang="es" b="0" i="0" u="none" baseline="0" dirty="0" smtClean="0">
                <a:solidFill>
                  <a:srgbClr val="777777"/>
                </a:solidFill>
              </a:rPr>
              <a:t> </a:t>
            </a:r>
            <a:r>
              <a:rPr lang="es" b="0" i="0" u="none" baseline="0" dirty="0">
                <a:solidFill>
                  <a:srgbClr val="777777"/>
                </a:solidFill>
              </a:rPr>
              <a:t>de salud. </a:t>
            </a:r>
          </a:p>
        </p:txBody>
      </p:sp>
    </p:spTree>
    <p:extLst>
      <p:ext uri="{BB962C8B-B14F-4D97-AF65-F5344CB8AC3E}">
        <p14:creationId xmlns:p14="http://schemas.microsoft.com/office/powerpoint/2010/main" val="33157811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fontScale="90000"/>
          </a:bodyPr>
          <a:lstStyle/>
          <a:p>
            <a:pPr rtl="0"/>
            <a:r>
              <a:rPr lang="es" b="0" i="0" u="none" baseline="0" dirty="0"/>
              <a:t>La prevención de infecciones es</a:t>
            </a:r>
            <a:r>
              <a:rPr lang="es" dirty="0"/>
              <a:t/>
            </a:r>
            <a:br>
              <a:rPr lang="es" dirty="0"/>
            </a:br>
            <a:r>
              <a:rPr lang="es" b="0" i="0" u="none" baseline="0" dirty="0"/>
              <a:t>responsabilidad de todos.</a:t>
            </a:r>
            <a:endParaRPr lang="es" altLang="en-US" dirty="0"/>
          </a:p>
        </p:txBody>
      </p:sp>
      <p:pic>
        <p:nvPicPr>
          <p:cNvPr id="30724" name="Picture 4" descr="hapgr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600200"/>
            <a:ext cx="5557838" cy="404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chemeClr val="accent1"/>
                </a:solidFill>
                <a:miter lim="800000"/>
                <a:headEnd/>
                <a:tailEnd/>
              </a14:hiddenLine>
            </a:ext>
          </a:extLst>
        </p:spPr>
      </p:pic>
    </p:spTree>
    <p:extLst>
      <p:ext uri="{BB962C8B-B14F-4D97-AF65-F5344CB8AC3E}">
        <p14:creationId xmlns:p14="http://schemas.microsoft.com/office/powerpoint/2010/main" val="15552130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4" name="Rectangle 4"/>
          <p:cNvSpPr>
            <a:spLocks noGrp="1" noChangeArrowheads="1"/>
          </p:cNvSpPr>
          <p:nvPr>
            <p:ph type="title"/>
          </p:nvPr>
        </p:nvSpPr>
        <p:spPr/>
        <p:txBody>
          <a:bodyPr/>
          <a:lstStyle/>
          <a:p>
            <a:pPr rtl="0"/>
            <a:r>
              <a:rPr lang="es" b="0" i="0" u="none" baseline="0" dirty="0"/>
              <a:t>Puntos clave</a:t>
            </a:r>
            <a:endParaRPr lang="es" altLang="en-US" dirty="0"/>
          </a:p>
        </p:txBody>
      </p:sp>
      <p:sp>
        <p:nvSpPr>
          <p:cNvPr id="61445" name="Rectangle 5"/>
          <p:cNvSpPr>
            <a:spLocks noGrp="1" noChangeArrowheads="1"/>
          </p:cNvSpPr>
          <p:nvPr>
            <p:ph idx="1"/>
          </p:nvPr>
        </p:nvSpPr>
        <p:spPr/>
        <p:txBody>
          <a:bodyPr/>
          <a:lstStyle/>
          <a:p>
            <a:pPr algn="l" rtl="0"/>
            <a:r>
              <a:rPr lang="es" sz="2800" b="0" i="0" u="none" baseline="0" dirty="0"/>
              <a:t>Se puede minimizar y prevenir la exposición a infecciones </a:t>
            </a:r>
            <a:r>
              <a:rPr lang="es" sz="2800" b="0" i="0" u="none" baseline="0" dirty="0" smtClean="0"/>
              <a:t>mediante </a:t>
            </a:r>
            <a:r>
              <a:rPr lang="es" sz="2800" b="0" i="0" u="none" baseline="0" dirty="0"/>
              <a:t>las siguientes medidas:</a:t>
            </a:r>
          </a:p>
          <a:p>
            <a:pPr lvl="1" algn="l" rtl="0"/>
            <a:r>
              <a:rPr lang="es" b="0" i="0" u="none" baseline="0" dirty="0"/>
              <a:t>Aplicar las precauciones estándar con todos los pacientes</a:t>
            </a:r>
          </a:p>
          <a:p>
            <a:pPr lvl="1" algn="l" rtl="0"/>
            <a:r>
              <a:rPr lang="es" b="0" i="0" u="none" baseline="0" dirty="0"/>
              <a:t>Eliminar los desechos clínicos de manera adecuada</a:t>
            </a:r>
          </a:p>
          <a:p>
            <a:pPr algn="l" rtl="0"/>
            <a:r>
              <a:rPr lang="es" sz="2800" b="0" i="0" u="none" baseline="0" dirty="0"/>
              <a:t>Trabajar en forma conjunta para que el lugar de trabajo sea más seguro</a:t>
            </a:r>
          </a:p>
          <a:p>
            <a:pPr algn="l" rtl="0"/>
            <a:r>
              <a:rPr lang="es" sz="2800" b="0" i="0" u="none" baseline="0" dirty="0" smtClean="0"/>
              <a:t>Enseñar </a:t>
            </a:r>
            <a:r>
              <a:rPr lang="es" sz="2800" b="0" i="0" u="none" baseline="0" dirty="0"/>
              <a:t>a </a:t>
            </a:r>
            <a:r>
              <a:rPr lang="es-ES" sz="2800" b="0" i="0" u="none" baseline="0" dirty="0" smtClean="0"/>
              <a:t>las clientes </a:t>
            </a:r>
            <a:r>
              <a:rPr lang="es" sz="2800" b="0" i="0" u="none" baseline="0" dirty="0" smtClean="0"/>
              <a:t>y </a:t>
            </a:r>
            <a:r>
              <a:rPr lang="es" sz="2800" b="0" i="0" u="none" baseline="0" dirty="0"/>
              <a:t>a sus familias cómo </a:t>
            </a:r>
            <a:r>
              <a:rPr lang="es" sz="2800" dirty="0"/>
              <a:t/>
            </a:r>
            <a:br>
              <a:rPr lang="es" sz="2800" dirty="0"/>
            </a:br>
            <a:r>
              <a:rPr lang="es" sz="2800" b="0" i="0" u="none" baseline="0" dirty="0"/>
              <a:t>reducir el riesgo de exposición en el hogar</a:t>
            </a:r>
          </a:p>
          <a:p>
            <a:endParaRPr lang="es" altLang="en-US" sz="2800" dirty="0"/>
          </a:p>
        </p:txBody>
      </p:sp>
    </p:spTree>
    <p:extLst>
      <p:ext uri="{BB962C8B-B14F-4D97-AF65-F5344CB8AC3E}">
        <p14:creationId xmlns:p14="http://schemas.microsoft.com/office/powerpoint/2010/main" val="21202562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p:cNvSpPr txBox="1">
            <a:spLocks noChangeArrowheads="1"/>
          </p:cNvSpPr>
          <p:nvPr/>
        </p:nvSpPr>
        <p:spPr bwMode="auto">
          <a:xfrm>
            <a:off x="685800" y="1524000"/>
            <a:ext cx="7696200" cy="1416050"/>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dirty="0">
                <a:solidFill>
                  <a:srgbClr val="002A6C"/>
                </a:solidFill>
                <a:latin typeface="Gill Sans MT" pitchFamily="34" charset="0"/>
                <a:ea typeface="+mn-ea"/>
              </a:rPr>
              <a:t>For more information, please visit</a:t>
            </a:r>
          </a:p>
          <a:p>
            <a:pPr algn="ctr">
              <a:defRPr/>
            </a:pPr>
            <a:r>
              <a:rPr lang="en-US" altLang="en-US" sz="3400" b="1" dirty="0">
                <a:solidFill>
                  <a:srgbClr val="002A6C"/>
                </a:solidFill>
                <a:latin typeface="Gill Sans MT" pitchFamily="34" charset="0"/>
                <a:ea typeface="+mn-ea"/>
              </a:rPr>
              <a:t>www.mcsprogram.org</a:t>
            </a:r>
          </a:p>
          <a:p>
            <a:pPr>
              <a:defRPr/>
            </a:pPr>
            <a:endParaRPr lang="en-US" altLang="en-US" dirty="0">
              <a:ea typeface="+mn-ea"/>
            </a:endParaRPr>
          </a:p>
        </p:txBody>
      </p:sp>
      <p:sp>
        <p:nvSpPr>
          <p:cNvPr id="5" name="TextBox 8"/>
          <p:cNvSpPr txBox="1">
            <a:spLocks noChangeArrowheads="1"/>
          </p:cNvSpPr>
          <p:nvPr/>
        </p:nvSpPr>
        <p:spPr bwMode="auto">
          <a:xfrm>
            <a:off x="685800" y="3425825"/>
            <a:ext cx="7696200" cy="954088"/>
          </a:xfrm>
          <a:prstGeom prst="rect">
            <a:avLst/>
          </a:prstGeom>
          <a:noFill/>
          <a:ln>
            <a:noFill/>
          </a:ln>
          <a:extLst>
            <a:ext uri="{909E8E84-426E-40dd-AFC4-6F175D3DCCD1}"/>
            <a:ext uri="{91240B29-F687-4f45-9708-019B960494DF}"/>
          </a:extLst>
        </p:spPr>
        <p:txBody>
          <a:bodyPr>
            <a:spAutoFit/>
          </a:bodyPr>
          <a:lstStyle>
            <a:lvl1pPr>
              <a:defRPr sz="3800">
                <a:solidFill>
                  <a:srgbClr val="003399"/>
                </a:solidFill>
                <a:latin typeface="Arial" panose="020B0604020202020204" pitchFamily="34" charset="0"/>
                <a:ea typeface="MS PGothic" panose="020B0600070205080204" pitchFamily="34" charset="-128"/>
              </a:defRPr>
            </a:lvl1pPr>
            <a:lvl2pPr marL="742950" indent="-285750">
              <a:defRPr sz="3800">
                <a:solidFill>
                  <a:srgbClr val="003399"/>
                </a:solidFill>
                <a:latin typeface="Arial" panose="020B0604020202020204" pitchFamily="34" charset="0"/>
                <a:ea typeface="MS PGothic" panose="020B0600070205080204" pitchFamily="34" charset="-128"/>
              </a:defRPr>
            </a:lvl2pPr>
            <a:lvl3pPr marL="1143000" indent="-228600">
              <a:defRPr sz="3800">
                <a:solidFill>
                  <a:srgbClr val="003399"/>
                </a:solidFill>
                <a:latin typeface="Arial" panose="020B0604020202020204" pitchFamily="34" charset="0"/>
                <a:ea typeface="MS PGothic" panose="020B0600070205080204" pitchFamily="34" charset="-128"/>
              </a:defRPr>
            </a:lvl3pPr>
            <a:lvl4pPr marL="1600200" indent="-228600">
              <a:defRPr sz="3800">
                <a:solidFill>
                  <a:srgbClr val="003399"/>
                </a:solidFill>
                <a:latin typeface="Arial" panose="020B0604020202020204" pitchFamily="34" charset="0"/>
                <a:ea typeface="MS PGothic" panose="020B0600070205080204" pitchFamily="34" charset="-128"/>
              </a:defRPr>
            </a:lvl4pPr>
            <a:lvl5pPr marL="2057400" indent="-228600">
              <a:defRPr sz="3800">
                <a:solidFill>
                  <a:srgbClr val="003399"/>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9pPr>
          </a:lstStyle>
          <a:p>
            <a:pPr algn="ctr">
              <a:defRPr/>
            </a:pPr>
            <a:r>
              <a:rPr lang="en-US" altLang="en-US" sz="1400" dirty="0">
                <a:solidFill>
                  <a:schemeClr val="tx1"/>
                </a:solidFill>
                <a:latin typeface="Gill Sans MT" panose="020B0502020104020203"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6" name="TextBox 9"/>
          <p:cNvSpPr txBox="1">
            <a:spLocks noChangeArrowheads="1"/>
          </p:cNvSpPr>
          <p:nvPr/>
        </p:nvSpPr>
        <p:spPr bwMode="auto">
          <a:xfrm>
            <a:off x="952500" y="5711825"/>
            <a:ext cx="7162800" cy="379413"/>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dirty="0">
                <a:solidFill>
                  <a:srgbClr val="002A6C"/>
                </a:solidFill>
                <a:latin typeface="Gill Sans MT" pitchFamily="34" charset="0"/>
                <a:ea typeface="+mn-ea"/>
              </a:rPr>
              <a:t> facebook.com/MCSPglobal 			twitter.com/MCSPglobal</a:t>
            </a:r>
          </a:p>
        </p:txBody>
      </p:sp>
      <p:sp>
        <p:nvSpPr>
          <p:cNvPr id="7" name="CuadroTexto 1">
            <a:extLst>
              <a:ext uri="{FF2B5EF4-FFF2-40B4-BE49-F238E27FC236}">
                <a16:creationId xmlns:a16="http://schemas.microsoft.com/office/drawing/2014/main" xmlns="" id="{01ABD037-1525-42D8-89A3-195EF2842D4C}"/>
              </a:ext>
            </a:extLst>
          </p:cNvPr>
          <p:cNvSpPr txBox="1"/>
          <p:nvPr/>
        </p:nvSpPr>
        <p:spPr>
          <a:xfrm>
            <a:off x="1447800" y="1571870"/>
            <a:ext cx="6553200" cy="553998"/>
          </a:xfrm>
          <a:prstGeom prst="rect">
            <a:avLst/>
          </a:prstGeom>
          <a:solidFill>
            <a:srgbClr val="FFFFFF"/>
          </a:solidFill>
        </p:spPr>
        <p:txBody>
          <a:bodyPr wrap="square" rtlCol="0">
            <a:spAutoFit/>
          </a:bodyPr>
          <a:lstStyle/>
          <a:p>
            <a:r>
              <a:rPr lang="es-AR" sz="3000" dirty="0">
                <a:solidFill>
                  <a:schemeClr val="tx2"/>
                </a:solidFill>
                <a:latin typeface="Gill Sans MT" panose="020B0502020104020203" pitchFamily="34" charset="0"/>
              </a:rPr>
              <a:t>Para obtener más información, visite</a:t>
            </a:r>
            <a:endParaRPr lang="en-US" sz="3000" dirty="0">
              <a:solidFill>
                <a:schemeClr val="tx2"/>
              </a:solidFill>
              <a:latin typeface="Gill Sans MT" panose="020B0502020104020203" pitchFamily="34" charset="0"/>
            </a:endParaRPr>
          </a:p>
        </p:txBody>
      </p:sp>
      <p:sp>
        <p:nvSpPr>
          <p:cNvPr id="8" name="CuadroTexto 2">
            <a:extLst>
              <a:ext uri="{FF2B5EF4-FFF2-40B4-BE49-F238E27FC236}">
                <a16:creationId xmlns:a16="http://schemas.microsoft.com/office/drawing/2014/main" xmlns="" id="{83F0E6D7-AEAE-4481-9292-396F58BBE6C4}"/>
              </a:ext>
            </a:extLst>
          </p:cNvPr>
          <p:cNvSpPr txBox="1"/>
          <p:nvPr/>
        </p:nvSpPr>
        <p:spPr>
          <a:xfrm>
            <a:off x="762000" y="3505200"/>
            <a:ext cx="7543800" cy="1538883"/>
          </a:xfrm>
          <a:prstGeom prst="rect">
            <a:avLst/>
          </a:prstGeom>
          <a:solidFill>
            <a:srgbClr val="FFFFFF"/>
          </a:solidFill>
        </p:spPr>
        <p:txBody>
          <a:bodyPr wrap="square" rtlCol="0">
            <a:spAutoFit/>
          </a:bodyPr>
          <a:lstStyle/>
          <a:p>
            <a:pPr algn="ctr"/>
            <a:r>
              <a:rPr lang="es-AR" sz="1400" dirty="0">
                <a:solidFill>
                  <a:schemeClr val="tx1"/>
                </a:solidFill>
                <a:latin typeface="Gill Sans MT" panose="020B0502020104020203" pitchFamily="34" charset="0"/>
              </a:rPr>
              <a:t>Esta presentación ha sido posible por la contribución generosa del pueblo estadounidense a través de la Agencia de los Estados Unidos para el Desarrollo Internacional (</a:t>
            </a:r>
            <a:r>
              <a:rPr lang="es-AR" sz="1400" dirty="0" err="1">
                <a:solidFill>
                  <a:schemeClr val="tx1"/>
                </a:solidFill>
                <a:latin typeface="Gill Sans MT" panose="020B0502020104020203" pitchFamily="34" charset="0"/>
              </a:rPr>
              <a:t>USAID</a:t>
            </a:r>
            <a:r>
              <a:rPr lang="es-AR" sz="1400" dirty="0">
                <a:solidFill>
                  <a:schemeClr val="tx1"/>
                </a:solidFill>
                <a:latin typeface="Gill Sans MT" panose="020B0502020104020203" pitchFamily="34" charset="0"/>
              </a:rPr>
              <a:t>), según los términos del Acuerdo de Cooperación AID-OAA-A-14-00028. El contenido es responsabilidad de los autores y no refleja necesariamente la opinión de USAID o </a:t>
            </a:r>
            <a:r>
              <a:rPr lang="es-AR" sz="1400" dirty="0" smtClean="0">
                <a:solidFill>
                  <a:schemeClr val="tx1"/>
                </a:solidFill>
                <a:latin typeface="Gill Sans MT" panose="020B0502020104020203" pitchFamily="34" charset="0"/>
              </a:rPr>
              <a:t>del </a:t>
            </a:r>
            <a:r>
              <a:rPr lang="es-AR" sz="1400" dirty="0">
                <a:solidFill>
                  <a:schemeClr val="tx1"/>
                </a:solidFill>
                <a:latin typeface="Gill Sans MT" panose="020B0502020104020203" pitchFamily="34" charset="0"/>
              </a:rPr>
              <a:t>gobierno de los Estados Unidos.</a:t>
            </a:r>
            <a:endParaRPr lang="en-US" sz="1400" dirty="0">
              <a:solidFill>
                <a:schemeClr val="tx1"/>
              </a:solidFill>
              <a:latin typeface="Gill Sans MT" panose="020B0502020104020203" pitchFamily="34" charset="0"/>
            </a:endParaRPr>
          </a:p>
          <a:p>
            <a:endParaRPr lang="en-US" dirty="0"/>
          </a:p>
        </p:txBody>
      </p:sp>
    </p:spTree>
    <p:extLst>
      <p:ext uri="{BB962C8B-B14F-4D97-AF65-F5344CB8AC3E}">
        <p14:creationId xmlns:p14="http://schemas.microsoft.com/office/powerpoint/2010/main" val="3298149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s" b="0" i="0" u="none" baseline="0" dirty="0"/>
              <a:t>Prevención de </a:t>
            </a:r>
            <a:r>
              <a:rPr lang="es-ES" b="0" i="0" u="none" baseline="0" dirty="0" smtClean="0"/>
              <a:t>I</a:t>
            </a:r>
            <a:r>
              <a:rPr lang="es" b="0" i="0" u="none" baseline="0" dirty="0" smtClean="0"/>
              <a:t>nfecciones </a:t>
            </a:r>
            <a:endParaRPr lang="es" dirty="0"/>
          </a:p>
        </p:txBody>
      </p:sp>
      <p:sp>
        <p:nvSpPr>
          <p:cNvPr id="3" name="Content Placeholder 2"/>
          <p:cNvSpPr>
            <a:spLocks noGrp="1"/>
          </p:cNvSpPr>
          <p:nvPr>
            <p:ph sz="half" idx="1"/>
          </p:nvPr>
        </p:nvSpPr>
        <p:spPr/>
        <p:txBody>
          <a:bodyPr/>
          <a:lstStyle/>
          <a:p>
            <a:pPr algn="l" rtl="0"/>
            <a:r>
              <a:rPr lang="es" b="0" i="0" u="none" baseline="0" dirty="0"/>
              <a:t>¿Estamos en riesgo? </a:t>
            </a:r>
          </a:p>
          <a:p>
            <a:endParaRPr lang="es" altLang="en-US" dirty="0" smtClean="0"/>
          </a:p>
          <a:p>
            <a:pPr algn="l" rtl="0"/>
            <a:r>
              <a:rPr lang="es" b="0" i="0" u="none" baseline="0" dirty="0"/>
              <a:t>¿Cuál es el riesgo más frecuente o común que </a:t>
            </a:r>
            <a:r>
              <a:rPr lang="es-ES" b="0" i="0" u="none" baseline="0" dirty="0" smtClean="0"/>
              <a:t>en</a:t>
            </a:r>
            <a:r>
              <a:rPr lang="es" b="0" i="0" u="none" baseline="0" dirty="0" smtClean="0"/>
              <a:t>fr</a:t>
            </a:r>
            <a:r>
              <a:rPr lang="es-ES" b="0" i="0" u="none" baseline="0" dirty="0" smtClean="0"/>
              <a:t>e</a:t>
            </a:r>
            <a:r>
              <a:rPr lang="es" b="0" i="0" u="none" baseline="0" dirty="0" smtClean="0"/>
              <a:t>ntan </a:t>
            </a:r>
            <a:r>
              <a:rPr lang="es" b="0" i="0" u="none" baseline="0" dirty="0"/>
              <a:t>los trabajadores </a:t>
            </a:r>
            <a:r>
              <a:rPr lang="es" b="0" i="0" u="none" baseline="0" dirty="0" smtClean="0"/>
              <a:t>de </a:t>
            </a:r>
            <a:r>
              <a:rPr lang="es" b="0" i="0" u="none" baseline="0" dirty="0"/>
              <a:t>salud mientras brindan </a:t>
            </a:r>
            <a:r>
              <a:rPr lang="es-ES" dirty="0" smtClean="0"/>
              <a:t>atención</a:t>
            </a:r>
            <a:r>
              <a:rPr lang="es" b="0" i="0" u="none" baseline="0" dirty="0" smtClean="0"/>
              <a:t> </a:t>
            </a:r>
            <a:r>
              <a:rPr lang="es" b="0" i="0" u="none" baseline="0" dirty="0"/>
              <a:t>a los pacientes?</a:t>
            </a:r>
            <a:endParaRPr lang="es" dirty="0" smtClean="0"/>
          </a:p>
          <a:p>
            <a:endParaRPr lang="es" dirty="0" smtClean="0"/>
          </a:p>
          <a:p>
            <a:endParaRPr lang="es" dirty="0"/>
          </a:p>
        </p:txBody>
      </p:sp>
      <p:pic>
        <p:nvPicPr>
          <p:cNvPr id="5" name="Content Placeholder 4" descr="finge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a:xfrm>
            <a:off x="6667498" y="3863180"/>
            <a:ext cx="4" cy="3"/>
          </a:xfrm>
        </p:spPr>
      </p:pic>
      <p:pic>
        <p:nvPicPr>
          <p:cNvPr id="6" name="Picture 5" descr="Imagen" title="Imagen"/>
          <p:cNvPicPr>
            <a:picLocks noChangeAspect="1"/>
          </p:cNvPicPr>
          <p:nvPr/>
        </p:nvPicPr>
        <p:blipFill>
          <a:blip r:embed="rId4"/>
          <a:stretch>
            <a:fillRect/>
          </a:stretch>
        </p:blipFill>
        <p:spPr>
          <a:xfrm>
            <a:off x="4876800" y="1752454"/>
            <a:ext cx="2983832" cy="3353091"/>
          </a:xfrm>
          <a:prstGeom prst="rect">
            <a:avLst/>
          </a:prstGeom>
        </p:spPr>
      </p:pic>
    </p:spTree>
    <p:extLst>
      <p:ext uri="{BB962C8B-B14F-4D97-AF65-F5344CB8AC3E}">
        <p14:creationId xmlns:p14="http://schemas.microsoft.com/office/powerpoint/2010/main" val="35888453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s" b="0" i="0" u="none" baseline="0" dirty="0"/>
              <a:t>¿Por qué es necesaria la prevención de infecciones?</a:t>
            </a:r>
            <a:endParaRPr lang="es" dirty="0"/>
          </a:p>
        </p:txBody>
      </p:sp>
      <p:sp>
        <p:nvSpPr>
          <p:cNvPr id="3" name="Content Placeholder 2"/>
          <p:cNvSpPr>
            <a:spLocks noGrp="1"/>
          </p:cNvSpPr>
          <p:nvPr>
            <p:ph idx="1"/>
          </p:nvPr>
        </p:nvSpPr>
        <p:spPr/>
        <p:txBody>
          <a:bodyPr/>
          <a:lstStyle/>
          <a:p>
            <a:pPr algn="l" rtl="0"/>
            <a:r>
              <a:rPr lang="es" b="0" i="0" u="none" baseline="0" dirty="0"/>
              <a:t>Para reducir el riesgo de transmisión de enfermedades a trabajadores </a:t>
            </a:r>
            <a:r>
              <a:rPr lang="es" b="0" i="0" u="none" baseline="0" dirty="0" smtClean="0"/>
              <a:t>de</a:t>
            </a:r>
            <a:r>
              <a:rPr lang="es-ES" b="0" i="0" u="none" dirty="0" smtClean="0"/>
              <a:t> </a:t>
            </a:r>
            <a:r>
              <a:rPr lang="es" b="0" i="0" u="none" baseline="0" dirty="0" smtClean="0"/>
              <a:t>salud</a:t>
            </a:r>
            <a:r>
              <a:rPr lang="es" b="0" i="0" u="none" baseline="0" dirty="0"/>
              <a:t>, clientes, </a:t>
            </a:r>
            <a:r>
              <a:rPr lang="es" b="0" i="0" u="none" baseline="0" dirty="0" smtClean="0"/>
              <a:t>comunidades </a:t>
            </a:r>
            <a:r>
              <a:rPr lang="es" b="0" i="0" u="none" baseline="0" dirty="0"/>
              <a:t>¡y a ustedes mismos!</a:t>
            </a:r>
          </a:p>
          <a:p>
            <a:pPr algn="l" rtl="0"/>
            <a:r>
              <a:rPr lang="es" b="0" i="0" u="none" baseline="0" dirty="0"/>
              <a:t>Para proteger a los trabajadores </a:t>
            </a:r>
            <a:r>
              <a:rPr lang="es" b="0" i="0" u="none" baseline="0" dirty="0" smtClean="0"/>
              <a:t>de </a:t>
            </a:r>
            <a:r>
              <a:rPr lang="es" b="0" i="0" u="none" baseline="0" dirty="0"/>
              <a:t>salud de todos los </a:t>
            </a:r>
            <a:r>
              <a:rPr lang="es" b="0" i="0" u="none" baseline="0" dirty="0" smtClean="0"/>
              <a:t>niveles</a:t>
            </a:r>
            <a:r>
              <a:rPr lang="es" b="0" i="0" u="none" baseline="0" dirty="0"/>
              <a:t>, desde médicos y </a:t>
            </a:r>
            <a:r>
              <a:rPr lang="es" b="0" i="0" u="none" baseline="0" dirty="0" smtClean="0"/>
              <a:t>enfermer</a:t>
            </a:r>
            <a:r>
              <a:rPr lang="es-ES" b="0" i="0" u="none" baseline="0" dirty="0" smtClean="0"/>
              <a:t>a</a:t>
            </a:r>
            <a:r>
              <a:rPr lang="es" b="0" i="0" u="none" baseline="0" dirty="0" smtClean="0"/>
              <a:t>s </a:t>
            </a:r>
            <a:r>
              <a:rPr lang="es" b="0" i="0" u="none" baseline="0" dirty="0"/>
              <a:t>hasta personal de limpieza y laboratorio.</a:t>
            </a:r>
          </a:p>
          <a:p>
            <a:endParaRPr lang="es" dirty="0"/>
          </a:p>
        </p:txBody>
      </p:sp>
    </p:spTree>
    <p:extLst>
      <p:ext uri="{BB962C8B-B14F-4D97-AF65-F5344CB8AC3E}">
        <p14:creationId xmlns:p14="http://schemas.microsoft.com/office/powerpoint/2010/main" val="1753287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s" b="0" i="0" u="none" baseline="0" dirty="0"/>
              <a:t>¿Cuáles son los agentes que producen enfermedades?</a:t>
            </a:r>
            <a:endParaRPr lang="es" dirty="0"/>
          </a:p>
        </p:txBody>
      </p:sp>
      <p:sp>
        <p:nvSpPr>
          <p:cNvPr id="3" name="Content Placeholder 2"/>
          <p:cNvSpPr>
            <a:spLocks noGrp="1"/>
          </p:cNvSpPr>
          <p:nvPr>
            <p:ph sz="half" idx="1"/>
          </p:nvPr>
        </p:nvSpPr>
        <p:spPr/>
        <p:txBody>
          <a:bodyPr/>
          <a:lstStyle/>
          <a:p>
            <a:pPr algn="l" rtl="0"/>
            <a:r>
              <a:rPr lang="es" b="0" i="0" u="none" baseline="0" dirty="0"/>
              <a:t>Los microorganismos pueden causar infecciones:</a:t>
            </a:r>
          </a:p>
          <a:p>
            <a:pPr lvl="1" algn="l" rtl="0"/>
            <a:r>
              <a:rPr lang="es" b="0" i="0" u="none" baseline="0" dirty="0"/>
              <a:t>Bacterias (vegetativas, micobacterias, endosporas)</a:t>
            </a:r>
          </a:p>
          <a:p>
            <a:pPr lvl="1" algn="l" rtl="0"/>
            <a:r>
              <a:rPr lang="es" b="0" i="0" u="none" baseline="0" dirty="0"/>
              <a:t>Virus</a:t>
            </a:r>
          </a:p>
          <a:p>
            <a:pPr lvl="1" algn="l" rtl="0"/>
            <a:r>
              <a:rPr lang="es" b="0" i="0" u="none" baseline="0" dirty="0"/>
              <a:t>Hongos</a:t>
            </a:r>
          </a:p>
          <a:p>
            <a:pPr lvl="1" algn="l" rtl="0"/>
            <a:r>
              <a:rPr lang="es" b="0" i="0" u="none" baseline="0" dirty="0"/>
              <a:t>Parásitos</a:t>
            </a:r>
            <a:endParaRPr lang="es" altLang="en-US" dirty="0"/>
          </a:p>
        </p:txBody>
      </p:sp>
      <p:pic>
        <p:nvPicPr>
          <p:cNvPr id="5" name="Content Placeholder 4" descr="Imagen" title="Imagen"/>
          <p:cNvPicPr>
            <a:picLocks noGrp="1" noChangeAspect="1"/>
          </p:cNvPicPr>
          <p:nvPr>
            <p:ph sz="half" idx="2"/>
          </p:nvPr>
        </p:nvPicPr>
        <p:blipFill>
          <a:blip r:embed="rId3"/>
          <a:stretch>
            <a:fillRect/>
          </a:stretch>
        </p:blipFill>
        <p:spPr>
          <a:xfrm>
            <a:off x="4760130" y="1371600"/>
            <a:ext cx="3814740" cy="4525963"/>
          </a:xfrm>
        </p:spPr>
      </p:pic>
    </p:spTree>
    <p:extLst>
      <p:ext uri="{BB962C8B-B14F-4D97-AF65-F5344CB8AC3E}">
        <p14:creationId xmlns:p14="http://schemas.microsoft.com/office/powerpoint/2010/main" val="3763911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descr="El ciclo de transmisión de enfermedades" title="Imagen"/>
          <p:cNvSpPr>
            <a:spLocks noGrp="1" noChangeArrowheads="1"/>
          </p:cNvSpPr>
          <p:nvPr>
            <p:ph type="title"/>
          </p:nvPr>
        </p:nvSpPr>
        <p:spPr/>
        <p:txBody>
          <a:bodyPr/>
          <a:lstStyle/>
          <a:p>
            <a:pPr rtl="0"/>
            <a:r>
              <a:rPr lang="es" b="0" i="0" u="none" baseline="0" dirty="0"/>
              <a:t>El ciclo de transmisión de enfermedades</a:t>
            </a:r>
            <a:endParaRPr lang="es" altLang="en-US" dirty="0"/>
          </a:p>
        </p:txBody>
      </p:sp>
      <p:graphicFrame>
        <p:nvGraphicFramePr>
          <p:cNvPr id="2" name="Diagram 1" descr="El ciclo de transmisión de enfermedades" title="Imagen"/>
          <p:cNvGraphicFramePr/>
          <p:nvPr>
            <p:extLst>
              <p:ext uri="{D42A27DB-BD31-4B8C-83A1-F6EECF244321}">
                <p14:modId xmlns:p14="http://schemas.microsoft.com/office/powerpoint/2010/main" val="2917136603"/>
              </p:ext>
            </p:extLst>
          </p:nvPr>
        </p:nvGraphicFramePr>
        <p:xfrm>
          <a:off x="381000" y="1219200"/>
          <a:ext cx="82296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ight Arrow 2" descr="Imagen" title="Imagen"/>
          <p:cNvSpPr/>
          <p:nvPr/>
        </p:nvSpPr>
        <p:spPr>
          <a:xfrm>
            <a:off x="1600200" y="58674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
          </a:p>
        </p:txBody>
      </p:sp>
    </p:spTree>
    <p:extLst>
      <p:ext uri="{BB962C8B-B14F-4D97-AF65-F5344CB8AC3E}">
        <p14:creationId xmlns:p14="http://schemas.microsoft.com/office/powerpoint/2010/main" val="36201265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s" b="0" i="0" u="none" baseline="0" dirty="0"/>
              <a:t>¡Usted puede ayudar a prevenir infecciones!</a:t>
            </a:r>
            <a:endParaRPr lang="es" dirty="0"/>
          </a:p>
        </p:txBody>
      </p:sp>
      <p:sp>
        <p:nvSpPr>
          <p:cNvPr id="5" name="Content Placeholder 2"/>
          <p:cNvSpPr>
            <a:spLocks noGrp="1"/>
          </p:cNvSpPr>
          <p:nvPr>
            <p:ph sz="half" idx="1"/>
          </p:nvPr>
        </p:nvSpPr>
        <p:spPr/>
        <p:txBody>
          <a:bodyPr/>
          <a:lstStyle/>
          <a:p>
            <a:pPr algn="l" rtl="0"/>
            <a:r>
              <a:rPr lang="es" b="0" i="0" u="none" baseline="0" dirty="0"/>
              <a:t>Siguiendo un conjunto de </a:t>
            </a:r>
            <a:r>
              <a:rPr lang="es-ES" dirty="0" smtClean="0"/>
              <a:t>guías</a:t>
            </a:r>
            <a:r>
              <a:rPr lang="es" b="0" i="0" u="none" baseline="0" dirty="0" smtClean="0"/>
              <a:t> que</a:t>
            </a:r>
            <a:r>
              <a:rPr lang="es-ES" b="0" i="0" u="none" dirty="0" smtClean="0"/>
              <a:t> crean</a:t>
            </a:r>
            <a:r>
              <a:rPr lang="es" b="0" i="0" u="none" baseline="0" dirty="0" smtClean="0"/>
              <a:t> </a:t>
            </a:r>
            <a:r>
              <a:rPr lang="es" b="0" i="0" u="none" baseline="0" dirty="0"/>
              <a:t>barreras de protección (físicas, químicas o mecánicas) entre un </a:t>
            </a:r>
            <a:r>
              <a:rPr lang="es" b="0" i="0" u="none" baseline="0" dirty="0" smtClean="0"/>
              <a:t>huésped </a:t>
            </a:r>
            <a:r>
              <a:rPr lang="es" b="0" i="0" u="none" baseline="0" dirty="0"/>
              <a:t>susceptible (persona que tiene </a:t>
            </a:r>
            <a:r>
              <a:rPr lang="es-ES" b="0" i="0" u="none" baseline="0" dirty="0" smtClean="0"/>
              <a:t>baja</a:t>
            </a:r>
            <a:r>
              <a:rPr lang="es" b="0" i="0" u="none" baseline="0" dirty="0" smtClean="0"/>
              <a:t> </a:t>
            </a:r>
            <a:r>
              <a:rPr lang="es" b="0" i="0" u="none" baseline="0" dirty="0"/>
              <a:t>inmunidad) y los organismos.</a:t>
            </a:r>
            <a:endParaRPr lang="es" altLang="en-US" dirty="0"/>
          </a:p>
        </p:txBody>
      </p:sp>
      <p:pic>
        <p:nvPicPr>
          <p:cNvPr id="6" name="Picture 11" descr="decontaminate2"/>
          <p:cNvPicPr preferRelativeResize="0">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a:xfrm>
            <a:off x="4881200" y="1600200"/>
            <a:ext cx="3572600" cy="4525963"/>
          </a:xfrm>
        </p:spPr>
      </p:pic>
    </p:spTree>
    <p:extLst>
      <p:ext uri="{BB962C8B-B14F-4D97-AF65-F5344CB8AC3E}">
        <p14:creationId xmlns:p14="http://schemas.microsoft.com/office/powerpoint/2010/main" val="2768831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p:txBody>
          <a:bodyPr/>
          <a:lstStyle/>
          <a:p>
            <a:pPr rtl="0"/>
            <a:r>
              <a:rPr lang="es" b="0" i="0" u="none" baseline="0" dirty="0"/>
              <a:t>¿Qué son las </a:t>
            </a:r>
            <a:r>
              <a:rPr lang="es-ES" b="0" i="0" u="none" baseline="0" dirty="0" smtClean="0"/>
              <a:t>P</a:t>
            </a:r>
            <a:r>
              <a:rPr lang="es" b="0" i="0" u="none" baseline="0" dirty="0" smtClean="0"/>
              <a:t>recauciones </a:t>
            </a:r>
            <a:r>
              <a:rPr lang="es" b="0" i="0" u="none" baseline="0" dirty="0"/>
              <a:t>estándar?</a:t>
            </a:r>
            <a:endParaRPr lang="es" altLang="en-US" dirty="0"/>
          </a:p>
        </p:txBody>
      </p:sp>
      <p:sp>
        <p:nvSpPr>
          <p:cNvPr id="14341" name="Rectangle 5"/>
          <p:cNvSpPr>
            <a:spLocks noGrp="1" noChangeArrowheads="1"/>
          </p:cNvSpPr>
          <p:nvPr>
            <p:ph sz="half" idx="1"/>
          </p:nvPr>
        </p:nvSpPr>
        <p:spPr/>
        <p:txBody>
          <a:bodyPr/>
          <a:lstStyle/>
          <a:p>
            <a:pPr algn="l" rtl="0"/>
            <a:r>
              <a:rPr lang="es" b="0" i="0" u="none" baseline="0" dirty="0"/>
              <a:t>Son </a:t>
            </a:r>
            <a:r>
              <a:rPr lang="es-ES" dirty="0" smtClean="0"/>
              <a:t>guías</a:t>
            </a:r>
            <a:r>
              <a:rPr lang="es" b="0" i="0" u="none" baseline="0" dirty="0" smtClean="0"/>
              <a:t> </a:t>
            </a:r>
            <a:r>
              <a:rPr lang="es" b="0" i="0" u="none" baseline="0" dirty="0"/>
              <a:t>para crear una barrera física, mecánica o química entre microorganismos y una persona a fin </a:t>
            </a:r>
            <a:r>
              <a:rPr lang="es" b="0" i="0" u="none" baseline="0" dirty="0" smtClean="0"/>
              <a:t>de prevenir </a:t>
            </a:r>
            <a:r>
              <a:rPr lang="es" b="0" i="0" u="none" baseline="0" dirty="0"/>
              <a:t>la diseminación de infecciones e interrumpir el ciclo de transmisión de enfermedades.</a:t>
            </a:r>
          </a:p>
          <a:p>
            <a:pPr marL="0" indent="0" algn="l" rtl="0">
              <a:buNone/>
            </a:pPr>
            <a:endParaRPr lang="es" altLang="en-US" dirty="0"/>
          </a:p>
        </p:txBody>
      </p:sp>
      <p:pic>
        <p:nvPicPr>
          <p:cNvPr id="5" name="Content Placeholder 4" descr="Imagen" title="Imagen"/>
          <p:cNvPicPr>
            <a:picLocks noGrp="1" noChangeAspect="1" noChangeArrowheads="1"/>
          </p:cNvPicPr>
          <p:nvPr>
            <p:ph sz="half" idx="2"/>
          </p:nvPr>
        </p:nvPicPr>
        <p:blipFill>
          <a:blip r:embed="rId3" cstate="screen"/>
          <a:stretch>
            <a:fillRect/>
          </a:stretch>
        </p:blipFill>
        <p:spPr>
          <a:xfrm rot="5400000">
            <a:off x="4821875" y="2493325"/>
            <a:ext cx="4204557" cy="2418307"/>
          </a:xfrm>
        </p:spPr>
      </p:pic>
    </p:spTree>
    <p:extLst>
      <p:ext uri="{BB962C8B-B14F-4D97-AF65-F5344CB8AC3E}">
        <p14:creationId xmlns:p14="http://schemas.microsoft.com/office/powerpoint/2010/main" val="6360403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p:txBody>
          <a:bodyPr/>
          <a:lstStyle/>
          <a:p>
            <a:pPr rtl="0"/>
            <a:r>
              <a:rPr lang="es" b="0" i="0" u="none" baseline="0" dirty="0"/>
              <a:t>Tipos de barreras</a:t>
            </a:r>
            <a:endParaRPr lang="es" altLang="en-US" dirty="0"/>
          </a:p>
        </p:txBody>
      </p:sp>
      <p:sp>
        <p:nvSpPr>
          <p:cNvPr id="14341" name="Rectangle 5"/>
          <p:cNvSpPr>
            <a:spLocks noGrp="1" noChangeArrowheads="1"/>
          </p:cNvSpPr>
          <p:nvPr>
            <p:ph idx="1"/>
          </p:nvPr>
        </p:nvSpPr>
        <p:spPr>
          <a:xfrm>
            <a:off x="457200" y="1219200"/>
            <a:ext cx="8229600" cy="4906963"/>
          </a:xfrm>
        </p:spPr>
        <p:txBody>
          <a:bodyPr/>
          <a:lstStyle/>
          <a:p>
            <a:pPr algn="l" rtl="0"/>
            <a:r>
              <a:rPr lang="es" sz="2800" b="0" i="0" u="none" baseline="0" dirty="0"/>
              <a:t>Físicas: Desinfección de alto nivel </a:t>
            </a:r>
            <a:r>
              <a:rPr lang="es" sz="2800" b="0" i="0" u="none" baseline="0" dirty="0" smtClean="0"/>
              <a:t>(</a:t>
            </a:r>
            <a:r>
              <a:rPr lang="es-ES" sz="2800" dirty="0" smtClean="0"/>
              <a:t>DAN</a:t>
            </a:r>
            <a:r>
              <a:rPr lang="es" sz="2800" b="0" i="0" u="none" baseline="0" dirty="0" smtClean="0"/>
              <a:t>) </a:t>
            </a:r>
            <a:r>
              <a:rPr lang="es" sz="2800" b="0" i="0" u="none" baseline="0" dirty="0"/>
              <a:t>mediante </a:t>
            </a:r>
            <a:r>
              <a:rPr lang="es-ES" sz="2800" b="0" i="0" u="none" baseline="0" dirty="0" smtClean="0"/>
              <a:t>eb</a:t>
            </a:r>
            <a:r>
              <a:rPr lang="es-ES" sz="2800" dirty="0" smtClean="0"/>
              <a:t>ullición </a:t>
            </a:r>
            <a:r>
              <a:rPr lang="es" sz="2800" b="0" i="0" u="none" baseline="0" dirty="0" smtClean="0"/>
              <a:t>o vapor </a:t>
            </a:r>
            <a:r>
              <a:rPr lang="es" sz="2800" b="0" i="0" u="none" baseline="0" dirty="0"/>
              <a:t>y esterilización mediante autoclave u hornos de calor seco </a:t>
            </a:r>
          </a:p>
          <a:p>
            <a:pPr algn="l" rtl="0"/>
            <a:r>
              <a:rPr lang="es" sz="2800" b="0" i="0" u="none" baseline="0" dirty="0"/>
              <a:t>Mecánicas: Equipos de protección personal </a:t>
            </a:r>
            <a:r>
              <a:rPr lang="es" sz="2800" dirty="0"/>
              <a:t/>
            </a:r>
            <a:br>
              <a:rPr lang="es" sz="2800" dirty="0"/>
            </a:br>
            <a:r>
              <a:rPr lang="es" sz="2800" b="0" i="0" u="none" baseline="0" dirty="0"/>
              <a:t>(guantes, </a:t>
            </a:r>
            <a:r>
              <a:rPr lang="es" sz="2800" b="0" i="0" u="none" baseline="0" dirty="0" smtClean="0"/>
              <a:t>máscara</a:t>
            </a:r>
            <a:r>
              <a:rPr lang="es-ES" sz="2800" b="0" i="0" u="none" dirty="0" smtClean="0"/>
              <a:t> facial</a:t>
            </a:r>
            <a:r>
              <a:rPr lang="es" sz="2800" b="0" i="0" u="none" baseline="0" dirty="0" smtClean="0"/>
              <a:t>, </a:t>
            </a:r>
            <a:r>
              <a:rPr lang="es" sz="2800" b="0" i="0" u="none" baseline="0" dirty="0"/>
              <a:t>gafas, batas, delantales plásticos o de </a:t>
            </a:r>
            <a:r>
              <a:rPr lang="es" sz="2800" b="0" i="0" u="none" baseline="0" dirty="0" smtClean="0"/>
              <a:t>goma </a:t>
            </a:r>
            <a:r>
              <a:rPr lang="es" sz="2800" b="0" i="0" u="none" baseline="0" dirty="0"/>
              <a:t>y paños)</a:t>
            </a:r>
          </a:p>
          <a:p>
            <a:pPr algn="l" rtl="0"/>
            <a:r>
              <a:rPr lang="es" sz="2800" b="0" i="0" u="none" baseline="0" dirty="0"/>
              <a:t>Químicas:  Antisépticas (yodóforos y agentes antisépticos a base de alcohol) y desinfectantes de alto nivel: </a:t>
            </a:r>
          </a:p>
          <a:p>
            <a:pPr lvl="1"/>
            <a:r>
              <a:rPr lang="es" sz="2400" b="0" i="0" u="none" baseline="0" dirty="0"/>
              <a:t>Cloro</a:t>
            </a:r>
          </a:p>
          <a:p>
            <a:pPr lvl="1"/>
            <a:r>
              <a:rPr lang="es" sz="2400" b="0" i="0" u="none" baseline="0" dirty="0"/>
              <a:t>Glutaraldehído </a:t>
            </a:r>
          </a:p>
        </p:txBody>
      </p:sp>
    </p:spTree>
    <p:extLst>
      <p:ext uri="{BB962C8B-B14F-4D97-AF65-F5344CB8AC3E}">
        <p14:creationId xmlns:p14="http://schemas.microsoft.com/office/powerpoint/2010/main" val="3566015448"/>
      </p:ext>
    </p:extLst>
  </p:cSld>
  <p:clrMapOvr>
    <a:masterClrMapping/>
  </p:clrMapOvr>
  <p:timing>
    <p:tnLst>
      <p:par>
        <p:cTn id="1" dur="indefinite" restart="never" nodeType="tmRoot"/>
      </p:par>
    </p:tnLst>
  </p:timing>
</p:sld>
</file>

<file path=ppt/theme/theme1.xml><?xml version="1.0" encoding="utf-8"?>
<a:theme xmlns:a="http://schemas.openxmlformats.org/drawingml/2006/main" name="MCSP_PowerPoint_Template">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2D3C5F4A-FD82-47F1-A5FE-AEF3A3D978B5}"/>
    </a:ext>
  </a:extLst>
</a:theme>
</file>

<file path=ppt/theme/theme2.xml><?xml version="1.0" encoding="utf-8"?>
<a:theme xmlns:a="http://schemas.openxmlformats.org/drawingml/2006/main" name="1_Office Theme">
  <a:themeElements>
    <a:clrScheme name="MCSP Colors B">
      <a:dk1>
        <a:srgbClr val="000000"/>
      </a:dk1>
      <a:lt1>
        <a:srgbClr val="777777"/>
      </a:lt1>
      <a:dk2>
        <a:srgbClr val="002A6C"/>
      </a:dk2>
      <a:lt2>
        <a:srgbClr val="9DBFE5"/>
      </a:lt2>
      <a:accent1>
        <a:srgbClr val="367A52"/>
      </a:accent1>
      <a:accent2>
        <a:srgbClr val="0090B6"/>
      </a:accent2>
      <a:accent3>
        <a:srgbClr val="914E71"/>
      </a:accent3>
      <a:accent4>
        <a:srgbClr val="79578F"/>
      </a:accent4>
      <a:accent5>
        <a:srgbClr val="D5B4E4"/>
      </a:accent5>
      <a:accent6>
        <a:srgbClr val="667B8C"/>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391D8734-B467-4542-BC34-5B5C5FCA39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015B4606503448E0E41DD172FBAD0" ma:contentTypeVersion="5" ma:contentTypeDescription="Create a new document." ma:contentTypeScope="" ma:versionID="1d126b52a368fdd59acade5861dbcad8">
  <xsd:schema xmlns:xsd="http://www.w3.org/2001/XMLSchema" xmlns:xs="http://www.w3.org/2001/XMLSchema" xmlns:p="http://schemas.microsoft.com/office/2006/metadata/properties" xmlns:ns2="75e13fa6-3636-4522-b057-3e839aca7cce" xmlns:ns3="2bb15dd5-7207-4135-a7a1-abdf667a1ee3" targetNamespace="http://schemas.microsoft.com/office/2006/metadata/properties" ma:root="true" ma:fieldsID="9d18dafbffab8b707a6cdb5001af61ae" ns2:_="" ns3:_="">
    <xsd:import namespace="75e13fa6-3636-4522-b057-3e839aca7cce"/>
    <xsd:import namespace="2bb15dd5-7207-4135-a7a1-abdf667a1ee3"/>
    <xsd:element name="properties">
      <xsd:complexType>
        <xsd:sequence>
          <xsd:element name="documentManagement">
            <xsd:complexType>
              <xsd:all>
                <xsd:element ref="ns2:_dlc_DocId" minOccurs="0"/>
                <xsd:element ref="ns2:_dlc_DocIdUrl" minOccurs="0"/>
                <xsd:element ref="ns2:_dlc_DocIdPersistId" minOccurs="0"/>
                <xsd:element ref="ns3:PPSMA_Descrip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e13fa6-3636-4522-b057-3e839aca7cce"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2bb15dd5-7207-4135-a7a1-abdf667a1ee3" elementFormDefault="qualified">
    <xsd:import namespace="http://schemas.microsoft.com/office/2006/documentManagement/types"/>
    <xsd:import namespace="http://schemas.microsoft.com/office/infopath/2007/PartnerControls"/>
    <xsd:element name="PPSMA_Description" ma:index="11" nillable="true" ma:displayName="Description" ma:description="Description of document" ma:internalName="PPSMA_Description">
      <xsd:simpleType>
        <xsd:restriction base="dms:Note">
          <xsd:maxLength value="4000"/>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dlc_DocId xmlns="75e13fa6-3636-4522-b057-3e839aca7cce">WK2YMFF4N567-207-22</_dlc_DocId>
    <_dlc_DocIdUrl xmlns="75e13fa6-3636-4522-b057-3e839aca7cce">
      <Url>https://my.mcsprogram.org/Communications/_layouts/DocIdRedir.aspx?ID=WK2YMFF4N567-207-22</Url>
      <Description>WK2YMFF4N567-207-22</Description>
    </_dlc_DocIdUrl>
    <PPSMA_Description xmlns="2bb15dd5-7207-4135-a7a1-abdf667a1ee3" xsi:nil="true"/>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C544FFD2-48BD-4516-9889-18B6EE9A4D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e13fa6-3636-4522-b057-3e839aca7cce"/>
    <ds:schemaRef ds:uri="2bb15dd5-7207-4135-a7a1-abdf667a1ee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39A011C-0E51-4428-BFB1-667872945D4F}">
  <ds:schemaRefs>
    <ds:schemaRef ds:uri="http://schemas.microsoft.com/sharepoint/v3/contenttype/forms"/>
  </ds:schemaRefs>
</ds:datastoreItem>
</file>

<file path=customXml/itemProps3.xml><?xml version="1.0" encoding="utf-8"?>
<ds:datastoreItem xmlns:ds="http://schemas.openxmlformats.org/officeDocument/2006/customXml" ds:itemID="{1EF93955-957A-496F-8736-8AFF84094CA6}">
  <ds:schemaRefs>
    <ds:schemaRef ds:uri="http://schemas.microsoft.com/office/2006/metadata/properties"/>
    <ds:schemaRef ds:uri="http://purl.org/dc/elements/1.1/"/>
    <ds:schemaRef ds:uri="75e13fa6-3636-4522-b057-3e839aca7cce"/>
    <ds:schemaRef ds:uri="http://schemas.microsoft.com/office/2006/documentManagement/types"/>
    <ds:schemaRef ds:uri="http://www.w3.org/XML/1998/namespace"/>
    <ds:schemaRef ds:uri="2bb15dd5-7207-4135-a7a1-abdf667a1ee3"/>
    <ds:schemaRef ds:uri="http://schemas.microsoft.com/office/infopath/2007/PartnerControls"/>
    <ds:schemaRef ds:uri="http://purl.org/dc/terms/"/>
    <ds:schemaRef ds:uri="http://purl.org/dc/dcmitype/"/>
    <ds:schemaRef ds:uri="http://schemas.openxmlformats.org/package/2006/metadata/core-properties"/>
  </ds:schemaRefs>
</ds:datastoreItem>
</file>

<file path=customXml/itemProps4.xml><?xml version="1.0" encoding="utf-8"?>
<ds:datastoreItem xmlns:ds="http://schemas.openxmlformats.org/officeDocument/2006/customXml" ds:itemID="{DF2D7F32-9B0E-4089-B16E-FD928A931A34}">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MCSP_PowerPoint_Template</Template>
  <TotalTime>5398</TotalTime>
  <Words>4291</Words>
  <Application>Microsoft Office PowerPoint</Application>
  <PresentationFormat>On-screen Show (4:3)</PresentationFormat>
  <Paragraphs>213</Paragraphs>
  <Slides>24</Slides>
  <Notes>23</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24</vt:i4>
      </vt:variant>
    </vt:vector>
  </HeadingPairs>
  <TitlesOfParts>
    <vt:vector size="34" baseType="lpstr">
      <vt:lpstr>MS PGothic</vt:lpstr>
      <vt:lpstr>Arial</vt:lpstr>
      <vt:lpstr>Calibri</vt:lpstr>
      <vt:lpstr>Gill Sans</vt:lpstr>
      <vt:lpstr>Gill Sans MT</vt:lpstr>
      <vt:lpstr>Helvetica</vt:lpstr>
      <vt:lpstr>Times New Roman</vt:lpstr>
      <vt:lpstr>Wingdings</vt:lpstr>
      <vt:lpstr>MCSP_PowerPoint_Template</vt:lpstr>
      <vt:lpstr>1_Office Theme</vt:lpstr>
      <vt:lpstr>Prevención de Infecciones:  Descripción general</vt:lpstr>
      <vt:lpstr>Prevención de Infecciones   Descripción general </vt:lpstr>
      <vt:lpstr>Prevención de Infecciones </vt:lpstr>
      <vt:lpstr>¿Por qué es necesaria la prevención de infecciones?</vt:lpstr>
      <vt:lpstr>¿Cuáles son los agentes que producen enfermedades?</vt:lpstr>
      <vt:lpstr>El ciclo de transmisión de enfermedades</vt:lpstr>
      <vt:lpstr>¡Usted puede ayudar a prevenir infecciones!</vt:lpstr>
      <vt:lpstr>¿Qué son las Precauciones estándar?</vt:lpstr>
      <vt:lpstr>Tipos de barreras</vt:lpstr>
      <vt:lpstr>Precauciones estándar</vt:lpstr>
      <vt:lpstr>Entre las precauciones estándar se incluyen las siguientes...</vt:lpstr>
      <vt:lpstr>Entre las precauciones estándar se incluyen las siguientes...</vt:lpstr>
      <vt:lpstr>PowerPoint Presentation</vt:lpstr>
      <vt:lpstr>Procesamiento de instrumentos y otros elementos:  4 Pasos:</vt:lpstr>
      <vt:lpstr>Manipulación de objetos corto-punzantes </vt:lpstr>
      <vt:lpstr>Eliminación de objetos corto-punzantes </vt:lpstr>
      <vt:lpstr>Limpieza ambiental </vt:lpstr>
      <vt:lpstr>Manejo de desechos</vt:lpstr>
      <vt:lpstr>Seguridad de las inyecciones </vt:lpstr>
      <vt:lpstr>Buenas conductas respiratorias </vt:lpstr>
      <vt:lpstr>Información para miembros de la familia y la comunidad</vt:lpstr>
      <vt:lpstr>La prevención de infecciones es responsabilidad de todos.</vt:lpstr>
      <vt:lpstr>Puntos clave</vt:lpstr>
      <vt:lpstr>PowerPoint Presentation</vt:lpstr>
    </vt:vector>
  </TitlesOfParts>
  <Company>Jhpiego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Prevención de Infecciones: Descripción general, Módulo 5</dc:title>
  <dc:creator>lelliott;Maternal and Child Survival Program</dc:creator>
  <cp:keywords>MCSP, USAID, MRLD</cp:keywords>
  <cp:lastModifiedBy>Leah Elliott</cp:lastModifiedBy>
  <cp:revision>242</cp:revision>
  <dcterms:created xsi:type="dcterms:W3CDTF">2016-01-29T17:12:16Z</dcterms:created>
  <dcterms:modified xsi:type="dcterms:W3CDTF">2018-05-23T15:33:19Z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0x010100764015B4606503448E0E41DD172FBAD0</vt:lpwstr>
  </property>
  <property fmtid="{D5CDD505-2E9C-101B-9397-08002B2CF9AE}" pid="3" name="_dlc_DocIdItemGuid">
    <vt:lpwstr>9ccc6841-61de-4de9-9802-a9469ce21bcc</vt:lpwstr>
  </property>
</Properties>
</file>