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8" r:id="rId5"/>
    <p:sldMasterId id="2147483676" r:id="rId6"/>
    <p:sldMasterId id="2147483685" r:id="rId7"/>
  </p:sldMasterIdLst>
  <p:notesMasterIdLst>
    <p:notesMasterId r:id="rId37"/>
  </p:notesMasterIdLst>
  <p:handoutMasterIdLst>
    <p:handoutMasterId r:id="rId38"/>
  </p:handoutMasterIdLst>
  <p:sldIdLst>
    <p:sldId id="296" r:id="rId8"/>
    <p:sldId id="322" r:id="rId9"/>
    <p:sldId id="353" r:id="rId10"/>
    <p:sldId id="326" r:id="rId11"/>
    <p:sldId id="354" r:id="rId12"/>
    <p:sldId id="328" r:id="rId13"/>
    <p:sldId id="329" r:id="rId14"/>
    <p:sldId id="343" r:id="rId15"/>
    <p:sldId id="348" r:id="rId16"/>
    <p:sldId id="350" r:id="rId17"/>
    <p:sldId id="349" r:id="rId18"/>
    <p:sldId id="351" r:id="rId19"/>
    <p:sldId id="340" r:id="rId20"/>
    <p:sldId id="341" r:id="rId21"/>
    <p:sldId id="333" r:id="rId22"/>
    <p:sldId id="342" r:id="rId23"/>
    <p:sldId id="352" r:id="rId24"/>
    <p:sldId id="335" r:id="rId25"/>
    <p:sldId id="334" r:id="rId26"/>
    <p:sldId id="355" r:id="rId27"/>
    <p:sldId id="356" r:id="rId28"/>
    <p:sldId id="357" r:id="rId29"/>
    <p:sldId id="358" r:id="rId30"/>
    <p:sldId id="359" r:id="rId31"/>
    <p:sldId id="344" r:id="rId32"/>
    <p:sldId id="346" r:id="rId33"/>
    <p:sldId id="347" r:id="rId34"/>
    <p:sldId id="336" r:id="rId35"/>
    <p:sldId id="360"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96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gomez" initials="pg" lastIdx="7" clrIdx="0"/>
  <p:cmAuthor id="7" name="Kbrickson" initials="K.B" lastIdx="1" clrIdx="7">
    <p:extLst/>
  </p:cmAuthor>
  <p:cmAuthor id="1" name="Microsoft Office User" initials="Office" lastIdx="1" clrIdx="1">
    <p:extLst/>
  </p:cmAuthor>
  <p:cmAuthor id="8" name="Aimee Dickerson" initials="AD" lastIdx="2" clrIdx="8">
    <p:extLst>
      <p:ext uri="{19B8F6BF-5375-455C-9EA6-DF929625EA0E}">
        <p15:presenceInfo xmlns:p15="http://schemas.microsoft.com/office/powerpoint/2012/main" userId="S-1-5-21-200220283-296057445-522006248-4489" providerId="AD"/>
      </p:ext>
    </p:extLst>
  </p:cmAuthor>
  <p:cmAuthor id="2" name="Microsoft Office User" initials="Office [2]" lastIdx="1" clrIdx="2">
    <p:extLst/>
  </p:cmAuthor>
  <p:cmAuthor id="3" name="Microsoft Office User" initials="Office [3]" lastIdx="1" clrIdx="3">
    <p:extLst/>
  </p:cmAuthor>
  <p:cmAuthor id="4" name="Microsoft Office User" initials="Office [4]" lastIdx="1" clrIdx="4">
    <p:extLst/>
  </p:cmAuthor>
  <p:cmAuthor id="5" name="Microsoft Office User" initials="Office [5]" lastIdx="1" clrIdx="5">
    <p:extLst/>
  </p:cmAuthor>
  <p:cmAuthor id="6" name="Microsoft Office User" initials="Office [6]" lastIdx="1" clrIdx="6">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A6C"/>
    <a:srgbClr val="FFFFFF"/>
    <a:srgbClr val="5F5F5F"/>
    <a:srgbClr val="FFFF99"/>
    <a:srgbClr val="9DBFE5"/>
    <a:srgbClr val="65A0FF"/>
    <a:srgbClr val="000000"/>
    <a:srgbClr val="00306C"/>
    <a:srgbClr val="001B48"/>
    <a:srgbClr val="003E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290" autoAdjust="0"/>
    <p:restoredTop sz="92374" autoAdjust="0"/>
  </p:normalViewPr>
  <p:slideViewPr>
    <p:cSldViewPr>
      <p:cViewPr varScale="1">
        <p:scale>
          <a:sx n="153" d="100"/>
          <a:sy n="153" d="100"/>
        </p:scale>
        <p:origin x="1878" y="138"/>
      </p:cViewPr>
      <p:guideLst>
        <p:guide orient="horz" pos="2160"/>
        <p:guide pos="2880"/>
        <p:guide orient="horz" pos="960"/>
      </p:guideLst>
    </p:cSldViewPr>
  </p:slideViewPr>
  <p:notesTextViewPr>
    <p:cViewPr>
      <p:scale>
        <a:sx n="1" d="1"/>
        <a:sy n="1" d="1"/>
      </p:scale>
      <p:origin x="0" y="0"/>
    </p:cViewPr>
  </p:notesTextViewPr>
  <p:sorterViewPr>
    <p:cViewPr>
      <p:scale>
        <a:sx n="100" d="100"/>
        <a:sy n="100" d="100"/>
      </p:scale>
      <p:origin x="0" y="4440"/>
    </p:cViewPr>
  </p:sorterViewPr>
  <p:notesViewPr>
    <p:cSldViewPr>
      <p:cViewPr varScale="1">
        <p:scale>
          <a:sx n="63" d="100"/>
          <a:sy n="63" d="100"/>
        </p:scale>
        <p:origin x="-2562"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theme" Target="theme/theme1.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33FA4FF-614D-489F-B63B-47AE70D48D7A}" type="datetimeFigureOut">
              <a:rPr lang="en-US" smtClean="0"/>
              <a:t>8/7/2017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67EF9C2-6F22-4B19-8023-A61C3BAEF8C8}" type="slidenum">
              <a:rPr lang="en-US" smtClean="0"/>
              <a:t>‹#›</a:t>
            </a:fld>
            <a:endParaRPr lang="en-US" dirty="0"/>
          </a:p>
        </p:txBody>
      </p:sp>
    </p:spTree>
    <p:extLst>
      <p:ext uri="{BB962C8B-B14F-4D97-AF65-F5344CB8AC3E}">
        <p14:creationId xmlns:p14="http://schemas.microsoft.com/office/powerpoint/2010/main" val="19845195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B9D989-9601-4137-BAD3-FB2631A35E8D}" type="datetimeFigureOut">
              <a:rPr lang="en-US" smtClean="0"/>
              <a:t>8/7/2017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A8B851-CB07-4687-BEC0-9D51E80DE7B7}" type="slidenum">
              <a:rPr lang="en-US" smtClean="0"/>
              <a:t>‹#›</a:t>
            </a:fld>
            <a:endParaRPr lang="en-US" dirty="0"/>
          </a:p>
        </p:txBody>
      </p:sp>
    </p:spTree>
    <p:extLst>
      <p:ext uri="{BB962C8B-B14F-4D97-AF65-F5344CB8AC3E}">
        <p14:creationId xmlns:p14="http://schemas.microsoft.com/office/powerpoint/2010/main" val="9737937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rtl="0">
              <a:buFont typeface="Arial" panose="020B0604020202020204" pitchFamily="34" charset="0"/>
              <a:buChar char="•"/>
            </a:pPr>
            <a:r>
              <a:rPr lang="fr" sz="1200" b="0" i="0" u="none" baseline="0" dirty="0">
                <a:solidFill>
                  <a:srgbClr val="5F5F5F"/>
                </a:solidFill>
                <a:latin typeface="Gill Sans MT" panose="020B0502020104020203" pitchFamily="34" charset="0"/>
              </a:rPr>
              <a:t>Les femmes ne connaissent souvent pas avec certitude la date de leurs dernières règles, ou il est possible qu'elles allaitent et soient en aménorrhée.  </a:t>
            </a:r>
          </a:p>
          <a:p>
            <a:pPr marL="171450" indent="-171450" algn="l" rtl="0">
              <a:buFont typeface="Arial" panose="020B0604020202020204" pitchFamily="34" charset="0"/>
              <a:buChar char="•"/>
            </a:pPr>
            <a:r>
              <a:rPr lang="fr" sz="1200" b="0" i="0" u="none" baseline="0" dirty="0">
                <a:solidFill>
                  <a:srgbClr val="5F5F5F"/>
                </a:solidFill>
                <a:latin typeface="Gill Sans MT" panose="020B0502020104020203" pitchFamily="34" charset="0"/>
              </a:rPr>
              <a:t>Toute date donnée par la femme devrait être corrélée avec d'autres informations.</a:t>
            </a:r>
          </a:p>
          <a:p>
            <a:pPr marL="171450" indent="-171450" algn="l" rtl="0">
              <a:buFont typeface="Arial" panose="020B0604020202020204" pitchFamily="34" charset="0"/>
              <a:buChar char="•"/>
            </a:pPr>
            <a:r>
              <a:rPr lang="fr" sz="1200" b="0" i="0" u="none" baseline="0" dirty="0">
                <a:solidFill>
                  <a:srgbClr val="5F5F5F"/>
                </a:solidFill>
                <a:latin typeface="Gill Sans MT" panose="020B0502020104020203" pitchFamily="34" charset="0"/>
              </a:rPr>
              <a:t>Les premiers mouvements du fœtus ne se produiront pas avant 13 semaines ; ils ne doivent donc pas être utilisés comme critère pour commencer l'administration du </a:t>
            </a:r>
            <a:r>
              <a:rPr lang="en-US" sz="1200" b="0" i="0" u="none" baseline="0" dirty="0" err="1" smtClean="0">
                <a:solidFill>
                  <a:srgbClr val="5F5F5F"/>
                </a:solidFill>
                <a:latin typeface="Gill Sans MT" panose="020B0502020104020203" pitchFamily="34" charset="0"/>
              </a:rPr>
              <a:t>TPIg</a:t>
            </a:r>
            <a:r>
              <a:rPr lang="en-US" sz="1200" b="0" i="0" u="none" baseline="0" dirty="0" smtClean="0">
                <a:solidFill>
                  <a:srgbClr val="5F5F5F"/>
                </a:solidFill>
                <a:latin typeface="Gill Sans MT" panose="020B0502020104020203" pitchFamily="34" charset="0"/>
              </a:rPr>
              <a:t>-SP</a:t>
            </a:r>
            <a:r>
              <a:rPr lang="fr" sz="1200" b="0" i="0" u="none" baseline="0" dirty="0" smtClean="0">
                <a:solidFill>
                  <a:srgbClr val="5F5F5F"/>
                </a:solidFill>
                <a:latin typeface="Gill Sans MT" panose="020B0502020104020203" pitchFamily="34" charset="0"/>
              </a:rPr>
              <a:t>.</a:t>
            </a:r>
            <a:endParaRPr lang="fr" sz="1200" dirty="0">
              <a:solidFill>
                <a:srgbClr val="5F5F5F"/>
              </a:solidFill>
              <a:latin typeface="Gill Sans MT" panose="020B0502020104020203" pitchFamily="34" charset="0"/>
            </a:endParaRPr>
          </a:p>
          <a:p>
            <a:endParaRPr lang="fr" dirty="0"/>
          </a:p>
        </p:txBody>
      </p:sp>
      <p:sp>
        <p:nvSpPr>
          <p:cNvPr id="4" name="Slide Number Placeholder 3"/>
          <p:cNvSpPr>
            <a:spLocks noGrp="1"/>
          </p:cNvSpPr>
          <p:nvPr>
            <p:ph type="sldNum" sz="quarter" idx="10"/>
          </p:nvPr>
        </p:nvSpPr>
        <p:spPr/>
        <p:txBody>
          <a:bodyPr/>
          <a:lstStyle/>
          <a:p>
            <a:pPr algn="l" rtl="0"/>
            <a:fld id="{1BA8B851-CB07-4687-BEC0-9D51E80DE7B7}" type="slidenum">
              <a:rPr/>
              <a:t>9</a:t>
            </a:fld>
            <a:endParaRPr lang="fr" dirty="0"/>
          </a:p>
        </p:txBody>
      </p:sp>
    </p:spTree>
    <p:extLst>
      <p:ext uri="{BB962C8B-B14F-4D97-AF65-F5344CB8AC3E}">
        <p14:creationId xmlns:p14="http://schemas.microsoft.com/office/powerpoint/2010/main" val="5311906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 dirty="0"/>
          </a:p>
        </p:txBody>
      </p:sp>
      <p:sp>
        <p:nvSpPr>
          <p:cNvPr id="4" name="Slide Number Placeholder 3"/>
          <p:cNvSpPr>
            <a:spLocks noGrp="1"/>
          </p:cNvSpPr>
          <p:nvPr>
            <p:ph type="sldNum" sz="quarter" idx="10"/>
          </p:nvPr>
        </p:nvSpPr>
        <p:spPr/>
        <p:txBody>
          <a:bodyPr/>
          <a:lstStyle/>
          <a:p>
            <a:pPr algn="l" rtl="0"/>
            <a:fld id="{1BA8B851-CB07-4687-BEC0-9D51E80DE7B7}" type="slidenum">
              <a:rPr/>
              <a:t>21</a:t>
            </a:fld>
            <a:endParaRPr lang="fr" dirty="0"/>
          </a:p>
        </p:txBody>
      </p:sp>
    </p:spTree>
    <p:extLst>
      <p:ext uri="{BB962C8B-B14F-4D97-AF65-F5344CB8AC3E}">
        <p14:creationId xmlns:p14="http://schemas.microsoft.com/office/powerpoint/2010/main" val="15799882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dirty="0"/>
              <a:t>Click to edit Master title style</a:t>
            </a:r>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chemeClr val="tx2"/>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grpSp>
        <p:nvGrpSpPr>
          <p:cNvPr id="13" name="Group 12"/>
          <p:cNvGrpSpPr/>
          <p:nvPr userDrawn="1"/>
        </p:nvGrpSpPr>
        <p:grpSpPr>
          <a:xfrm>
            <a:off x="762000" y="434414"/>
            <a:ext cx="7751833" cy="1129507"/>
            <a:chOff x="160217" y="0"/>
            <a:chExt cx="5713511" cy="832513"/>
          </a:xfrm>
        </p:grpSpPr>
        <p:pic>
          <p:nvPicPr>
            <p:cNvPr id="14" name="Picture 13"/>
            <p:cNvPicPr>
              <a:picLocks noChangeAspect="1"/>
            </p:cNvPicPr>
            <p:nvPr userDrawn="1"/>
          </p:nvPicPr>
          <p:blipFill rotWithShape="1">
            <a:blip r:embed="rId2" cstate="print">
              <a:extLst>
                <a:ext uri="{28A0092B-C50C-407E-A947-70E740481C1C}">
                  <a14:useLocalDpi xmlns:a14="http://schemas.microsoft.com/office/drawing/2010/main" val="0"/>
                </a:ext>
              </a:extLst>
            </a:blip>
            <a:srcRect l="10645" r="10315" b="22075"/>
            <a:stretch/>
          </p:blipFill>
          <p:spPr bwMode="auto">
            <a:xfrm>
              <a:off x="160217" y="191068"/>
              <a:ext cx="1671851" cy="641445"/>
            </a:xfrm>
            <a:prstGeom prst="rect">
              <a:avLst/>
            </a:prstGeom>
            <a:ln>
              <a:noFill/>
            </a:ln>
            <a:extLst>
              <a:ext uri="{53640926-AAD7-44D8-BBD7-CCE9431645EC}">
                <a14:shadowObscured xmlns:a14="http://schemas.microsoft.com/office/drawing/2010/main"/>
              </a:ext>
            </a:extLst>
          </p:spPr>
        </p:pic>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72474" y="279779"/>
              <a:ext cx="1501254" cy="552734"/>
            </a:xfrm>
            <a:prstGeom prst="rect">
              <a:avLst/>
            </a:prstGeom>
          </p:spPr>
        </p:pic>
        <p:pic>
          <p:nvPicPr>
            <p:cNvPr id="17" name="Picture 1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545307" y="0"/>
              <a:ext cx="1016759" cy="825689"/>
            </a:xfrm>
            <a:prstGeom prst="rect">
              <a:avLst/>
            </a:prstGeom>
          </p:spPr>
        </p:pic>
      </p:grpSp>
      <p:pic>
        <p:nvPicPr>
          <p:cNvPr id="8" name="Picture 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997982" y="439823"/>
            <a:ext cx="1364385" cy="1097279"/>
          </a:xfrm>
          <a:prstGeom prst="rect">
            <a:avLst/>
          </a:prstGeom>
        </p:spPr>
      </p:pic>
      <p:pic>
        <p:nvPicPr>
          <p:cNvPr id="9" name="Picture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bwMode="auto">
          <a:xfrm>
            <a:off x="762000" y="896176"/>
            <a:ext cx="2268292" cy="67476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010432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grpSp>
        <p:nvGrpSpPr>
          <p:cNvPr id="5" name="Group 7"/>
          <p:cNvGrpSpPr>
            <a:grpSpLocks noChangeAspect="1"/>
          </p:cNvGrpSpPr>
          <p:nvPr/>
        </p:nvGrpSpPr>
        <p:grpSpPr bwMode="auto">
          <a:xfrm>
            <a:off x="2208438" y="762000"/>
            <a:ext cx="4794025" cy="752475"/>
            <a:chOff x="2423026" y="762000"/>
            <a:chExt cx="4358774" cy="684422"/>
          </a:xfrm>
        </p:grpSpPr>
        <p:pic>
          <p:nvPicPr>
            <p:cNvPr id="6" name="Picture 2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2423026" y="762000"/>
              <a:ext cx="2299869"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smtClean="0"/>
              <a:t>Click to edit Master title style</a:t>
            </a:r>
            <a:endParaRPr lang="en-US" dirty="0"/>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chemeClr val="tx2"/>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r>
              <a:rPr lang="en-US" noProof="0" smtClean="0"/>
              <a:t>Click icon to add online image</a:t>
            </a:r>
            <a:endParaRPr lang="en-US" noProof="0" dirty="0"/>
          </a:p>
        </p:txBody>
      </p:sp>
    </p:spTree>
    <p:extLst>
      <p:ext uri="{BB962C8B-B14F-4D97-AF65-F5344CB8AC3E}">
        <p14:creationId xmlns:p14="http://schemas.microsoft.com/office/powerpoint/2010/main" val="3563768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29645F0F-741E-41BF-8F03-A249927E18CE}" type="slidenum">
              <a:rPr lang="en-US" smtClean="0">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23049140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solidFill>
                  <a:schemeClr val="tx2"/>
                </a:solidFill>
              </a:defRPr>
            </a:lvl1pPr>
            <a:lvl2pPr>
              <a:defRPr sz="2400">
                <a:solidFill>
                  <a:schemeClr val="tx2"/>
                </a:solidFill>
              </a:defRPr>
            </a:lvl2pPr>
            <a:lvl3pPr>
              <a:defRPr sz="2000">
                <a:solidFill>
                  <a:schemeClr val="tx2"/>
                </a:solidFill>
              </a:defRPr>
            </a:lvl3pPr>
            <a:lvl4pPr>
              <a:defRPr sz="1800">
                <a:solidFill>
                  <a:schemeClr val="tx2"/>
                </a:solidFill>
              </a:defRPr>
            </a:lvl4pPr>
            <a:lvl5pPr>
              <a:defRPr sz="1800">
                <a:solidFill>
                  <a:schemeClr val="tx2"/>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solidFill>
                  <a:schemeClr val="tx2"/>
                </a:solidFill>
              </a:defRPr>
            </a:lvl1pPr>
            <a:lvl2pPr>
              <a:defRPr sz="2400">
                <a:solidFill>
                  <a:schemeClr val="tx2"/>
                </a:solidFill>
              </a:defRPr>
            </a:lvl2pPr>
            <a:lvl3pPr>
              <a:defRPr sz="2000">
                <a:solidFill>
                  <a:schemeClr val="tx2"/>
                </a:solidFill>
              </a:defRPr>
            </a:lvl3pPr>
            <a:lvl4pPr>
              <a:defRPr sz="1800">
                <a:solidFill>
                  <a:schemeClr val="tx2"/>
                </a:solidFill>
              </a:defRPr>
            </a:lvl4pPr>
            <a:lvl5pPr>
              <a:defRPr sz="1800">
                <a:solidFill>
                  <a:schemeClr val="tx2"/>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6BC2F8D9-C531-4BD6-9734-0E24D8CE058E}" type="slidenum">
              <a:rPr lang="en-US" smtClean="0">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33239277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chemeClr val="tx2"/>
                </a:solidFill>
              </a:defRPr>
            </a:lvl1pPr>
            <a:lvl2pPr>
              <a:defRPr sz="2200">
                <a:solidFill>
                  <a:schemeClr val="tx2"/>
                </a:solidFill>
              </a:defRPr>
            </a:lvl2pPr>
            <a:lvl3pPr>
              <a:defRPr sz="2000">
                <a:solidFill>
                  <a:schemeClr val="tx2"/>
                </a:solidFill>
              </a:defRPr>
            </a:lvl3pPr>
            <a:lvl4pPr>
              <a:defRPr sz="1800">
                <a:solidFill>
                  <a:schemeClr val="tx2"/>
                </a:solidFill>
              </a:defRPr>
            </a:lvl4pPr>
            <a:lvl5pPr>
              <a:defRPr sz="1600">
                <a:solidFill>
                  <a:schemeClr val="tx2"/>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9D1E6071-6933-4914-8C16-0957FA74DEEC}" type="slidenum">
              <a:rPr lang="en-US" smtClean="0">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39640093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smtClean="0"/>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E0997298-1F01-4523-A0BA-F5858756B983}" type="slidenum">
              <a:rPr lang="en-US" smtClean="0">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2421329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3176DF60-0184-4F1B-BC95-FB2A8028EF53}" type="slidenum">
              <a:rPr lang="en-US" smtClean="0">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29875324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dirty="0" smtClean="0">
                <a:solidFill>
                  <a:srgbClr val="002A6C"/>
                </a:solidFill>
                <a:latin typeface="Gill Sans MT" pitchFamily="34" charset="0"/>
              </a:rPr>
              <a:t>For more information, please visit</a:t>
            </a:r>
          </a:p>
          <a:p>
            <a:pPr algn="ctr">
              <a:defRPr/>
            </a:pPr>
            <a:r>
              <a:rPr lang="en-US" altLang="en-US" sz="3400" b="1" dirty="0" smtClean="0">
                <a:solidFill>
                  <a:srgbClr val="002A6C"/>
                </a:solidFill>
                <a:latin typeface="Gill Sans MT" pitchFamily="34" charset="0"/>
              </a:rPr>
              <a:t>www.mcsprogram.org</a:t>
            </a:r>
          </a:p>
          <a:p>
            <a:pPr>
              <a:defRPr/>
            </a:pPr>
            <a:endParaRPr lang="en-US" altLang="en-US" dirty="0" smtClean="0"/>
          </a:p>
        </p:txBody>
      </p:sp>
      <p:sp>
        <p:nvSpPr>
          <p:cNvPr id="3" name="TextBox 2"/>
          <p:cNvSpPr txBox="1">
            <a:spLocks noChangeArrowheads="1"/>
          </p:cNvSpPr>
          <p:nvPr/>
        </p:nvSpPr>
        <p:spPr bwMode="auto">
          <a:xfrm>
            <a:off x="693738" y="3733800"/>
            <a:ext cx="7696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1400" smtClean="0">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smtClean="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23081578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4" name="Rectangle 3"/>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777777"/>
              </a:solidFill>
            </a:endParaRPr>
          </a:p>
        </p:txBody>
      </p:sp>
      <p:grpSp>
        <p:nvGrpSpPr>
          <p:cNvPr id="5" name="Group 8"/>
          <p:cNvGrpSpPr>
            <a:grpSpLocks noChangeAspect="1"/>
          </p:cNvGrpSpPr>
          <p:nvPr/>
        </p:nvGrpSpPr>
        <p:grpSpPr bwMode="auto">
          <a:xfrm>
            <a:off x="2208438" y="762000"/>
            <a:ext cx="4794025" cy="752475"/>
            <a:chOff x="2423026" y="762000"/>
            <a:chExt cx="4358774" cy="684422"/>
          </a:xfrm>
        </p:grpSpPr>
        <p:pic>
          <p:nvPicPr>
            <p:cNvPr id="6" name="Picture 2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2423026" y="762000"/>
              <a:ext cx="2299869"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chemeClr val="tx2"/>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31562634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pSp>
        <p:nvGrpSpPr>
          <p:cNvPr id="5" name="Group 7"/>
          <p:cNvGrpSpPr>
            <a:grpSpLocks noChangeAspect="1"/>
          </p:cNvGrpSpPr>
          <p:nvPr/>
        </p:nvGrpSpPr>
        <p:grpSpPr bwMode="auto">
          <a:xfrm>
            <a:off x="2208438" y="762000"/>
            <a:ext cx="4794025" cy="752475"/>
            <a:chOff x="2423026" y="762000"/>
            <a:chExt cx="4358774" cy="684422"/>
          </a:xfrm>
        </p:grpSpPr>
        <p:pic>
          <p:nvPicPr>
            <p:cNvPr id="6" name="Picture 2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2423026" y="762000"/>
              <a:ext cx="2299869"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chemeClr val="tx2"/>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r>
              <a:rPr lang="en-US" noProof="0" dirty="0"/>
              <a:t>Click icon to add clip art</a:t>
            </a:r>
          </a:p>
        </p:txBody>
      </p:sp>
    </p:spTree>
    <p:extLst>
      <p:ext uri="{BB962C8B-B14F-4D97-AF65-F5344CB8AC3E}">
        <p14:creationId xmlns:p14="http://schemas.microsoft.com/office/powerpoint/2010/main" val="18887782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fontAlgn="base">
              <a:spcBef>
                <a:spcPct val="0"/>
              </a:spcBef>
              <a:spcAft>
                <a:spcPct val="0"/>
              </a:spcAft>
              <a:defRPr/>
            </a:pPr>
            <a:r>
              <a:rPr lang="fr-FR" altLang="en-US" sz="3400" dirty="0" smtClean="0">
                <a:solidFill>
                  <a:srgbClr val="002A6C"/>
                </a:solidFill>
                <a:latin typeface="Gill Sans MT" pitchFamily="34" charset="0"/>
                <a:cs typeface="Arial" charset="0"/>
              </a:rPr>
              <a:t>Pour plus d'informations, </a:t>
            </a:r>
            <a:br>
              <a:rPr lang="fr-FR" altLang="en-US" sz="3400" dirty="0" smtClean="0">
                <a:solidFill>
                  <a:srgbClr val="002A6C"/>
                </a:solidFill>
                <a:latin typeface="Gill Sans MT" pitchFamily="34" charset="0"/>
                <a:cs typeface="Arial" charset="0"/>
              </a:rPr>
            </a:br>
            <a:r>
              <a:rPr lang="fr-FR" altLang="en-US" sz="3400" dirty="0" smtClean="0">
                <a:solidFill>
                  <a:srgbClr val="002A6C"/>
                </a:solidFill>
                <a:latin typeface="Gill Sans MT" pitchFamily="34" charset="0"/>
                <a:cs typeface="Arial" charset="0"/>
              </a:rPr>
              <a:t>s'il vous plaît visitez</a:t>
            </a:r>
          </a:p>
          <a:p>
            <a:pPr algn="ctr" fontAlgn="base">
              <a:spcBef>
                <a:spcPct val="0"/>
              </a:spcBef>
              <a:spcAft>
                <a:spcPct val="0"/>
              </a:spcAft>
              <a:defRPr/>
            </a:pPr>
            <a:r>
              <a:rPr lang="en-US" altLang="en-US" sz="3400" b="1" dirty="0" smtClean="0">
                <a:solidFill>
                  <a:srgbClr val="002A6C"/>
                </a:solidFill>
                <a:latin typeface="Gill Sans MT" pitchFamily="34" charset="0"/>
                <a:cs typeface="Arial" charset="0"/>
              </a:rPr>
              <a:t>www.mcsprogram.org</a:t>
            </a:r>
            <a:endParaRPr lang="en-US" altLang="en-US" sz="3400" b="1" dirty="0">
              <a:solidFill>
                <a:srgbClr val="002A6C"/>
              </a:solidFill>
              <a:latin typeface="Gill Sans MT" pitchFamily="34" charset="0"/>
              <a:cs typeface="Arial" charset="0"/>
            </a:endParaRPr>
          </a:p>
          <a:p>
            <a:pPr fontAlgn="base">
              <a:spcBef>
                <a:spcPct val="0"/>
              </a:spcBef>
              <a:spcAft>
                <a:spcPct val="0"/>
              </a:spcAft>
              <a:defRPr/>
            </a:pPr>
            <a:endParaRPr lang="en-US" altLang="en-US" dirty="0">
              <a:solidFill>
                <a:srgbClr val="000000"/>
              </a:solidFill>
              <a:cs typeface="Arial" charset="0"/>
            </a:endParaRPr>
          </a:p>
        </p:txBody>
      </p:sp>
      <p:sp>
        <p:nvSpPr>
          <p:cNvPr id="3" name="TextBox 2"/>
          <p:cNvSpPr txBox="1">
            <a:spLocks noChangeArrowheads="1"/>
          </p:cNvSpPr>
          <p:nvPr/>
        </p:nvSpPr>
        <p:spPr bwMode="auto">
          <a:xfrm>
            <a:off x="693738" y="3733800"/>
            <a:ext cx="769620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fontAlgn="base">
              <a:spcBef>
                <a:spcPct val="0"/>
              </a:spcBef>
              <a:spcAft>
                <a:spcPct val="0"/>
              </a:spcAft>
              <a:defRPr/>
            </a:pPr>
            <a:r>
              <a:rPr lang="fr-FR" altLang="en-US" sz="1400" dirty="0" smtClean="0">
                <a:solidFill>
                  <a:srgbClr val="000000"/>
                </a:solidFill>
                <a:latin typeface="Gill Sans MT" pitchFamily="34" charset="0"/>
                <a:cs typeface="Arial" charset="0"/>
              </a:rPr>
              <a:t>Ce rapport a été rendu possible grâce au soutien généreux du peuple américain, par le biais de l’Agence des Etats-Unis pour le développement international (USAID), en vertu des termes de l’accord coopératif AID-OAA-14-00028. Le Programme USAID pour la survie de la mère et de l’enfant est responsable de cette publication qui ne représente pas forcément le point de vue de l’USAID, PMI, ou du Gouvernement des Etats-Unis.</a:t>
            </a:r>
            <a:endParaRPr lang="en-US" altLang="en-US" sz="1400" dirty="0">
              <a:solidFill>
                <a:srgbClr val="000000"/>
              </a:solidFill>
              <a:latin typeface="Gill Sans MT" pitchFamily="34" charset="0"/>
              <a:cs typeface="Arial" charset="0"/>
            </a:endParaRP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fontAlgn="base">
              <a:spcBef>
                <a:spcPct val="0"/>
              </a:spcBef>
              <a:spcAft>
                <a:spcPct val="0"/>
              </a:spcAft>
              <a:defRPr/>
            </a:pPr>
            <a:r>
              <a:rPr lang="en-US" altLang="en-US" sz="2800" baseline="30000" dirty="0">
                <a:solidFill>
                  <a:srgbClr val="002A6C"/>
                </a:solidFill>
                <a:latin typeface="Gill Sans MT" pitchFamily="34" charset="0"/>
                <a:cs typeface="Arial" charset="0"/>
              </a:rPr>
              <a:t> facebook.com/</a:t>
            </a:r>
            <a:r>
              <a:rPr lang="en-US" altLang="en-US" sz="2800" baseline="30000" dirty="0" err="1">
                <a:solidFill>
                  <a:srgbClr val="002A6C"/>
                </a:solidFill>
                <a:latin typeface="Gill Sans MT" pitchFamily="34" charset="0"/>
                <a:cs typeface="Arial" charset="0"/>
              </a:rPr>
              <a:t>MCSPglobal</a:t>
            </a:r>
            <a:r>
              <a:rPr lang="en-US" altLang="en-US" sz="2800" baseline="30000" dirty="0">
                <a:solidFill>
                  <a:srgbClr val="002A6C"/>
                </a:solidFill>
                <a:latin typeface="Gill Sans MT" pitchFamily="34" charset="0"/>
                <a:cs typeface="Arial" charset="0"/>
              </a:rPr>
              <a:t> 			twitter.com/</a:t>
            </a:r>
            <a:r>
              <a:rPr lang="en-US" altLang="en-US" sz="2800" baseline="30000" dirty="0" err="1">
                <a:solidFill>
                  <a:srgbClr val="002A6C"/>
                </a:solidFill>
                <a:latin typeface="Gill Sans MT" pitchFamily="34" charset="0"/>
                <a:cs typeface="Arial" charset="0"/>
              </a:rPr>
              <a:t>MCSPglobal</a:t>
            </a:r>
            <a:endParaRPr lang="en-US" altLang="en-US" sz="2800" baseline="30000" dirty="0">
              <a:solidFill>
                <a:srgbClr val="002A6C"/>
              </a:solidFill>
              <a:latin typeface="Gill Sans MT" pitchFamily="34" charset="0"/>
              <a:cs typeface="Arial" charset="0"/>
            </a:endParaRPr>
          </a:p>
        </p:txBody>
      </p:sp>
    </p:spTree>
    <p:extLst>
      <p:ext uri="{BB962C8B-B14F-4D97-AF65-F5344CB8AC3E}">
        <p14:creationId xmlns:p14="http://schemas.microsoft.com/office/powerpoint/2010/main" val="553712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dirty="0"/>
              <a:t>Click to edit Master title style</a:t>
            </a:r>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chemeClr val="tx2"/>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3" name="ClipArt Placeholder 2"/>
          <p:cNvSpPr>
            <a:spLocks noGrp="1"/>
          </p:cNvSpPr>
          <p:nvPr>
            <p:ph type="clipArt" sz="quarter" idx="13"/>
          </p:nvPr>
        </p:nvSpPr>
        <p:spPr>
          <a:xfrm>
            <a:off x="5638800" y="1981200"/>
            <a:ext cx="2667000" cy="4038600"/>
          </a:xfrm>
        </p:spPr>
        <p:txBody>
          <a:bodyPr/>
          <a:lstStyle>
            <a:lvl1pPr marL="0" indent="0">
              <a:buNone/>
              <a:defRPr/>
            </a:lvl1pPr>
          </a:lstStyle>
          <a:p>
            <a:endParaRPr lang="en-US" dirty="0"/>
          </a:p>
        </p:txBody>
      </p:sp>
      <p:grpSp>
        <p:nvGrpSpPr>
          <p:cNvPr id="6" name="Group 5"/>
          <p:cNvGrpSpPr>
            <a:grpSpLocks noChangeAspect="1"/>
          </p:cNvGrpSpPr>
          <p:nvPr userDrawn="1"/>
        </p:nvGrpSpPr>
        <p:grpSpPr>
          <a:xfrm>
            <a:off x="2207642" y="761999"/>
            <a:ext cx="4795139" cy="752864"/>
            <a:chOff x="2422582" y="762000"/>
            <a:chExt cx="4359218" cy="684422"/>
          </a:xfrm>
        </p:grpSpPr>
        <p:pic>
          <p:nvPicPr>
            <p:cNvPr id="8" name="Picture 2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2422582" y="762000"/>
              <a:ext cx="2300758"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29200" y="803802"/>
              <a:ext cx="1752600" cy="642620"/>
            </a:xfrm>
            <a:prstGeom prst="rect">
              <a:avLst/>
            </a:prstGeom>
          </p:spPr>
        </p:pic>
      </p:grpSp>
    </p:spTree>
    <p:extLst>
      <p:ext uri="{BB962C8B-B14F-4D97-AF65-F5344CB8AC3E}">
        <p14:creationId xmlns:p14="http://schemas.microsoft.com/office/powerpoint/2010/main" val="11363566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4" name="Group 6"/>
          <p:cNvGrpSpPr>
            <a:grpSpLocks noChangeAspect="1"/>
          </p:cNvGrpSpPr>
          <p:nvPr/>
        </p:nvGrpSpPr>
        <p:grpSpPr bwMode="auto">
          <a:xfrm>
            <a:off x="2208438" y="762000"/>
            <a:ext cx="4794025" cy="752475"/>
            <a:chOff x="2423026" y="762000"/>
            <a:chExt cx="4358774" cy="684422"/>
          </a:xfrm>
        </p:grpSpPr>
        <p:pic>
          <p:nvPicPr>
            <p:cNvPr id="5" name="Picture 2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2423026" y="762000"/>
              <a:ext cx="2299869"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smtClean="0"/>
              <a:t>Click to edit Master title style</a:t>
            </a:r>
            <a:endParaRPr lang="en-US" dirty="0"/>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7746330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6"/>
          <p:cNvGrpSpPr>
            <a:grpSpLocks noChangeAspect="1"/>
          </p:cNvGrpSpPr>
          <p:nvPr/>
        </p:nvGrpSpPr>
        <p:grpSpPr bwMode="auto">
          <a:xfrm>
            <a:off x="2208438" y="762000"/>
            <a:ext cx="4794025" cy="752475"/>
            <a:chOff x="2423026" y="762000"/>
            <a:chExt cx="4358774" cy="684422"/>
          </a:xfrm>
        </p:grpSpPr>
        <p:pic>
          <p:nvPicPr>
            <p:cNvPr id="6" name="Picture 2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2423026" y="762000"/>
              <a:ext cx="2299869"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smtClean="0"/>
              <a:t>Click to edit Master title style</a:t>
            </a:r>
            <a:endParaRPr lang="en-US" dirty="0"/>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r>
              <a:rPr lang="en-US" noProof="0" smtClean="0"/>
              <a:t>Click icon to add online image</a:t>
            </a:r>
            <a:endParaRPr lang="en-US" noProof="0" dirty="0"/>
          </a:p>
        </p:txBody>
      </p:sp>
    </p:spTree>
    <p:extLst>
      <p:ext uri="{BB962C8B-B14F-4D97-AF65-F5344CB8AC3E}">
        <p14:creationId xmlns:p14="http://schemas.microsoft.com/office/powerpoint/2010/main" val="30854802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394AD2A7-6147-4577-9891-B30CACE7B848}" type="slidenum">
              <a:rPr lang="en-US"/>
              <a:pPr>
                <a:defRPr/>
              </a:pPr>
              <a:t>‹#›</a:t>
            </a:fld>
            <a:endParaRPr lang="en-US" dirty="0"/>
          </a:p>
        </p:txBody>
      </p:sp>
    </p:spTree>
    <p:extLst>
      <p:ext uri="{BB962C8B-B14F-4D97-AF65-F5344CB8AC3E}">
        <p14:creationId xmlns:p14="http://schemas.microsoft.com/office/powerpoint/2010/main" val="24179596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C0C548B5-EC84-4B0E-BE13-E7192186B0E0}" type="slidenum">
              <a:rPr lang="en-US"/>
              <a:pPr>
                <a:defRPr/>
              </a:pPr>
              <a:t>‹#›</a:t>
            </a:fld>
            <a:endParaRPr lang="en-US" dirty="0"/>
          </a:p>
        </p:txBody>
      </p:sp>
    </p:spTree>
    <p:extLst>
      <p:ext uri="{BB962C8B-B14F-4D97-AF65-F5344CB8AC3E}">
        <p14:creationId xmlns:p14="http://schemas.microsoft.com/office/powerpoint/2010/main" val="25122142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C47599CD-AF74-45D7-9EBD-42E72EC99B01}" type="slidenum">
              <a:rPr lang="en-US"/>
              <a:pPr>
                <a:defRPr/>
              </a:pPr>
              <a:t>‹#›</a:t>
            </a:fld>
            <a:endParaRPr lang="en-US" dirty="0"/>
          </a:p>
        </p:txBody>
      </p:sp>
    </p:spTree>
    <p:extLst>
      <p:ext uri="{BB962C8B-B14F-4D97-AF65-F5344CB8AC3E}">
        <p14:creationId xmlns:p14="http://schemas.microsoft.com/office/powerpoint/2010/main" val="1604698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smtClean="0"/>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031934AD-DBC9-4EDD-B686-455CF3D74807}" type="slidenum">
              <a:rPr lang="en-US"/>
              <a:pPr>
                <a:defRPr/>
              </a:pPr>
              <a:t>‹#›</a:t>
            </a:fld>
            <a:endParaRPr lang="en-US" dirty="0"/>
          </a:p>
        </p:txBody>
      </p:sp>
    </p:spTree>
    <p:extLst>
      <p:ext uri="{BB962C8B-B14F-4D97-AF65-F5344CB8AC3E}">
        <p14:creationId xmlns:p14="http://schemas.microsoft.com/office/powerpoint/2010/main" val="119246540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D58C2176-5AA6-42CC-B2F5-29103EC16FF5}" type="slidenum">
              <a:rPr lang="en-US"/>
              <a:pPr>
                <a:defRPr/>
              </a:pPr>
              <a:t>‹#›</a:t>
            </a:fld>
            <a:endParaRPr lang="en-US" dirty="0"/>
          </a:p>
        </p:txBody>
      </p:sp>
    </p:spTree>
    <p:extLst>
      <p:ext uri="{BB962C8B-B14F-4D97-AF65-F5344CB8AC3E}">
        <p14:creationId xmlns:p14="http://schemas.microsoft.com/office/powerpoint/2010/main" val="14424009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dirty="0" smtClean="0">
                <a:solidFill>
                  <a:srgbClr val="002A6C"/>
                </a:solidFill>
                <a:latin typeface="Gill Sans MT" pitchFamily="34" charset="0"/>
              </a:rPr>
              <a:t>For more information, please visit</a:t>
            </a:r>
          </a:p>
          <a:p>
            <a:pPr algn="ctr">
              <a:defRPr/>
            </a:pPr>
            <a:r>
              <a:rPr lang="en-US" altLang="en-US" sz="3400" b="1" dirty="0" smtClean="0">
                <a:solidFill>
                  <a:srgbClr val="002A6C"/>
                </a:solidFill>
                <a:latin typeface="Gill Sans MT" pitchFamily="34" charset="0"/>
              </a:rPr>
              <a:t>www.mcsprogram.org</a:t>
            </a:r>
          </a:p>
          <a:p>
            <a:pPr>
              <a:defRPr/>
            </a:pPr>
            <a:endParaRPr lang="en-US" altLang="en-US" dirty="0" smtClean="0"/>
          </a:p>
        </p:txBody>
      </p:sp>
      <p:sp>
        <p:nvSpPr>
          <p:cNvPr id="3" name="TextBox 2"/>
          <p:cNvSpPr txBox="1">
            <a:spLocks noChangeArrowheads="1"/>
          </p:cNvSpPr>
          <p:nvPr/>
        </p:nvSpPr>
        <p:spPr bwMode="auto">
          <a:xfrm>
            <a:off x="693738" y="3733800"/>
            <a:ext cx="7696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1400" smtClean="0">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smtClean="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1002238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Content Placeholder 2"/>
          <p:cNvSpPr>
            <a:spLocks noGrp="1"/>
          </p:cNvSpPr>
          <p:nvPr>
            <p:ph idx="1"/>
          </p:nvPr>
        </p:nvSpPr>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lvl1pPr marL="0" marR="0" indent="0" algn="r" defTabSz="914400" rtl="0" eaLnBrk="1" fontAlgn="auto" latinLnBrk="0" hangingPunct="1">
              <a:lnSpc>
                <a:spcPct val="100000"/>
              </a:lnSpc>
              <a:spcBef>
                <a:spcPts val="0"/>
              </a:spcBef>
              <a:spcAft>
                <a:spcPts val="0"/>
              </a:spcAft>
              <a:buClrTx/>
              <a:buSzTx/>
              <a:buFontTx/>
              <a:buNone/>
              <a:tabLst/>
              <a:defRPr/>
            </a:lvl1pPr>
          </a:lstStyle>
          <a:p>
            <a:fld id="{F6E92FFE-BABD-4EA5-9660-362C4D171682}" type="slidenum">
              <a:rPr lang="en-US" smtClean="0"/>
              <a:pPr/>
              <a:t>‹#›</a:t>
            </a:fld>
            <a:endParaRPr lang="en-US" dirty="0"/>
          </a:p>
        </p:txBody>
      </p:sp>
    </p:spTree>
    <p:extLst>
      <p:ext uri="{BB962C8B-B14F-4D97-AF65-F5344CB8AC3E}">
        <p14:creationId xmlns:p14="http://schemas.microsoft.com/office/powerpoint/2010/main" val="1973311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solidFill>
                  <a:schemeClr val="tx2"/>
                </a:solidFill>
              </a:defRPr>
            </a:lvl1pPr>
            <a:lvl2pPr>
              <a:defRPr sz="2400">
                <a:solidFill>
                  <a:schemeClr val="tx2"/>
                </a:solidFill>
              </a:defRPr>
            </a:lvl2pPr>
            <a:lvl3pPr>
              <a:defRPr sz="2000">
                <a:solidFill>
                  <a:schemeClr val="tx2"/>
                </a:solidFill>
              </a:defRPr>
            </a:lvl3pPr>
            <a:lvl4pPr>
              <a:defRPr sz="1800">
                <a:solidFill>
                  <a:schemeClr val="tx2"/>
                </a:solidFill>
              </a:defRPr>
            </a:lvl4pPr>
            <a:lvl5pPr>
              <a:defRPr sz="1800">
                <a:solidFill>
                  <a:schemeClr val="tx2"/>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2"/>
            <a:ext cx="4038600" cy="4525963"/>
          </a:xfrm>
        </p:spPr>
        <p:txBody>
          <a:bodyPr/>
          <a:lstStyle>
            <a:lvl1pPr>
              <a:defRPr sz="2800">
                <a:solidFill>
                  <a:schemeClr val="tx2"/>
                </a:solidFill>
              </a:defRPr>
            </a:lvl1pPr>
            <a:lvl2pPr>
              <a:defRPr sz="2400">
                <a:solidFill>
                  <a:schemeClr val="tx2"/>
                </a:solidFill>
              </a:defRPr>
            </a:lvl2pPr>
            <a:lvl3pPr>
              <a:defRPr sz="2000">
                <a:solidFill>
                  <a:schemeClr val="tx2"/>
                </a:solidFill>
              </a:defRPr>
            </a:lvl3pPr>
            <a:lvl4pPr>
              <a:defRPr sz="1800">
                <a:solidFill>
                  <a:schemeClr val="tx2"/>
                </a:solidFill>
              </a:defRPr>
            </a:lvl4pPr>
            <a:lvl5pPr>
              <a:defRPr sz="1800">
                <a:solidFill>
                  <a:schemeClr val="tx2"/>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lvl1pPr marL="0" marR="0" indent="0" algn="r" defTabSz="914400" rtl="0" eaLnBrk="1" fontAlgn="auto" latinLnBrk="0" hangingPunct="1">
              <a:lnSpc>
                <a:spcPct val="100000"/>
              </a:lnSpc>
              <a:spcBef>
                <a:spcPts val="0"/>
              </a:spcBef>
              <a:spcAft>
                <a:spcPts val="0"/>
              </a:spcAft>
              <a:buClrTx/>
              <a:buSzTx/>
              <a:buFontTx/>
              <a:buNone/>
              <a:tabLst/>
              <a:defRPr/>
            </a:lvl1pPr>
          </a:lstStyle>
          <a:p>
            <a:fld id="{F6E92FFE-BABD-4EA5-9660-362C4D171682}" type="slidenum">
              <a:rPr lang="en-US" smtClean="0"/>
              <a:pPr/>
              <a:t>‹#›</a:t>
            </a:fld>
            <a:endParaRPr lang="en-US" dirty="0"/>
          </a:p>
        </p:txBody>
      </p:sp>
    </p:spTree>
    <p:extLst>
      <p:ext uri="{BB962C8B-B14F-4D97-AF65-F5344CB8AC3E}">
        <p14:creationId xmlns:p14="http://schemas.microsoft.com/office/powerpoint/2010/main" val="3537494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chemeClr val="tx2"/>
                </a:solidFill>
              </a:defRPr>
            </a:lvl1pPr>
            <a:lvl2pPr>
              <a:defRPr sz="2200">
                <a:solidFill>
                  <a:schemeClr val="tx2"/>
                </a:solidFill>
              </a:defRPr>
            </a:lvl2pPr>
            <a:lvl3pPr>
              <a:defRPr sz="2000">
                <a:solidFill>
                  <a:schemeClr val="tx2"/>
                </a:solidFill>
              </a:defRPr>
            </a:lvl3pPr>
            <a:lvl4pPr>
              <a:defRPr sz="1800">
                <a:solidFill>
                  <a:schemeClr val="tx2"/>
                </a:solidFill>
              </a:defRPr>
            </a:lvl4pPr>
            <a:lvl5pPr>
              <a:defRPr sz="1600">
                <a:solidFill>
                  <a:schemeClr val="tx2"/>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2"/>
          </p:nvPr>
        </p:nvSpPr>
        <p:spPr/>
        <p:txBody>
          <a:bodyPr/>
          <a:lstStyle>
            <a:lvl1pPr marL="0" marR="0" indent="0" algn="r" defTabSz="914400" rtl="0" eaLnBrk="1" fontAlgn="auto" latinLnBrk="0" hangingPunct="1">
              <a:lnSpc>
                <a:spcPct val="100000"/>
              </a:lnSpc>
              <a:spcBef>
                <a:spcPts val="0"/>
              </a:spcBef>
              <a:spcAft>
                <a:spcPts val="0"/>
              </a:spcAft>
              <a:buClrTx/>
              <a:buSzTx/>
              <a:buFontTx/>
              <a:buNone/>
              <a:tabLst/>
              <a:defRPr/>
            </a:lvl1pPr>
          </a:lstStyle>
          <a:p>
            <a:fld id="{F6E92FFE-BABD-4EA5-9660-362C4D171682}" type="slidenum">
              <a:rPr lang="en-US" smtClean="0"/>
              <a:pPr/>
              <a:t>‹#›</a:t>
            </a:fld>
            <a:endParaRPr lang="en-US" dirty="0"/>
          </a:p>
        </p:txBody>
      </p:sp>
    </p:spTree>
    <p:extLst>
      <p:ext uri="{BB962C8B-B14F-4D97-AF65-F5344CB8AC3E}">
        <p14:creationId xmlns:p14="http://schemas.microsoft.com/office/powerpoint/2010/main" val="60415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5" name="Slide Number Placeholder 4"/>
          <p:cNvSpPr>
            <a:spLocks noGrp="1"/>
          </p:cNvSpPr>
          <p:nvPr>
            <p:ph type="sldNum" sz="quarter" idx="12"/>
          </p:nvPr>
        </p:nvSpPr>
        <p:spPr/>
        <p:txBody>
          <a:bodyPr/>
          <a:lstStyle>
            <a:lvl1pPr marL="0" marR="0" indent="0" algn="r" defTabSz="914400" rtl="0" eaLnBrk="1" fontAlgn="auto" latinLnBrk="0" hangingPunct="1">
              <a:lnSpc>
                <a:spcPct val="100000"/>
              </a:lnSpc>
              <a:spcBef>
                <a:spcPts val="0"/>
              </a:spcBef>
              <a:spcAft>
                <a:spcPts val="0"/>
              </a:spcAft>
              <a:buClrTx/>
              <a:buSzTx/>
              <a:buFontTx/>
              <a:buNone/>
              <a:tabLst/>
              <a:defRPr/>
            </a:lvl1pPr>
          </a:lstStyle>
          <a:p>
            <a:fld id="{F6E92FFE-BABD-4EA5-9660-362C4D171682}" type="slidenum">
              <a:rPr lang="en-US" smtClean="0"/>
              <a:pPr/>
              <a:t>‹#›</a:t>
            </a:fld>
            <a:endParaRPr lang="en-US" dirty="0"/>
          </a:p>
        </p:txBody>
      </p:sp>
    </p:spTree>
    <p:extLst>
      <p:ext uri="{BB962C8B-B14F-4D97-AF65-F5344CB8AC3E}">
        <p14:creationId xmlns:p14="http://schemas.microsoft.com/office/powerpoint/2010/main" val="1030912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marL="0" marR="0" indent="0" algn="r" defTabSz="914400" rtl="0" eaLnBrk="1" fontAlgn="auto" latinLnBrk="0" hangingPunct="1">
              <a:lnSpc>
                <a:spcPct val="100000"/>
              </a:lnSpc>
              <a:spcBef>
                <a:spcPts val="0"/>
              </a:spcBef>
              <a:spcAft>
                <a:spcPts val="0"/>
              </a:spcAft>
              <a:buClrTx/>
              <a:buSzTx/>
              <a:buFontTx/>
              <a:buNone/>
              <a:tabLst/>
              <a:defRPr/>
            </a:lvl1pPr>
          </a:lstStyle>
          <a:p>
            <a:fld id="{F6E92FFE-BABD-4EA5-9660-362C4D171682}" type="slidenum">
              <a:rPr lang="en-US" smtClean="0"/>
              <a:pPr/>
              <a:t>‹#›</a:t>
            </a:fld>
            <a:endParaRPr lang="en-US" dirty="0"/>
          </a:p>
        </p:txBody>
      </p:sp>
    </p:spTree>
    <p:extLst>
      <p:ext uri="{BB962C8B-B14F-4D97-AF65-F5344CB8AC3E}">
        <p14:creationId xmlns:p14="http://schemas.microsoft.com/office/powerpoint/2010/main" val="11134085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4" name="TextBox 3"/>
          <p:cNvSpPr txBox="1"/>
          <p:nvPr userDrawn="1"/>
        </p:nvSpPr>
        <p:spPr>
          <a:xfrm>
            <a:off x="693084" y="1831538"/>
            <a:ext cx="7696200" cy="1415772"/>
          </a:xfrm>
          <a:prstGeom prst="rect">
            <a:avLst/>
          </a:prstGeom>
          <a:noFill/>
        </p:spPr>
        <p:txBody>
          <a:bodyPr wrap="square" rtlCol="0">
            <a:spAutoFit/>
          </a:bodyPr>
          <a:lstStyle/>
          <a:p>
            <a:pPr algn="ctr"/>
            <a:r>
              <a:rPr lang="en-US" sz="3400" dirty="0">
                <a:solidFill>
                  <a:srgbClr val="002A6C"/>
                </a:solidFill>
                <a:latin typeface="Gill Sans MT" panose="020B0502020104020203" pitchFamily="34" charset="0"/>
                <a:cs typeface="Arial" panose="020B0604020202020204" pitchFamily="34" charset="0"/>
              </a:rPr>
              <a:t>For more information,</a:t>
            </a:r>
            <a:r>
              <a:rPr lang="en-US" sz="3400" baseline="0" dirty="0">
                <a:solidFill>
                  <a:srgbClr val="002A6C"/>
                </a:solidFill>
                <a:latin typeface="Gill Sans MT" panose="020B0502020104020203" pitchFamily="34" charset="0"/>
                <a:cs typeface="Arial" panose="020B0604020202020204" pitchFamily="34" charset="0"/>
              </a:rPr>
              <a:t> </a:t>
            </a:r>
            <a:r>
              <a:rPr lang="en-US" sz="3400" dirty="0">
                <a:solidFill>
                  <a:srgbClr val="002A6C"/>
                </a:solidFill>
                <a:latin typeface="Gill Sans MT" panose="020B0502020104020203" pitchFamily="34" charset="0"/>
                <a:cs typeface="Arial" panose="020B0604020202020204" pitchFamily="34" charset="0"/>
              </a:rPr>
              <a:t>please visit</a:t>
            </a:r>
          </a:p>
          <a:p>
            <a:pPr algn="ctr"/>
            <a:r>
              <a:rPr lang="en-US" sz="3400" b="1" dirty="0">
                <a:solidFill>
                  <a:srgbClr val="002A6C"/>
                </a:solidFill>
                <a:latin typeface="Gill Sans MT" panose="020B0502020104020203" pitchFamily="34" charset="0"/>
                <a:cs typeface="Arial" panose="020B0604020202020204" pitchFamily="34" charset="0"/>
              </a:rPr>
              <a:t>www.mcsprogram.org</a:t>
            </a:r>
          </a:p>
          <a:p>
            <a:endParaRPr lang="en-US" dirty="0"/>
          </a:p>
        </p:txBody>
      </p:sp>
      <p:sp>
        <p:nvSpPr>
          <p:cNvPr id="5" name="TextBox 4"/>
          <p:cNvSpPr txBox="1"/>
          <p:nvPr userDrawn="1"/>
        </p:nvSpPr>
        <p:spPr>
          <a:xfrm>
            <a:off x="693084" y="3733801"/>
            <a:ext cx="7696200" cy="954107"/>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latin typeface="Gill Sans MT" panose="020B0502020104020203" pitchFamily="34" charset="0"/>
                <a:cs typeface="Arial" panose="020B0604020202020204"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6" name="TextBox 5"/>
          <p:cNvSpPr txBox="1"/>
          <p:nvPr userDrawn="1"/>
        </p:nvSpPr>
        <p:spPr>
          <a:xfrm>
            <a:off x="959785" y="6019802"/>
            <a:ext cx="7162801" cy="379591"/>
          </a:xfrm>
          <a:prstGeom prst="rect">
            <a:avLst/>
          </a:prstGeom>
          <a:noFill/>
        </p:spPr>
        <p:txBody>
          <a:bodyPr wrap="square" rtlCol="0">
            <a:sp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2800" b="0" i="0" u="none" strike="noStrike" kern="1200" baseline="30000" dirty="0">
                <a:solidFill>
                  <a:srgbClr val="002A6C"/>
                </a:solidFill>
                <a:latin typeface="Gill Sans MT" panose="020B0502020104020203" pitchFamily="34" charset="0"/>
                <a:ea typeface="+mn-ea"/>
                <a:cs typeface="+mn-cs"/>
              </a:rPr>
              <a:t> facebook.com/MCSPglobal 			twitter.com/MCSPglobal</a:t>
            </a:r>
          </a:p>
        </p:txBody>
      </p:sp>
    </p:spTree>
    <p:extLst>
      <p:ext uri="{BB962C8B-B14F-4D97-AF65-F5344CB8AC3E}">
        <p14:creationId xmlns:p14="http://schemas.microsoft.com/office/powerpoint/2010/main" val="32680121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4" name="Rectangle 3"/>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smtClean="0"/>
              <a:t>Click to edit Master title style</a:t>
            </a:r>
            <a:endParaRPr lang="en-US" dirty="0"/>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808080"/>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grpSp>
        <p:nvGrpSpPr>
          <p:cNvPr id="9" name="Group 8"/>
          <p:cNvGrpSpPr/>
          <p:nvPr userDrawn="1"/>
        </p:nvGrpSpPr>
        <p:grpSpPr>
          <a:xfrm>
            <a:off x="762000" y="814002"/>
            <a:ext cx="7751833" cy="756939"/>
            <a:chOff x="160217" y="279779"/>
            <a:chExt cx="5713511" cy="557908"/>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60217" y="340346"/>
              <a:ext cx="1671851" cy="497341"/>
            </a:xfrm>
            <a:prstGeom prst="rect">
              <a:avLst/>
            </a:prstGeom>
            <a:ln>
              <a:noFill/>
            </a:ln>
            <a:extLst>
              <a:ext uri="{53640926-AAD7-44D8-BBD7-CCE9431645EC}">
                <a14:shadowObscured xmlns:a14="http://schemas.microsoft.com/office/drawing/2010/main"/>
              </a:ext>
            </a:extLst>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72474" y="279779"/>
              <a:ext cx="1501254" cy="552734"/>
            </a:xfrm>
            <a:prstGeom prst="rect">
              <a:avLst/>
            </a:prstGeom>
          </p:spPr>
        </p:pic>
      </p:grpSp>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038600" y="457200"/>
            <a:ext cx="1430092" cy="1150124"/>
          </a:xfrm>
          <a:prstGeom prst="rect">
            <a:avLst/>
          </a:prstGeom>
        </p:spPr>
      </p:pic>
    </p:spTree>
    <p:extLst>
      <p:ext uri="{BB962C8B-B14F-4D97-AF65-F5344CB8AC3E}">
        <p14:creationId xmlns:p14="http://schemas.microsoft.com/office/powerpoint/2010/main" val="137925147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marL="0" marR="0" indent="0" algn="r" defTabSz="914400" rtl="0" eaLnBrk="1" fontAlgn="auto" latinLnBrk="0" hangingPunct="1">
              <a:lnSpc>
                <a:spcPct val="100000"/>
              </a:lnSpc>
              <a:spcBef>
                <a:spcPts val="0"/>
              </a:spcBef>
              <a:spcAft>
                <a:spcPts val="0"/>
              </a:spcAft>
              <a:buClrTx/>
              <a:buSzTx/>
              <a:buFontTx/>
              <a:buNone/>
              <a:tabLst/>
              <a:defRPr sz="1200">
                <a:solidFill>
                  <a:srgbClr val="5F5F5F"/>
                </a:solidFill>
              </a:defRPr>
            </a:lvl1pPr>
          </a:lstStyle>
          <a:p>
            <a:fld id="{F6E92FFE-BABD-4EA5-9660-362C4D171682}" type="slidenum">
              <a:rPr lang="en-US" smtClean="0"/>
              <a:pPr/>
              <a:t>‹#›</a:t>
            </a:fld>
            <a:endParaRPr lang="en-US" dirty="0"/>
          </a:p>
        </p:txBody>
      </p:sp>
      <p:sp>
        <p:nvSpPr>
          <p:cNvPr id="11" name="Slide Number Placeholder 5"/>
          <p:cNvSpPr txBox="1">
            <a:spLocks/>
          </p:cNvSpPr>
          <p:nvPr/>
        </p:nvSpPr>
        <p:spPr>
          <a:xfrm>
            <a:off x="6553200" y="6356352"/>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1740835286"/>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Lst>
  <p:txStyles>
    <p:titleStyle>
      <a:lvl1pPr algn="ctr" defTabSz="914400" rtl="0" eaLnBrk="1" latinLnBrk="0" hangingPunct="1">
        <a:spcBef>
          <a:spcPct val="0"/>
        </a:spcBef>
        <a:buNone/>
        <a:defRPr sz="3500" kern="1200">
          <a:solidFill>
            <a:srgbClr val="002A6C"/>
          </a:solidFill>
          <a:latin typeface="Gill Sans MT" panose="020B0502020104020203"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2"/>
          </a:solidFill>
          <a:latin typeface="Gill Sans MT" panose="020B0502020104020203"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2"/>
          </a:solidFill>
          <a:latin typeface="Gill Sans MT" panose="020B0502020104020203"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2"/>
          </a:solidFill>
          <a:latin typeface="Gill Sans MT" panose="020B0502020104020203"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2"/>
          </a:solidFill>
          <a:latin typeface="Gill Sans MT" panose="020B0502020104020203"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7" name="Rectangle 6"/>
          <p:cNvSpPr/>
          <p:nvPr/>
        </p:nvSpPr>
        <p:spPr>
          <a:xfrm>
            <a:off x="0" y="2517183"/>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a:solidFill>
                  <a:schemeClr val="tx2"/>
                </a:solidFill>
                <a:latin typeface="Gill Sans MT" panose="020B0502020104020203" pitchFamily="34" charset="0"/>
                <a:cs typeface="+mn-cs"/>
              </a:defRPr>
            </a:lvl1pPr>
          </a:lstStyle>
          <a:p>
            <a:fld id="{F6E92FFE-BABD-4EA5-9660-362C4D171682}" type="slidenum">
              <a:rPr lang="en-US" smtClean="0"/>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extLst>
      <p:ext uri="{BB962C8B-B14F-4D97-AF65-F5344CB8AC3E}">
        <p14:creationId xmlns:p14="http://schemas.microsoft.com/office/powerpoint/2010/main" val="2194167313"/>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68" r:id="rId9"/>
    <p:sldLayoutId id="2147483669" r:id="rId10"/>
    <p:sldLayoutId id="2147483675" r:id="rId11"/>
  </p:sldLayoutIdLst>
  <p:timing>
    <p:tnLst>
      <p:par>
        <p:cTn id="1" dur="indefinite" restart="never" nodeType="tmRoot"/>
      </p:par>
    </p:tnLst>
  </p:timing>
  <p:txStyles>
    <p:titleStyle>
      <a:lvl1pPr algn="ctr" rtl="0" eaLnBrk="1" fontAlgn="base" hangingPunct="1">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1" fontAlgn="base" hangingPunct="1">
        <a:spcBef>
          <a:spcPct val="0"/>
        </a:spcBef>
        <a:spcAft>
          <a:spcPct val="0"/>
        </a:spcAft>
        <a:defRPr sz="3500">
          <a:solidFill>
            <a:srgbClr val="002A6C"/>
          </a:solidFill>
          <a:latin typeface="Gill Sans MT" pitchFamily="34" charset="0"/>
          <a:cs typeface="Arial" charset="0"/>
        </a:defRPr>
      </a:lvl2pPr>
      <a:lvl3pPr algn="ctr" rtl="0" eaLnBrk="1" fontAlgn="base" hangingPunct="1">
        <a:spcBef>
          <a:spcPct val="0"/>
        </a:spcBef>
        <a:spcAft>
          <a:spcPct val="0"/>
        </a:spcAft>
        <a:defRPr sz="3500">
          <a:solidFill>
            <a:srgbClr val="002A6C"/>
          </a:solidFill>
          <a:latin typeface="Gill Sans MT" pitchFamily="34" charset="0"/>
          <a:cs typeface="Arial" charset="0"/>
        </a:defRPr>
      </a:lvl3pPr>
      <a:lvl4pPr algn="ctr" rtl="0" eaLnBrk="1" fontAlgn="base" hangingPunct="1">
        <a:spcBef>
          <a:spcPct val="0"/>
        </a:spcBef>
        <a:spcAft>
          <a:spcPct val="0"/>
        </a:spcAft>
        <a:defRPr sz="3500">
          <a:solidFill>
            <a:srgbClr val="002A6C"/>
          </a:solidFill>
          <a:latin typeface="Gill Sans MT" pitchFamily="34" charset="0"/>
          <a:cs typeface="Arial" charset="0"/>
        </a:defRPr>
      </a:lvl4pPr>
      <a:lvl5pPr algn="ctr" rtl="0" eaLnBrk="1" fontAlgn="base" hangingPunct="1">
        <a:spcBef>
          <a:spcPct val="0"/>
        </a:spcBef>
        <a:spcAft>
          <a:spcPct val="0"/>
        </a:spcAft>
        <a:defRPr sz="3500">
          <a:solidFill>
            <a:srgbClr val="002A6C"/>
          </a:solidFill>
          <a:latin typeface="Gill Sans MT" pitchFamily="34" charset="0"/>
          <a:cs typeface="Arial" charset="0"/>
        </a:defRPr>
      </a:lvl5pPr>
      <a:lvl6pPr marL="457200" algn="ctr" rtl="0" eaLnBrk="1" fontAlgn="base" hangingPunct="1">
        <a:spcBef>
          <a:spcPct val="0"/>
        </a:spcBef>
        <a:spcAft>
          <a:spcPct val="0"/>
        </a:spcAft>
        <a:defRPr sz="3500">
          <a:solidFill>
            <a:srgbClr val="002A6C"/>
          </a:solidFill>
          <a:latin typeface="Gill Sans MT" pitchFamily="34" charset="0"/>
          <a:cs typeface="Arial" charset="0"/>
        </a:defRPr>
      </a:lvl6pPr>
      <a:lvl7pPr marL="914400" algn="ctr" rtl="0" eaLnBrk="1" fontAlgn="base" hangingPunct="1">
        <a:spcBef>
          <a:spcPct val="0"/>
        </a:spcBef>
        <a:spcAft>
          <a:spcPct val="0"/>
        </a:spcAft>
        <a:defRPr sz="3500">
          <a:solidFill>
            <a:srgbClr val="002A6C"/>
          </a:solidFill>
          <a:latin typeface="Gill Sans MT" pitchFamily="34" charset="0"/>
          <a:cs typeface="Arial" charset="0"/>
        </a:defRPr>
      </a:lvl7pPr>
      <a:lvl8pPr marL="1371600" algn="ctr" rtl="0" eaLnBrk="1" fontAlgn="base" hangingPunct="1">
        <a:spcBef>
          <a:spcPct val="0"/>
        </a:spcBef>
        <a:spcAft>
          <a:spcPct val="0"/>
        </a:spcAft>
        <a:defRPr sz="3500">
          <a:solidFill>
            <a:srgbClr val="002A6C"/>
          </a:solidFill>
          <a:latin typeface="Gill Sans MT" pitchFamily="34" charset="0"/>
          <a:cs typeface="Arial" charset="0"/>
        </a:defRPr>
      </a:lvl8pPr>
      <a:lvl9pPr marL="1828800" algn="ctr" rtl="0" eaLnBrk="1" fontAlgn="base" hangingPunct="1">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2"/>
          </a:solidFill>
          <a:latin typeface="Gill Sans MT" panose="020B0502020104020203"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charset="0"/>
        <a:buChar char="•"/>
        <a:defRPr sz="2800" kern="1200">
          <a:solidFill>
            <a:schemeClr val="tx2"/>
          </a:solidFill>
          <a:latin typeface="Gill Sans MT" panose="020B0502020104020203"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charset="0"/>
        <a:buChar char="•"/>
        <a:defRPr sz="2400" kern="1200">
          <a:solidFill>
            <a:schemeClr val="tx2"/>
          </a:solidFill>
          <a:latin typeface="Gill Sans MT" panose="020B0502020104020203"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charset="0"/>
        <a:buChar char="•"/>
        <a:defRPr sz="2000" kern="1200">
          <a:solidFill>
            <a:schemeClr val="tx2"/>
          </a:solidFill>
          <a:latin typeface="Gill Sans MT" panose="020B0502020104020203"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charset="0"/>
        <a:buChar char="•"/>
        <a:defRPr sz="2000" kern="1200">
          <a:solidFill>
            <a:schemeClr val="tx2"/>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marL="0" marR="0" indent="0" algn="r" defTabSz="914400" rtl="0" eaLnBrk="1" fontAlgn="auto" latinLnBrk="0" hangingPunct="1">
              <a:lnSpc>
                <a:spcPct val="100000"/>
              </a:lnSpc>
              <a:spcBef>
                <a:spcPts val="0"/>
              </a:spcBef>
              <a:spcAft>
                <a:spcPts val="0"/>
              </a:spcAft>
              <a:buClrTx/>
              <a:buSzTx/>
              <a:buFontTx/>
              <a:buNone/>
              <a:tabLst/>
              <a:defRPr sz="1200">
                <a:solidFill>
                  <a:srgbClr val="5F5F5F"/>
                </a:solidFill>
                <a:latin typeface="+mn-lt"/>
                <a:cs typeface="+mn-cs"/>
              </a:defRPr>
            </a:lvl1pPr>
          </a:lstStyle>
          <a:p>
            <a:pPr>
              <a:defRPr/>
            </a:pPr>
            <a:fld id="{A4438311-3C4B-43E1-9EEF-3D41646CB283}"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extLst>
      <p:ext uri="{BB962C8B-B14F-4D97-AF65-F5344CB8AC3E}">
        <p14:creationId xmlns:p14="http://schemas.microsoft.com/office/powerpoint/2010/main" val="2827255103"/>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Lst>
  <p:timing>
    <p:tnLst>
      <p:par>
        <p:cTn id="1" dur="indefinite" restart="never" nodeType="tmRoot"/>
      </p:par>
    </p:tnLst>
  </p:timing>
  <p:txStyles>
    <p:titleStyle>
      <a:lvl1pPr algn="ctr" rtl="0" eaLnBrk="1" fontAlgn="base" hangingPunct="1">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1" fontAlgn="base" hangingPunct="1">
        <a:spcBef>
          <a:spcPct val="0"/>
        </a:spcBef>
        <a:spcAft>
          <a:spcPct val="0"/>
        </a:spcAft>
        <a:defRPr sz="3500">
          <a:solidFill>
            <a:srgbClr val="002A6C"/>
          </a:solidFill>
          <a:latin typeface="Gill Sans MT" pitchFamily="34" charset="0"/>
          <a:cs typeface="Arial" charset="0"/>
        </a:defRPr>
      </a:lvl2pPr>
      <a:lvl3pPr algn="ctr" rtl="0" eaLnBrk="1" fontAlgn="base" hangingPunct="1">
        <a:spcBef>
          <a:spcPct val="0"/>
        </a:spcBef>
        <a:spcAft>
          <a:spcPct val="0"/>
        </a:spcAft>
        <a:defRPr sz="3500">
          <a:solidFill>
            <a:srgbClr val="002A6C"/>
          </a:solidFill>
          <a:latin typeface="Gill Sans MT" pitchFamily="34" charset="0"/>
          <a:cs typeface="Arial" charset="0"/>
        </a:defRPr>
      </a:lvl3pPr>
      <a:lvl4pPr algn="ctr" rtl="0" eaLnBrk="1" fontAlgn="base" hangingPunct="1">
        <a:spcBef>
          <a:spcPct val="0"/>
        </a:spcBef>
        <a:spcAft>
          <a:spcPct val="0"/>
        </a:spcAft>
        <a:defRPr sz="3500">
          <a:solidFill>
            <a:srgbClr val="002A6C"/>
          </a:solidFill>
          <a:latin typeface="Gill Sans MT" pitchFamily="34" charset="0"/>
          <a:cs typeface="Arial" charset="0"/>
        </a:defRPr>
      </a:lvl4pPr>
      <a:lvl5pPr algn="ctr" rtl="0" eaLnBrk="1" fontAlgn="base" hangingPunct="1">
        <a:spcBef>
          <a:spcPct val="0"/>
        </a:spcBef>
        <a:spcAft>
          <a:spcPct val="0"/>
        </a:spcAft>
        <a:defRPr sz="3500">
          <a:solidFill>
            <a:srgbClr val="002A6C"/>
          </a:solidFill>
          <a:latin typeface="Gill Sans MT" pitchFamily="34" charset="0"/>
          <a:cs typeface="Arial" charset="0"/>
        </a:defRPr>
      </a:lvl5pPr>
      <a:lvl6pPr marL="457200" algn="ctr" rtl="0" eaLnBrk="1" fontAlgn="base" hangingPunct="1">
        <a:spcBef>
          <a:spcPct val="0"/>
        </a:spcBef>
        <a:spcAft>
          <a:spcPct val="0"/>
        </a:spcAft>
        <a:defRPr sz="3500">
          <a:solidFill>
            <a:srgbClr val="002A6C"/>
          </a:solidFill>
          <a:latin typeface="Gill Sans MT" pitchFamily="34" charset="0"/>
          <a:cs typeface="Arial" charset="0"/>
        </a:defRPr>
      </a:lvl6pPr>
      <a:lvl7pPr marL="914400" algn="ctr" rtl="0" eaLnBrk="1" fontAlgn="base" hangingPunct="1">
        <a:spcBef>
          <a:spcPct val="0"/>
        </a:spcBef>
        <a:spcAft>
          <a:spcPct val="0"/>
        </a:spcAft>
        <a:defRPr sz="3500">
          <a:solidFill>
            <a:srgbClr val="002A6C"/>
          </a:solidFill>
          <a:latin typeface="Gill Sans MT" pitchFamily="34" charset="0"/>
          <a:cs typeface="Arial" charset="0"/>
        </a:defRPr>
      </a:lvl7pPr>
      <a:lvl8pPr marL="1371600" algn="ctr" rtl="0" eaLnBrk="1" fontAlgn="base" hangingPunct="1">
        <a:spcBef>
          <a:spcPct val="0"/>
        </a:spcBef>
        <a:spcAft>
          <a:spcPct val="0"/>
        </a:spcAft>
        <a:defRPr sz="3500">
          <a:solidFill>
            <a:srgbClr val="002A6C"/>
          </a:solidFill>
          <a:latin typeface="Gill Sans MT" pitchFamily="34" charset="0"/>
          <a:cs typeface="Arial" charset="0"/>
        </a:defRPr>
      </a:lvl8pPr>
      <a:lvl9pPr marL="1828800" algn="ctr" rtl="0" eaLnBrk="1" fontAlgn="base" hangingPunct="1">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1" fontAlgn="base" hangingPunct="1">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p:txBody>
          <a:bodyPr/>
          <a:lstStyle/>
          <a:p>
            <a:r>
              <a:rPr lang="fr" dirty="0" smtClean="0"/>
              <a:t>La prévention du paludisme pendant la grossesse :  promouvoir l'administration du </a:t>
            </a:r>
            <a:r>
              <a:rPr lang="en-US" dirty="0" err="1" smtClean="0"/>
              <a:t>TPIg</a:t>
            </a:r>
            <a:r>
              <a:rPr lang="en-US" dirty="0" smtClean="0"/>
              <a:t>-SP</a:t>
            </a:r>
            <a:r>
              <a:rPr lang="fr" dirty="0" smtClean="0"/>
              <a:t> dès le début du deuxième trimestre </a:t>
            </a:r>
            <a:endParaRPr lang="fr" altLang="en-US" dirty="0"/>
          </a:p>
        </p:txBody>
      </p:sp>
      <p:sp>
        <p:nvSpPr>
          <p:cNvPr id="9219" name="Subtitle 4"/>
          <p:cNvSpPr>
            <a:spLocks noGrp="1"/>
          </p:cNvSpPr>
          <p:nvPr>
            <p:ph type="subTitle" idx="1"/>
          </p:nvPr>
        </p:nvSpPr>
        <p:spPr/>
        <p:txBody>
          <a:bodyPr>
            <a:normAutofit fontScale="92500" lnSpcReduction="20000"/>
          </a:bodyPr>
          <a:lstStyle/>
          <a:p>
            <a:endParaRPr lang="fr" altLang="en-US" smtClean="0"/>
          </a:p>
          <a:p>
            <a:r>
              <a:rPr lang="fr" sz="1500" smtClean="0">
                <a:solidFill>
                  <a:schemeClr val="tx1"/>
                </a:solidFill>
              </a:rPr>
              <a:t>« Trousse à outils pour améliorer l’utilisation précoce et continue du traitement </a:t>
            </a:r>
            <a:br>
              <a:rPr lang="fr" sz="1500" smtClean="0">
                <a:solidFill>
                  <a:schemeClr val="tx1"/>
                </a:solidFill>
              </a:rPr>
            </a:br>
            <a:r>
              <a:rPr lang="fr" sz="1500" smtClean="0">
                <a:solidFill>
                  <a:schemeClr val="tx1"/>
                </a:solidFill>
              </a:rPr>
              <a:t>préventif intermittent pendant la grossesse (TPIg-SP) »</a:t>
            </a:r>
          </a:p>
          <a:p>
            <a:r>
              <a:rPr lang="fr" sz="1500" smtClean="0">
                <a:solidFill>
                  <a:schemeClr val="tx1"/>
                </a:solidFill>
              </a:rPr>
              <a:t>Module visant à soutenir les recommandations de 2012 de l'OMS en matière </a:t>
            </a:r>
            <a:br>
              <a:rPr lang="fr" sz="1500" smtClean="0">
                <a:solidFill>
                  <a:schemeClr val="tx1"/>
                </a:solidFill>
              </a:rPr>
            </a:br>
            <a:r>
              <a:rPr lang="fr" sz="1500" smtClean="0">
                <a:solidFill>
                  <a:schemeClr val="tx1"/>
                </a:solidFill>
              </a:rPr>
              <a:t>de politiques concernant le </a:t>
            </a:r>
            <a:r>
              <a:rPr lang="en-US" sz="1500" smtClean="0">
                <a:solidFill>
                  <a:schemeClr val="tx1"/>
                </a:solidFill>
              </a:rPr>
              <a:t>TPIg-SP</a:t>
            </a:r>
            <a:endParaRPr lang="fr" sz="1500" smtClean="0">
              <a:solidFill>
                <a:schemeClr val="tx1"/>
              </a:solidFill>
            </a:endParaRPr>
          </a:p>
          <a:p>
            <a:endParaRPr lang="fr" altLang="en-US" smtClean="0"/>
          </a:p>
          <a:p>
            <a:endParaRPr lang="fr" altLang="en-US" dirty="0"/>
          </a:p>
        </p:txBody>
      </p:sp>
    </p:spTree>
    <p:extLst>
      <p:ext uri="{BB962C8B-B14F-4D97-AF65-F5344CB8AC3E}">
        <p14:creationId xmlns:p14="http://schemas.microsoft.com/office/powerpoint/2010/main" val="29396636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 smtClean="0"/>
              <a:t>Détermination de l'AG pour la première dose de SP pendant la grossesse : Examen physique</a:t>
            </a:r>
            <a:endParaRPr lang="fr" dirty="0"/>
          </a:p>
        </p:txBody>
      </p:sp>
      <p:sp>
        <p:nvSpPr>
          <p:cNvPr id="3" name="Content Placeholder 2"/>
          <p:cNvSpPr>
            <a:spLocks noGrp="1"/>
          </p:cNvSpPr>
          <p:nvPr>
            <p:ph sz="half" idx="1"/>
          </p:nvPr>
        </p:nvSpPr>
        <p:spPr/>
        <p:txBody>
          <a:bodyPr>
            <a:normAutofit fontScale="92500"/>
          </a:bodyPr>
          <a:lstStyle/>
          <a:p>
            <a:r>
              <a:rPr lang="fr" sz="2100" dirty="0" smtClean="0"/>
              <a:t>Premier trimestre : </a:t>
            </a:r>
          </a:p>
          <a:p>
            <a:pPr lvl="1"/>
            <a:r>
              <a:rPr lang="fr" sz="1600" dirty="0" smtClean="0"/>
              <a:t>L'utérus grandit, passant de la taille d'un citron à celle d'une orange.</a:t>
            </a:r>
          </a:p>
          <a:p>
            <a:pPr lvl="1"/>
            <a:r>
              <a:rPr lang="fr" sz="1600" dirty="0" smtClean="0"/>
              <a:t>Ne peut pas être perçu par palpation abdominale.</a:t>
            </a:r>
          </a:p>
          <a:p>
            <a:r>
              <a:rPr lang="fr" sz="2100" dirty="0" smtClean="0"/>
              <a:t>Deuxième trimestre (à partir de 13 semaines) :</a:t>
            </a:r>
          </a:p>
          <a:p>
            <a:pPr lvl="1"/>
            <a:r>
              <a:rPr lang="fr" sz="1600" dirty="0" smtClean="0"/>
              <a:t>L'utérus a la taille d'un pamplemousse.</a:t>
            </a:r>
          </a:p>
          <a:p>
            <a:pPr lvl="1"/>
            <a:r>
              <a:rPr lang="fr" sz="1600" dirty="0" smtClean="0"/>
              <a:t>L’utérus peut être perçu par palpation abdominale à environ 3 largeurs de doigt au-dessus de la symphyse pubienne.</a:t>
            </a:r>
          </a:p>
          <a:p>
            <a:pPr marL="0" indent="0">
              <a:buNone/>
            </a:pPr>
            <a:endParaRPr lang="fr" sz="1600" dirty="0" smtClean="0"/>
          </a:p>
          <a:p>
            <a:pPr marL="0" indent="0">
              <a:buNone/>
            </a:pPr>
            <a:r>
              <a:rPr lang="fr" sz="1600" dirty="0" smtClean="0"/>
              <a:t>Remarque : Les examens gynécologiques (internes) ne sont pas nécessaires pour déterminer la taille de l'utérus au deuxième trimestre.</a:t>
            </a:r>
          </a:p>
          <a:p>
            <a:endParaRPr lang="fr" sz="1800" dirty="0"/>
          </a:p>
        </p:txBody>
      </p:sp>
      <p:pic>
        <p:nvPicPr>
          <p:cNvPr id="5" name="Picture 3" descr="C:\Users\pgomez\Desktop\C1FF1[1].pn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319712" y="1815306"/>
            <a:ext cx="2695575" cy="4095750"/>
          </a:xfrm>
        </p:spPr>
      </p:pic>
      <p:sp>
        <p:nvSpPr>
          <p:cNvPr id="4" name="TextBox 3"/>
          <p:cNvSpPr txBox="1"/>
          <p:nvPr/>
        </p:nvSpPr>
        <p:spPr>
          <a:xfrm>
            <a:off x="5715000" y="5943600"/>
            <a:ext cx="2286000" cy="381000"/>
          </a:xfrm>
          <a:prstGeom prst="rect">
            <a:avLst/>
          </a:prstGeom>
          <a:noFill/>
        </p:spPr>
        <p:txBody>
          <a:bodyPr wrap="square" rtlCol="0">
            <a:spAutoFit/>
          </a:bodyPr>
          <a:lstStyle/>
          <a:p>
            <a:pPr algn="l" rtl="0"/>
            <a:r>
              <a:rPr lang="fr" b="0" i="0" u="none" baseline="0" dirty="0">
                <a:latin typeface="Gill Sans MT" panose="020B0502020104020203" pitchFamily="34" charset="0"/>
              </a:rPr>
              <a:t>Symphyse pubienne</a:t>
            </a:r>
            <a:endParaRPr lang="fr" dirty="0">
              <a:latin typeface="Gill Sans MT" panose="020B0502020104020203" pitchFamily="34" charset="0"/>
            </a:endParaRPr>
          </a:p>
        </p:txBody>
      </p:sp>
      <p:cxnSp>
        <p:nvCxnSpPr>
          <p:cNvPr id="7" name="Straight Arrow Connector 6"/>
          <p:cNvCxnSpPr/>
          <p:nvPr/>
        </p:nvCxnSpPr>
        <p:spPr>
          <a:xfrm flipV="1">
            <a:off x="6058619" y="5105400"/>
            <a:ext cx="646981" cy="91440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23083972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 dirty="0" smtClean="0"/>
              <a:t>Détermination de l'AG pour la première dose de SP pendant la grossesse :  Autre</a:t>
            </a:r>
            <a:r>
              <a:rPr lang="fr" sz="3600" dirty="0"/>
              <a:t>s </a:t>
            </a:r>
            <a:r>
              <a:rPr lang="fr" dirty="0" smtClean="0"/>
              <a:t>méthodes</a:t>
            </a:r>
            <a:endParaRPr lang="fr" dirty="0"/>
          </a:p>
        </p:txBody>
      </p:sp>
      <p:sp>
        <p:nvSpPr>
          <p:cNvPr id="3" name="Content Placeholder 2"/>
          <p:cNvSpPr>
            <a:spLocks noGrp="1"/>
          </p:cNvSpPr>
          <p:nvPr>
            <p:ph idx="1"/>
          </p:nvPr>
        </p:nvSpPr>
        <p:spPr/>
        <p:txBody>
          <a:bodyPr>
            <a:normAutofit fontScale="92500" lnSpcReduction="20000"/>
          </a:bodyPr>
          <a:lstStyle/>
          <a:p>
            <a:r>
              <a:rPr lang="fr" dirty="0" smtClean="0"/>
              <a:t>Les tests de grossesse, lorsqu'ils sont disponibles/abordables, permettent de confirmer la grossesse.</a:t>
            </a:r>
          </a:p>
          <a:p>
            <a:r>
              <a:rPr lang="fr" dirty="0" smtClean="0"/>
              <a:t>La mesure de la hauteur utérine (HU) </a:t>
            </a:r>
          </a:p>
          <a:p>
            <a:pPr lvl="1"/>
            <a:r>
              <a:rPr lang="fr" dirty="0" smtClean="0"/>
              <a:t>En général, utilisée seulement après 20 à 24 semaines de gestation.</a:t>
            </a:r>
          </a:p>
          <a:p>
            <a:r>
              <a:rPr lang="fr" dirty="0" smtClean="0"/>
              <a:t>L'échographie </a:t>
            </a:r>
          </a:p>
          <a:p>
            <a:pPr lvl="1"/>
            <a:r>
              <a:rPr lang="fr" dirty="0" smtClean="0"/>
              <a:t>Peut s'avérer supérieure à la datation déterminée à partir des DRN ou d'un examen physique, selon les circonstances cliniques, cependant la précision de la datation diminue avec l‘AG et le matériel d'échographie n'est pas disponible partout.</a:t>
            </a:r>
            <a:endParaRPr lang="fr" dirty="0"/>
          </a:p>
        </p:txBody>
      </p:sp>
    </p:spTree>
    <p:extLst>
      <p:ext uri="{BB962C8B-B14F-4D97-AF65-F5344CB8AC3E}">
        <p14:creationId xmlns:p14="http://schemas.microsoft.com/office/powerpoint/2010/main" val="34297220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 smtClean="0"/>
              <a:t>Déterminer la taille de l'utérus et l’AG </a:t>
            </a:r>
            <a:endParaRPr lang="fr" dirty="0"/>
          </a:p>
        </p:txBody>
      </p:sp>
      <p:sp>
        <p:nvSpPr>
          <p:cNvPr id="3" name="Content Placeholder 2"/>
          <p:cNvSpPr>
            <a:spLocks noGrp="1"/>
          </p:cNvSpPr>
          <p:nvPr>
            <p:ph idx="1"/>
          </p:nvPr>
        </p:nvSpPr>
        <p:spPr/>
        <p:txBody>
          <a:bodyPr/>
          <a:lstStyle/>
          <a:p>
            <a:r>
              <a:rPr lang="fr" smtClean="0"/>
              <a:t>Au début du deuxième trimestre (13 semaines), le fond de l'utérus est généralement situé juste au-dessus de l'os pubien de la mère (là où commencent les poils pubiens).</a:t>
            </a:r>
          </a:p>
          <a:p>
            <a:r>
              <a:rPr lang="fr" smtClean="0"/>
              <a:t>À environ cinq mois (20 à 22 semaines), le fond de l'utérus est généralement situé juste au niveau du nombril (ombilic) de la mère.</a:t>
            </a:r>
          </a:p>
          <a:p>
            <a:endParaRPr lang="fr" dirty="0"/>
          </a:p>
        </p:txBody>
      </p:sp>
    </p:spTree>
    <p:extLst>
      <p:ext uri="{BB962C8B-B14F-4D97-AF65-F5344CB8AC3E}">
        <p14:creationId xmlns:p14="http://schemas.microsoft.com/office/powerpoint/2010/main" val="28393079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 smtClean="0"/>
              <a:t>Déterminer la taille de l'utérus et l'AG (suite)</a:t>
            </a:r>
            <a:endParaRPr lang="fr" dirty="0"/>
          </a:p>
        </p:txBody>
      </p:sp>
      <p:sp>
        <p:nvSpPr>
          <p:cNvPr id="3" name="Content Placeholder 2"/>
          <p:cNvSpPr>
            <a:spLocks noGrp="1"/>
          </p:cNvSpPr>
          <p:nvPr>
            <p:ph idx="1"/>
          </p:nvPr>
        </p:nvSpPr>
        <p:spPr/>
        <p:txBody>
          <a:bodyPr>
            <a:normAutofit fontScale="92500"/>
          </a:bodyPr>
          <a:lstStyle/>
          <a:p>
            <a:r>
              <a:rPr lang="fr" dirty="0" smtClean="0"/>
              <a:t>Pour palper l'utérus, assurez-vous que la mère a vidé sa vessie.</a:t>
            </a:r>
          </a:p>
          <a:p>
            <a:r>
              <a:rPr lang="fr" dirty="0" smtClean="0"/>
              <a:t>Faites-la s'allonger sur le dos avec un support pour maintenir la tête et demandez-lui de plier les genoux, en gardant les pieds à plat sur le lit.</a:t>
            </a:r>
          </a:p>
          <a:p>
            <a:r>
              <a:rPr lang="fr" dirty="0" smtClean="0"/>
              <a:t>Expliquez-lui ce que vous allez faire (et pourquoi) avant d'examiner son abdomen.</a:t>
            </a:r>
          </a:p>
          <a:p>
            <a:r>
              <a:rPr lang="fr" dirty="0" smtClean="0"/>
              <a:t>Vous devez exercer une pression ferme, mais légère.</a:t>
            </a:r>
            <a:endParaRPr lang="fr" dirty="0"/>
          </a:p>
        </p:txBody>
      </p:sp>
    </p:spTree>
    <p:extLst>
      <p:ext uri="{BB962C8B-B14F-4D97-AF65-F5344CB8AC3E}">
        <p14:creationId xmlns:p14="http://schemas.microsoft.com/office/powerpoint/2010/main" val="1137064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 dirty="0" smtClean="0"/>
              <a:t>Déterminer la taille de l'utérus et l'AG (suite)</a:t>
            </a:r>
            <a:endParaRPr lang="fr" dirty="0"/>
          </a:p>
        </p:txBody>
      </p:sp>
      <p:sp>
        <p:nvSpPr>
          <p:cNvPr id="3" name="Content Placeholder 2"/>
          <p:cNvSpPr>
            <a:spLocks noGrp="1"/>
          </p:cNvSpPr>
          <p:nvPr>
            <p:ph idx="1"/>
          </p:nvPr>
        </p:nvSpPr>
        <p:spPr/>
        <p:txBody>
          <a:bodyPr/>
          <a:lstStyle/>
          <a:p>
            <a:r>
              <a:rPr lang="fr" sz="2800" dirty="0" smtClean="0"/>
              <a:t>Placez vos doigts sur l'os pubien et faites-les avancer jusqu'au centre de l'abdomen jusqu'à ce que vous sentiez la partie supérieure de l'utérus (fond utérin) sous la peau.</a:t>
            </a:r>
          </a:p>
          <a:p>
            <a:pPr lvl="1"/>
            <a:r>
              <a:rPr lang="fr" sz="2400" dirty="0" smtClean="0"/>
              <a:t>Vous aurez l'impression de toucher une boule dure.</a:t>
            </a:r>
          </a:p>
          <a:p>
            <a:pPr lvl="1"/>
            <a:r>
              <a:rPr lang="fr" sz="2400" dirty="0" smtClean="0"/>
              <a:t>Vous pouvez sentir le fond de l'utérus en recourbant les doigts et en exerçant une légère pression sur l'abdomen.</a:t>
            </a:r>
          </a:p>
          <a:p>
            <a:r>
              <a:rPr lang="fr" sz="2800" dirty="0" smtClean="0"/>
              <a:t>Un utérus palpé à 3 largeurs de doigt au-dessus de l'os pubien est compatible avec une grossesse au deuxième trimestre.</a:t>
            </a:r>
            <a:endParaRPr lang="fr" sz="2800" dirty="0"/>
          </a:p>
        </p:txBody>
      </p:sp>
    </p:spTree>
    <p:extLst>
      <p:ext uri="{BB962C8B-B14F-4D97-AF65-F5344CB8AC3E}">
        <p14:creationId xmlns:p14="http://schemas.microsoft.com/office/powerpoint/2010/main" val="3407706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 smtClean="0"/>
              <a:t>Conseils aux clientes sur le </a:t>
            </a:r>
            <a:r>
              <a:rPr lang="en-US" smtClean="0"/>
              <a:t>TPIg-SP</a:t>
            </a:r>
            <a:r>
              <a:rPr lang="fr" smtClean="0"/>
              <a:t> </a:t>
            </a:r>
            <a:endParaRPr lang="fr" dirty="0"/>
          </a:p>
        </p:txBody>
      </p:sp>
      <p:sp>
        <p:nvSpPr>
          <p:cNvPr id="3" name="Content Placeholder 2"/>
          <p:cNvSpPr>
            <a:spLocks noGrp="1"/>
          </p:cNvSpPr>
          <p:nvPr>
            <p:ph idx="1"/>
          </p:nvPr>
        </p:nvSpPr>
        <p:spPr/>
        <p:txBody>
          <a:bodyPr>
            <a:normAutofit fontScale="92500" lnSpcReduction="10000"/>
          </a:bodyPr>
          <a:lstStyle/>
          <a:p>
            <a:r>
              <a:rPr lang="fr" dirty="0" smtClean="0"/>
              <a:t>Puisque les femmes sont habituées à commencer la SP plus tard au cours de la grossesse, les prestataires doivent les conseiller sur l'importance de l'administrer le plus tôt possible pendant le deuxième trimestre parce que : </a:t>
            </a:r>
          </a:p>
          <a:p>
            <a:pPr lvl="1"/>
            <a:r>
              <a:rPr lang="fr" dirty="0" smtClean="0"/>
              <a:t>Les parasites du paludisme peuvent attaquer le placenta au cours du premier trimestre. </a:t>
            </a:r>
          </a:p>
          <a:p>
            <a:pPr lvl="1"/>
            <a:r>
              <a:rPr lang="fr" dirty="0" smtClean="0"/>
              <a:t>Lorsqu'ils ne sont pas éliminés par la SP, ils peuvent avoir </a:t>
            </a:r>
            <a:r>
              <a:rPr lang="fr" dirty="0" smtClean="0">
                <a:solidFill>
                  <a:srgbClr val="002A6C"/>
                </a:solidFill>
              </a:rPr>
              <a:t>une incidence </a:t>
            </a:r>
            <a:r>
              <a:rPr lang="fr" dirty="0" smtClean="0"/>
              <a:t>sur le développement placentaire et la croissance du fœtus très tôt au cours de la grossesse.</a:t>
            </a:r>
            <a:endParaRPr lang="fr" dirty="0"/>
          </a:p>
        </p:txBody>
      </p:sp>
    </p:spTree>
    <p:extLst>
      <p:ext uri="{BB962C8B-B14F-4D97-AF65-F5344CB8AC3E}">
        <p14:creationId xmlns:p14="http://schemas.microsoft.com/office/powerpoint/2010/main" val="29716766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 smtClean="0"/>
              <a:t>Conseils aux clientes sur le </a:t>
            </a:r>
            <a:r>
              <a:rPr lang="en-US" smtClean="0"/>
              <a:t>TPIg-SP</a:t>
            </a:r>
            <a:r>
              <a:rPr lang="fr" smtClean="0"/>
              <a:t> (suite)</a:t>
            </a:r>
            <a:endParaRPr lang="fr" dirty="0"/>
          </a:p>
        </p:txBody>
      </p:sp>
      <p:sp>
        <p:nvSpPr>
          <p:cNvPr id="3" name="Content Placeholder 2"/>
          <p:cNvSpPr>
            <a:spLocks noGrp="1"/>
          </p:cNvSpPr>
          <p:nvPr>
            <p:ph idx="1"/>
          </p:nvPr>
        </p:nvSpPr>
        <p:spPr/>
        <p:txBody>
          <a:bodyPr>
            <a:normAutofit fontScale="92500"/>
          </a:bodyPr>
          <a:lstStyle/>
          <a:p>
            <a:r>
              <a:rPr lang="fr" dirty="0" smtClean="0"/>
              <a:t>Il est important de répondre aux inquiétudes des femmes.</a:t>
            </a:r>
          </a:p>
          <a:p>
            <a:pPr lvl="1"/>
            <a:r>
              <a:rPr lang="fr" dirty="0" smtClean="0"/>
              <a:t>La SP peut être administrée avec de la nourriture ou à jeun.</a:t>
            </a:r>
          </a:p>
          <a:p>
            <a:pPr lvl="1"/>
            <a:r>
              <a:rPr lang="fr" dirty="0" smtClean="0"/>
              <a:t>L'acide folique, à une dose de 0,4 mg, peut être administré avec de la SP.</a:t>
            </a:r>
          </a:p>
          <a:p>
            <a:pPr lvl="1"/>
            <a:r>
              <a:rPr lang="fr" dirty="0" smtClean="0"/>
              <a:t>La SP n'est pas nocive pour la femme ni son bébé.</a:t>
            </a:r>
          </a:p>
          <a:p>
            <a:pPr lvl="1"/>
            <a:r>
              <a:rPr lang="fr" dirty="0" smtClean="0"/>
              <a:t>La SP peut provoquer des nausées, des vomissements ou des vertiges, mais ils sont passagers et cessent avec l'administration de doses supplémentaires.</a:t>
            </a:r>
            <a:endParaRPr lang="fr" dirty="0"/>
          </a:p>
        </p:txBody>
      </p:sp>
    </p:spTree>
    <p:extLst>
      <p:ext uri="{BB962C8B-B14F-4D97-AF65-F5344CB8AC3E}">
        <p14:creationId xmlns:p14="http://schemas.microsoft.com/office/powerpoint/2010/main" val="23656059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 smtClean="0"/>
              <a:t>Conseils aux clientes sur le </a:t>
            </a:r>
            <a:r>
              <a:rPr lang="en-US" smtClean="0"/>
              <a:t>TPIg-SP</a:t>
            </a:r>
            <a:r>
              <a:rPr lang="fr" smtClean="0"/>
              <a:t> (suite)</a:t>
            </a:r>
            <a:endParaRPr lang="fr" dirty="0"/>
          </a:p>
        </p:txBody>
      </p:sp>
      <p:sp>
        <p:nvSpPr>
          <p:cNvPr id="7" name="Content Placeholder 6"/>
          <p:cNvSpPr>
            <a:spLocks noGrp="1"/>
          </p:cNvSpPr>
          <p:nvPr>
            <p:ph idx="1"/>
          </p:nvPr>
        </p:nvSpPr>
        <p:spPr/>
        <p:txBody>
          <a:bodyPr>
            <a:normAutofit fontScale="92500"/>
          </a:bodyPr>
          <a:lstStyle/>
          <a:p>
            <a:r>
              <a:rPr lang="fr-FR" dirty="0" smtClean="0"/>
              <a:t>Les femmes enceintes peuvent recevoir la SP lors de tous les contacts de CPN :</a:t>
            </a:r>
          </a:p>
          <a:p>
            <a:pPr lvl="1"/>
            <a:r>
              <a:rPr lang="fr-FR" dirty="0" smtClean="0"/>
              <a:t>À partir de 13 semaines</a:t>
            </a:r>
          </a:p>
          <a:p>
            <a:pPr lvl="1"/>
            <a:r>
              <a:rPr lang="fr-FR" dirty="0" smtClean="0"/>
              <a:t>Tant que les doses sont espacées d'au moins un mois</a:t>
            </a:r>
          </a:p>
          <a:p>
            <a:pPr lvl="1"/>
            <a:r>
              <a:rPr lang="fr-FR" dirty="0" smtClean="0"/>
              <a:t>Si la femme ne prends pas le cotrimoxazole</a:t>
            </a:r>
          </a:p>
          <a:p>
            <a:r>
              <a:rPr lang="fr-FR" dirty="0" smtClean="0"/>
              <a:t>La SP peut être administrée jusqu'au moment de l'accouchement. </a:t>
            </a:r>
          </a:p>
          <a:p>
            <a:r>
              <a:rPr lang="fr-FR" dirty="0" smtClean="0"/>
              <a:t>Conseiller les femmes sur l’importance de revenir pour des contacts de CPN continues.</a:t>
            </a:r>
            <a:endParaRPr lang="en-US" dirty="0"/>
          </a:p>
        </p:txBody>
      </p:sp>
    </p:spTree>
    <p:extLst>
      <p:ext uri="{BB962C8B-B14F-4D97-AF65-F5344CB8AC3E}">
        <p14:creationId xmlns:p14="http://schemas.microsoft.com/office/powerpoint/2010/main" val="6432823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 smtClean="0"/>
              <a:t>Conseils aux clientes concernant l'apport en fer/acide folique lors de la grossesse</a:t>
            </a:r>
            <a:endParaRPr lang="fr" dirty="0"/>
          </a:p>
        </p:txBody>
      </p:sp>
      <p:sp>
        <p:nvSpPr>
          <p:cNvPr id="3" name="Content Placeholder 2"/>
          <p:cNvSpPr>
            <a:spLocks noGrp="1"/>
          </p:cNvSpPr>
          <p:nvPr>
            <p:ph sz="half" idx="1"/>
          </p:nvPr>
        </p:nvSpPr>
        <p:spPr>
          <a:xfrm>
            <a:off x="457200" y="1600200"/>
            <a:ext cx="4419600" cy="4648200"/>
          </a:xfrm>
        </p:spPr>
        <p:txBody>
          <a:bodyPr>
            <a:normAutofit fontScale="70000" lnSpcReduction="20000"/>
          </a:bodyPr>
          <a:lstStyle/>
          <a:p>
            <a:r>
              <a:rPr lang="fr" dirty="0" smtClean="0"/>
              <a:t>Des comprimés de fer et d'acide folique doivent être donnés aux femmes lors de tous les contacts de CPN pour prévenir et réduire l'anémie pendant la grossesse, qui est associée au PPG : </a:t>
            </a:r>
          </a:p>
          <a:p>
            <a:pPr lvl="1"/>
            <a:r>
              <a:rPr lang="fr" dirty="0" smtClean="0"/>
              <a:t>L'acide folique combiné avec du fer peut être administré en même temps que la SP.</a:t>
            </a:r>
          </a:p>
          <a:p>
            <a:pPr lvl="1"/>
            <a:r>
              <a:rPr lang="fr" dirty="0" smtClean="0"/>
              <a:t>La dose recommandée par l'OMS est de </a:t>
            </a:r>
            <a:r>
              <a:rPr lang="en-US" dirty="0" smtClean="0"/>
              <a:t>30 </a:t>
            </a:r>
            <a:r>
              <a:rPr lang="fr" dirty="0" smtClean="0"/>
              <a:t>à </a:t>
            </a:r>
            <a:r>
              <a:rPr lang="en-US" dirty="0" smtClean="0"/>
              <a:t>60 mg de </a:t>
            </a:r>
            <a:r>
              <a:rPr lang="en-US" dirty="0" err="1" smtClean="0"/>
              <a:t>fer</a:t>
            </a:r>
            <a:r>
              <a:rPr lang="en-US" dirty="0" smtClean="0"/>
              <a:t> et de</a:t>
            </a:r>
            <a:r>
              <a:rPr lang="fr" dirty="0" smtClean="0"/>
              <a:t> 0,4 mg de l’acide folique quotidiennement.</a:t>
            </a:r>
          </a:p>
          <a:p>
            <a:pPr lvl="1"/>
            <a:r>
              <a:rPr lang="fr" dirty="0" smtClean="0"/>
              <a:t>Les femmes enceintes ne devraient pas recevoir une dose unique d'acide folique supérieure à 5 mg; E</a:t>
            </a:r>
            <a:r>
              <a:rPr lang="fr-FR" dirty="0" err="1" smtClean="0"/>
              <a:t>nvisager</a:t>
            </a:r>
            <a:r>
              <a:rPr lang="fr-FR" dirty="0" smtClean="0"/>
              <a:t> de réduire les réserves de suppléments d’acide folique en doses de 5 mg.</a:t>
            </a:r>
            <a:endParaRPr lang="fr"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57800" y="1752600"/>
            <a:ext cx="2861388" cy="3657600"/>
          </a:xfrm>
          <a:prstGeom prst="rect">
            <a:avLst/>
          </a:prstGeom>
          <a:ln>
            <a:solidFill>
              <a:schemeClr val="tx1"/>
            </a:solidFill>
          </a:ln>
        </p:spPr>
      </p:pic>
    </p:spTree>
    <p:extLst>
      <p:ext uri="{BB962C8B-B14F-4D97-AF65-F5344CB8AC3E}">
        <p14:creationId xmlns:p14="http://schemas.microsoft.com/office/powerpoint/2010/main" val="39580218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 smtClean="0"/>
              <a:t>Conseils aux clientes sur le PPG</a:t>
            </a:r>
            <a:endParaRPr lang="fr" dirty="0"/>
          </a:p>
        </p:txBody>
      </p:sp>
      <p:sp>
        <p:nvSpPr>
          <p:cNvPr id="3" name="Content Placeholder 2"/>
          <p:cNvSpPr>
            <a:spLocks noGrp="1"/>
          </p:cNvSpPr>
          <p:nvPr>
            <p:ph sz="half" idx="1"/>
          </p:nvPr>
        </p:nvSpPr>
        <p:spPr/>
        <p:txBody>
          <a:bodyPr>
            <a:normAutofit fontScale="62500" lnSpcReduction="20000"/>
          </a:bodyPr>
          <a:lstStyle/>
          <a:p>
            <a:r>
              <a:rPr lang="fr" dirty="0" smtClean="0"/>
              <a:t>N'oubliez pas de fournir une moustiquaire imprégnée d'insecticide à longue durée dès que possible au cours de la grossesse ou faites savoir à la patiente où elle peut en obtenir une. Conseillez-la sur l'utilisation de la moustiquaire pendant la nuit et explorez les obstacles à son utilisation.</a:t>
            </a:r>
          </a:p>
          <a:p>
            <a:r>
              <a:rPr lang="fr" dirty="0" smtClean="0"/>
              <a:t>Conseillez-lui de revenir à l'établissement si elle constate des signes précurseurs du paludisme, notamment, la fièvre, les maux de tête, les nausées/vomissements, et la fatigue.</a:t>
            </a:r>
          </a:p>
          <a:p>
            <a:pPr lvl="1"/>
            <a:r>
              <a:rPr lang="fr" dirty="0" smtClean="0"/>
              <a:t>Elle doit passer un test diagnostique du paludisme immédiatement et recevoir un traitement si le test est positif.</a:t>
            </a:r>
            <a:endParaRPr lang="fr"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38700" y="1843880"/>
            <a:ext cx="3657600" cy="4038601"/>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85570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 smtClean="0"/>
              <a:t>Objectifs</a:t>
            </a:r>
            <a:endParaRPr lang="fr" dirty="0"/>
          </a:p>
        </p:txBody>
      </p:sp>
      <p:sp>
        <p:nvSpPr>
          <p:cNvPr id="3" name="Content Placeholder 2"/>
          <p:cNvSpPr>
            <a:spLocks noGrp="1"/>
          </p:cNvSpPr>
          <p:nvPr>
            <p:ph idx="1"/>
          </p:nvPr>
        </p:nvSpPr>
        <p:spPr/>
        <p:txBody>
          <a:bodyPr>
            <a:normAutofit fontScale="77500" lnSpcReduction="20000"/>
          </a:bodyPr>
          <a:lstStyle/>
          <a:p>
            <a:pPr marL="0" indent="0">
              <a:buNone/>
            </a:pPr>
            <a:r>
              <a:rPr lang="fr" dirty="0" smtClean="0"/>
              <a:t>À la fin de ce module, les apprenants seront en mesure de :</a:t>
            </a:r>
          </a:p>
          <a:p>
            <a:r>
              <a:rPr lang="fr" dirty="0" smtClean="0"/>
              <a:t>Définir les recommandations de l'Organisation mondiale de la Santé (OMS) en matière de politiques concernant l'utilisation du traitement préventif intermittent lors de la grossesse à la sulfadoxine-pyriméthamine (TPIg-SP).</a:t>
            </a:r>
          </a:p>
          <a:p>
            <a:r>
              <a:rPr lang="fr" dirty="0" smtClean="0"/>
              <a:t>Décrire la détermination de l'âge gestationnel (AG) par le biais de l'anamnèse, d'un test en laboratoire et d'un examen physique</a:t>
            </a:r>
          </a:p>
          <a:p>
            <a:r>
              <a:rPr lang="fr" dirty="0" smtClean="0"/>
              <a:t>Utiliser un outil de travail pour évaluer l'AG au début du deuxième trimestre et la possibilité d'administrer le TPIg-SP.</a:t>
            </a:r>
          </a:p>
          <a:p>
            <a:r>
              <a:rPr lang="fr" dirty="0" smtClean="0"/>
              <a:t>Discuter des implications du changement de politique au niveau de l'établissement et de la communauté.</a:t>
            </a:r>
          </a:p>
        </p:txBody>
      </p:sp>
    </p:spTree>
    <p:extLst>
      <p:ext uri="{BB962C8B-B14F-4D97-AF65-F5344CB8AC3E}">
        <p14:creationId xmlns:p14="http://schemas.microsoft.com/office/powerpoint/2010/main" val="23045416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fr" sz="2800" dirty="0" smtClean="0"/>
              <a:t>Outil de travail des prestataires pour soutenir l'intégration du </a:t>
            </a:r>
            <a:r>
              <a:rPr lang="en-US" sz="2800" dirty="0" err="1" smtClean="0"/>
              <a:t>TPIg</a:t>
            </a:r>
            <a:r>
              <a:rPr lang="en-US" sz="2800" dirty="0" smtClean="0"/>
              <a:t>-SP</a:t>
            </a:r>
            <a:r>
              <a:rPr lang="fr" sz="2800" dirty="0" smtClean="0"/>
              <a:t> à chaque contact de CPN</a:t>
            </a:r>
            <a:endParaRPr lang="en-US" sz="2800" dirty="0"/>
          </a:p>
        </p:txBody>
      </p:sp>
      <p:sp>
        <p:nvSpPr>
          <p:cNvPr id="3" name="Content Placeholder 2"/>
          <p:cNvSpPr>
            <a:spLocks noGrp="1"/>
          </p:cNvSpPr>
          <p:nvPr>
            <p:ph idx="1"/>
          </p:nvPr>
        </p:nvSpPr>
        <p:spPr/>
        <p:txBody>
          <a:bodyPr/>
          <a:lstStyle/>
          <a:p>
            <a:endParaRPr lang="fr" dirty="0" smtClean="0"/>
          </a:p>
          <a:p>
            <a:endParaRPr lang="fr" dirty="0" smtClean="0"/>
          </a:p>
          <a:p>
            <a:r>
              <a:rPr lang="fr" dirty="0" smtClean="0"/>
              <a:t>La femme a-t-elle besoin de SP pendant ce contact de CPN ?</a:t>
            </a:r>
          </a:p>
          <a:p>
            <a:pPr lvl="1"/>
            <a:r>
              <a:rPr lang="fr" dirty="0" smtClean="0"/>
              <a:t>Répondez à cette question pour chaque patiente, lors de chaque contact de CPN.</a:t>
            </a:r>
          </a:p>
          <a:p>
            <a:pPr lvl="1"/>
            <a:r>
              <a:rPr lang="fr" dirty="0" smtClean="0"/>
              <a:t>Utilisez les informations que vous obtenez pendant l’anamnèse et l’examen physique pour répondre à cette question.</a:t>
            </a:r>
            <a:endParaRPr lang="fr" dirty="0"/>
          </a:p>
        </p:txBody>
      </p:sp>
      <p:cxnSp>
        <p:nvCxnSpPr>
          <p:cNvPr id="12" name="Straight Arrow Connector 11"/>
          <p:cNvCxnSpPr/>
          <p:nvPr/>
        </p:nvCxnSpPr>
        <p:spPr>
          <a:xfrm>
            <a:off x="4634230" y="2239010"/>
            <a:ext cx="0" cy="452120"/>
          </a:xfrm>
          <a:prstGeom prst="straightConnector1">
            <a:avLst/>
          </a:prstGeom>
          <a:noFill/>
          <a:ln w="25400" cap="flat" cmpd="sng" algn="ctr">
            <a:solidFill>
              <a:srgbClr val="000000"/>
            </a:solidFill>
            <a:prstDash val="solid"/>
            <a:tailEnd type="triangle"/>
          </a:ln>
          <a:effectLst/>
        </p:spPr>
      </p:cxnSp>
      <p:sp>
        <p:nvSpPr>
          <p:cNvPr id="13" name="Text Box 15"/>
          <p:cNvSpPr txBox="1"/>
          <p:nvPr/>
        </p:nvSpPr>
        <p:spPr>
          <a:xfrm>
            <a:off x="1602105" y="1754504"/>
            <a:ext cx="340995" cy="710565"/>
          </a:xfrm>
          <a:prstGeom prst="rect">
            <a:avLst/>
          </a:prstGeom>
          <a:solidFill>
            <a:srgbClr val="9DBFE5">
              <a:lumMod val="20000"/>
              <a:lumOff val="80000"/>
            </a:srgbClr>
          </a:solidFill>
          <a:ln w="6350">
            <a:noFill/>
          </a:ln>
          <a:effectLst/>
        </p:spPr>
        <p:txBody>
          <a:bodyPr rot="0" spcFirstLastPara="0" vert="vert270"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15000"/>
              </a:lnSpc>
              <a:spcBef>
                <a:spcPts val="0"/>
              </a:spcBef>
              <a:spcAft>
                <a:spcPts val="0"/>
              </a:spcAft>
              <a:buClrTx/>
              <a:buSzTx/>
              <a:buFontTx/>
              <a:buNone/>
              <a:tabLst/>
              <a:defRPr/>
            </a:pPr>
            <a:r>
              <a:rPr kumimoji="0" lang="en-US" sz="1000" b="1" i="0" u="none" strike="noStrike" kern="0" cap="none" spc="0" normalizeH="0" baseline="0" noProof="0">
                <a:ln>
                  <a:noFill/>
                </a:ln>
                <a:solidFill>
                  <a:srgbClr val="000000"/>
                </a:solidFill>
                <a:effectLst/>
                <a:uLnTx/>
                <a:uFillTx/>
                <a:latin typeface="Gill Sans MT" panose="020B0502020104020203" pitchFamily="34" charset="0"/>
                <a:ea typeface="Calibri" panose="020F0502020204030204" pitchFamily="34" charset="0"/>
                <a:cs typeface="Times New Roman" panose="02020603050405020304" pitchFamily="18" charset="0"/>
              </a:rPr>
              <a:t>Début</a:t>
            </a:r>
            <a:endParaRPr kumimoji="0" lang="en-US" sz="1100" b="0" i="0" u="none" strike="noStrike" kern="0" cap="none" spc="0" normalizeH="0" baseline="0" noProof="0">
              <a:ln>
                <a:noFill/>
              </a:ln>
              <a:solidFill>
                <a:srgbClr val="FDE9D9"/>
              </a:solidFill>
              <a:effectLst/>
              <a:uLnTx/>
              <a:uFillTx/>
              <a:latin typeface="Calibri"/>
              <a:ea typeface="Calibri" panose="020F0502020204030204" pitchFamily="34" charset="0"/>
              <a:cs typeface="Times New Roman" panose="02020603050405020304" pitchFamily="18" charset="0"/>
            </a:endParaRPr>
          </a:p>
        </p:txBody>
      </p:sp>
      <p:sp>
        <p:nvSpPr>
          <p:cNvPr id="14" name="Text Box 10"/>
          <p:cNvSpPr txBox="1"/>
          <p:nvPr/>
        </p:nvSpPr>
        <p:spPr>
          <a:xfrm>
            <a:off x="2162810" y="1752600"/>
            <a:ext cx="5379085" cy="712470"/>
          </a:xfrm>
          <a:prstGeom prst="rect">
            <a:avLst/>
          </a:prstGeom>
          <a:solidFill>
            <a:srgbClr val="9DBFE5">
              <a:lumMod val="20000"/>
              <a:lumOff val="80000"/>
            </a:srgbClr>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100"/>
              </a:spcBef>
              <a:spcAft>
                <a:spcPts val="300"/>
              </a:spcAft>
              <a:buClrTx/>
              <a:buSzTx/>
              <a:buFontTx/>
              <a:buNone/>
              <a:tabLst/>
              <a:defRPr/>
            </a:pPr>
            <a:r>
              <a:rPr kumimoji="0" lang="fr-FR" sz="1000" b="0" i="0" u="none" strike="noStrike" kern="0" cap="none" spc="0" normalizeH="0" baseline="0" noProof="0">
                <a:ln>
                  <a:noFill/>
                </a:ln>
                <a:solidFill>
                  <a:srgbClr val="000000"/>
                </a:solidFill>
                <a:effectLst/>
                <a:uLnTx/>
                <a:uFillTx/>
                <a:latin typeface="Gill Sans MT" panose="020B0502020104020203" pitchFamily="34" charset="0"/>
                <a:ea typeface="Calibri" panose="020F0502020204030204" pitchFamily="34" charset="0"/>
                <a:cs typeface="Calibri" panose="020F0502020204030204" pitchFamily="34" charset="0"/>
              </a:rPr>
              <a:t>Administrez la SP à </a:t>
            </a:r>
            <a:r>
              <a:rPr kumimoji="0" lang="fr-FR" sz="1000" b="1" i="0" u="none" strike="noStrike" kern="0" cap="none" spc="0" normalizeH="0" baseline="0" noProof="0">
                <a:ln>
                  <a:noFill/>
                </a:ln>
                <a:solidFill>
                  <a:srgbClr val="000000"/>
                </a:solidFill>
                <a:effectLst/>
                <a:uLnTx/>
                <a:uFillTx/>
                <a:latin typeface="Gill Sans MT" panose="020B0502020104020203" pitchFamily="34" charset="0"/>
                <a:ea typeface="Calibri" panose="020F0502020204030204" pitchFamily="34" charset="0"/>
                <a:cs typeface="Calibri" panose="020F0502020204030204" pitchFamily="34" charset="0"/>
              </a:rPr>
              <a:t>chaque</a:t>
            </a:r>
            <a:r>
              <a:rPr kumimoji="0" lang="fr-FR" sz="1000" b="0" i="0" u="none" strike="noStrike" kern="0" cap="none" spc="0" normalizeH="0" baseline="0" noProof="0">
                <a:ln>
                  <a:noFill/>
                </a:ln>
                <a:solidFill>
                  <a:srgbClr val="000000"/>
                </a:solidFill>
                <a:effectLst/>
                <a:uLnTx/>
                <a:uFillTx/>
                <a:latin typeface="Gill Sans MT" panose="020B0502020104020203" pitchFamily="34" charset="0"/>
                <a:ea typeface="Calibri" panose="020F0502020204030204" pitchFamily="34" charset="0"/>
                <a:cs typeface="Calibri" panose="020F0502020204030204" pitchFamily="34" charset="0"/>
              </a:rPr>
              <a:t> contact de consultation prénatale (CPN) lorsque la femme est enceinte d’au moins 13 semaines, qu'elle ne prend pas de cotrimoxazole, et qu'il s'est écoulé au moins un mois depuis la dernière dose.</a:t>
            </a:r>
            <a:endParaRPr kumimoji="0" lang="en-US" sz="1000" b="0" i="0" u="none" strike="noStrike" kern="0" cap="none" spc="0" normalizeH="0" baseline="0" noProof="0">
              <a:ln>
                <a:noFill/>
              </a:ln>
              <a:solidFill>
                <a:srgbClr val="FDE9D9"/>
              </a:solidFill>
              <a:effectLst/>
              <a:uLnTx/>
              <a:uFillTx/>
              <a:latin typeface="Gill Sans MT" panose="020B0502020104020203" pitchFamily="34" charset="0"/>
              <a:ea typeface="Times New Roman" panose="02020603050405020304" pitchFamily="18" charset="0"/>
              <a:cs typeface="Times New Roman" panose="02020603050405020304" pitchFamily="18"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00" b="1" i="0" u="none" strike="noStrike" kern="0" cap="none" spc="0" normalizeH="0" baseline="0" noProof="0">
                <a:ln>
                  <a:noFill/>
                </a:ln>
                <a:solidFill>
                  <a:srgbClr val="000000"/>
                </a:solidFill>
                <a:effectLst/>
                <a:uLnTx/>
                <a:uFillTx/>
                <a:latin typeface="Gill Sans MT" panose="020B0502020104020203" pitchFamily="34" charset="0"/>
                <a:ea typeface="Calibri" panose="020F0502020204030204" pitchFamily="34" charset="0"/>
                <a:cs typeface="Calibri" panose="020F0502020204030204" pitchFamily="34" charset="0"/>
              </a:rPr>
              <a:t>La femme a-t-elle besoin de SP pendant ce contact de CPN </a:t>
            </a:r>
            <a:r>
              <a:rPr kumimoji="0" lang="fr-FR" sz="1000" b="1" i="0" u="none" strike="noStrike" kern="0" cap="none" spc="0" normalizeH="0" baseline="0" noProof="0">
                <a:ln>
                  <a:noFill/>
                </a:ln>
                <a:solidFill>
                  <a:srgbClr val="000000"/>
                </a:solidFill>
                <a:effectLst/>
                <a:uLnTx/>
                <a:uFillTx/>
                <a:latin typeface="Gill Sans MT" panose="020B0502020104020203" pitchFamily="34" charset="0"/>
                <a:ea typeface="Times New Roman" panose="02020603050405020304" pitchFamily="18" charset="0"/>
                <a:cs typeface="Times New Roman" panose="02020603050405020304" pitchFamily="18" charset="0"/>
              </a:rPr>
              <a:t>?</a:t>
            </a:r>
            <a:endParaRPr kumimoji="0" lang="en-US" sz="1000" b="0" i="0" u="none" strike="noStrike" kern="0" cap="none" spc="0" normalizeH="0" baseline="0" noProof="0">
              <a:ln>
                <a:noFill/>
              </a:ln>
              <a:solidFill>
                <a:srgbClr val="FDE9D9"/>
              </a:solidFill>
              <a:effectLst/>
              <a:uLnTx/>
              <a:uFillTx/>
              <a:latin typeface="Gill Sans MT" panose="020B0502020104020203" pitchFamily="34" charset="0"/>
              <a:ea typeface="Times New Roman" panose="02020603050405020304" pitchFamily="18" charset="0"/>
              <a:cs typeface="Times New Roman" panose="02020603050405020304" pitchFamily="18" charset="0"/>
            </a:endParaRPr>
          </a:p>
        </p:txBody>
      </p:sp>
      <p:cxnSp>
        <p:nvCxnSpPr>
          <p:cNvPr id="8" name="Straight Arrow Connector 7"/>
          <p:cNvCxnSpPr/>
          <p:nvPr/>
        </p:nvCxnSpPr>
        <p:spPr>
          <a:xfrm>
            <a:off x="4634230" y="1452880"/>
            <a:ext cx="0" cy="299720"/>
          </a:xfrm>
          <a:prstGeom prst="straightConnector1">
            <a:avLst/>
          </a:prstGeom>
          <a:noFill/>
          <a:ln w="25400" cap="flat" cmpd="sng" algn="ctr">
            <a:solidFill>
              <a:srgbClr val="000000"/>
            </a:solidFill>
            <a:prstDash val="solid"/>
            <a:tailEnd type="triangle"/>
          </a:ln>
          <a:effectLst/>
        </p:spPr>
      </p:cxnSp>
    </p:spTree>
    <p:extLst>
      <p:ext uri="{BB962C8B-B14F-4D97-AF65-F5344CB8AC3E}">
        <p14:creationId xmlns:p14="http://schemas.microsoft.com/office/powerpoint/2010/main" val="23091083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549910" y="4204335"/>
            <a:ext cx="8229600" cy="1975343"/>
          </a:xfrm>
        </p:spPr>
        <p:txBody>
          <a:bodyPr>
            <a:normAutofit fontScale="85000" lnSpcReduction="20000"/>
          </a:bodyPr>
          <a:lstStyle/>
          <a:p>
            <a:r>
              <a:rPr lang="fr" dirty="0"/>
              <a:t>La cliente est-elle certaine de la date du premier jour de ses DRN ?</a:t>
            </a:r>
          </a:p>
          <a:p>
            <a:r>
              <a:rPr lang="fr" dirty="0"/>
              <a:t>Si la réponse est non, pense-t-elle ne pas avoir eu ses règles depuis trois mois ? Il est recommandé de le confirmer, mais cela n'est pas requis. </a:t>
            </a:r>
          </a:p>
          <a:p>
            <a:pPr marL="0" indent="0">
              <a:buNone/>
            </a:pPr>
            <a:endParaRPr lang="en-US" dirty="0"/>
          </a:p>
        </p:txBody>
      </p:sp>
      <p:sp>
        <p:nvSpPr>
          <p:cNvPr id="6" name="Text Box 14"/>
          <p:cNvSpPr txBox="1"/>
          <p:nvPr/>
        </p:nvSpPr>
        <p:spPr>
          <a:xfrm>
            <a:off x="5789930" y="2622550"/>
            <a:ext cx="1691640" cy="667385"/>
          </a:xfrm>
          <a:prstGeom prst="rect">
            <a:avLst/>
          </a:prstGeom>
          <a:solidFill>
            <a:srgbClr val="9DBFE5"/>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950" b="0" i="0" u="none" strike="noStrike" kern="0" cap="none" spc="0" normalizeH="0" baseline="0" noProof="0">
                <a:ln>
                  <a:noFill/>
                </a:ln>
                <a:solidFill>
                  <a:srgbClr val="000000"/>
                </a:solidFill>
                <a:effectLst/>
                <a:uLnTx/>
                <a:uFillTx/>
                <a:latin typeface="Gill Sans MT" panose="020B0502020104020203" pitchFamily="34" charset="0"/>
                <a:ea typeface="Calibri" panose="020F0502020204030204" pitchFamily="34" charset="0"/>
                <a:cs typeface="Calibri" panose="020F0502020204030204" pitchFamily="34" charset="0"/>
              </a:rPr>
              <a:t>Si possible, confirmez qu'elle n'a pas eu ses règles depuis trois mois avant d'administrer la première dose de TPIg-SP</a:t>
            </a:r>
            <a:r>
              <a:rPr kumimoji="0" lang="fr-FR" sz="950" b="0" i="0" u="none" strike="noStrike" kern="0" cap="none" spc="0" normalizeH="0" baseline="0" noProof="0">
                <a:ln>
                  <a:noFill/>
                </a:ln>
                <a:solidFill>
                  <a:srgbClr val="000000"/>
                </a:solidFill>
                <a:effectLst/>
                <a:uLnTx/>
                <a:uFillTx/>
                <a:latin typeface="Gill Sans MT" panose="020B0502020104020203" pitchFamily="34" charset="0"/>
                <a:ea typeface="Times New Roman" panose="02020603050405020304" pitchFamily="18" charset="0"/>
                <a:cs typeface="Times New Roman" panose="02020603050405020304" pitchFamily="18" charset="0"/>
              </a:rPr>
              <a:t>.</a:t>
            </a:r>
            <a:endParaRPr kumimoji="0" lang="en-US" sz="1000" b="0" i="0" u="none" strike="noStrike" kern="0" cap="none" spc="0" normalizeH="0" baseline="0" noProof="0">
              <a:ln>
                <a:noFill/>
              </a:ln>
              <a:solidFill>
                <a:srgbClr val="FDE9D9"/>
              </a:solidFill>
              <a:effectLst/>
              <a:uLnTx/>
              <a:uFillTx/>
              <a:latin typeface="Gill Sans MT" panose="020B0502020104020203" pitchFamily="34" charset="0"/>
              <a:ea typeface="Times New Roman" panose="02020603050405020304" pitchFamily="18" charset="0"/>
              <a:cs typeface="Times New Roman" panose="02020603050405020304" pitchFamily="18"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0" b="0" i="0" u="none" strike="noStrike" kern="0" cap="none" spc="0" normalizeH="0" baseline="0" noProof="0">
                <a:ln>
                  <a:noFill/>
                </a:ln>
                <a:solidFill>
                  <a:srgbClr val="000000"/>
                </a:solidFill>
                <a:effectLst/>
                <a:uLnTx/>
                <a:uFillTx/>
                <a:latin typeface="Gill Sans MT" panose="020B0502020104020203" pitchFamily="34" charset="0"/>
                <a:ea typeface="Times New Roman" panose="02020603050405020304" pitchFamily="18" charset="0"/>
                <a:cs typeface="Times New Roman" panose="02020603050405020304" pitchFamily="18" charset="0"/>
              </a:rPr>
              <a:t> </a:t>
            </a:r>
            <a:endParaRPr kumimoji="0" lang="en-US" sz="1000" b="0" i="0" u="none" strike="noStrike" kern="0" cap="none" spc="0" normalizeH="0" baseline="0" noProof="0">
              <a:ln>
                <a:noFill/>
              </a:ln>
              <a:solidFill>
                <a:srgbClr val="FDE9D9"/>
              </a:solidFill>
              <a:effectLst/>
              <a:uLnTx/>
              <a:uFillTx/>
              <a:latin typeface="Gill Sans MT" panose="020B0502020104020203" pitchFamily="34" charset="0"/>
              <a:ea typeface="Times New Roman" panose="02020603050405020304" pitchFamily="18" charset="0"/>
              <a:cs typeface="Times New Roman" panose="02020603050405020304" pitchFamily="18" charset="0"/>
            </a:endParaRPr>
          </a:p>
        </p:txBody>
      </p:sp>
      <p:sp>
        <p:nvSpPr>
          <p:cNvPr id="8" name="Text Box 16"/>
          <p:cNvSpPr txBox="1"/>
          <p:nvPr/>
        </p:nvSpPr>
        <p:spPr>
          <a:xfrm>
            <a:off x="1607820" y="1600200"/>
            <a:ext cx="461010" cy="2070735"/>
          </a:xfrm>
          <a:prstGeom prst="rect">
            <a:avLst/>
          </a:prstGeom>
          <a:solidFill>
            <a:srgbClr val="9DBFE5"/>
          </a:solidFill>
          <a:ln w="6350">
            <a:noFill/>
          </a:ln>
          <a:effectLst/>
        </p:spPr>
        <p:txBody>
          <a:bodyPr rot="0" spcFirstLastPara="0" vert="vert270"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15000"/>
              </a:lnSpc>
              <a:spcBef>
                <a:spcPts val="0"/>
              </a:spcBef>
              <a:spcAft>
                <a:spcPts val="0"/>
              </a:spcAft>
              <a:buClrTx/>
              <a:buSzTx/>
              <a:buFontTx/>
              <a:buNone/>
              <a:tabLst/>
              <a:defRPr/>
            </a:pPr>
            <a:r>
              <a:rPr kumimoji="0" lang="en-US" sz="1000" b="1" i="0" u="none" strike="noStrike" kern="0" cap="none" spc="-10" normalizeH="0" baseline="0" noProof="0">
                <a:ln>
                  <a:noFill/>
                </a:ln>
                <a:solidFill>
                  <a:srgbClr val="000000"/>
                </a:solidFill>
                <a:effectLst/>
                <a:uLnTx/>
                <a:uFillTx/>
                <a:latin typeface="Gill Sans MT" panose="020B0502020104020203" pitchFamily="34" charset="0"/>
                <a:ea typeface="Calibri" panose="020F0502020204030204" pitchFamily="34" charset="0"/>
                <a:cs typeface="Times New Roman" panose="02020603050405020304" pitchFamily="18" charset="0"/>
              </a:rPr>
              <a:t>Pendant l’anamnèse de la patiente</a:t>
            </a:r>
            <a:endParaRPr kumimoji="0" lang="en-US" sz="1100" b="0" i="0" u="none" strike="noStrike" kern="0" cap="none" spc="0" normalizeH="0" baseline="0" noProof="0">
              <a:ln>
                <a:noFill/>
              </a:ln>
              <a:solidFill>
                <a:srgbClr val="FDE9D9"/>
              </a:solidFill>
              <a:effectLst/>
              <a:uLnTx/>
              <a:uFillTx/>
              <a:latin typeface="Calibri"/>
              <a:ea typeface="Calibri" panose="020F0502020204030204" pitchFamily="34" charset="0"/>
              <a:cs typeface="Times New Roman" panose="02020603050405020304" pitchFamily="18" charset="0"/>
            </a:endParaRPr>
          </a:p>
        </p:txBody>
      </p:sp>
      <p:cxnSp>
        <p:nvCxnSpPr>
          <p:cNvPr id="9" name="Straight Connector 8"/>
          <p:cNvCxnSpPr/>
          <p:nvPr/>
        </p:nvCxnSpPr>
        <p:spPr>
          <a:xfrm>
            <a:off x="4664710" y="2032000"/>
            <a:ext cx="0" cy="299720"/>
          </a:xfrm>
          <a:prstGeom prst="line">
            <a:avLst/>
          </a:prstGeom>
          <a:noFill/>
          <a:ln w="25400" cap="flat" cmpd="sng" algn="ctr">
            <a:solidFill>
              <a:srgbClr val="000000"/>
            </a:solidFill>
            <a:prstDash val="solid"/>
          </a:ln>
          <a:effectLst/>
        </p:spPr>
      </p:cxnSp>
      <p:cxnSp>
        <p:nvCxnSpPr>
          <p:cNvPr id="10" name="Straight Connector 9"/>
          <p:cNvCxnSpPr/>
          <p:nvPr/>
        </p:nvCxnSpPr>
        <p:spPr>
          <a:xfrm flipH="1">
            <a:off x="2776220" y="2332355"/>
            <a:ext cx="2210435" cy="0"/>
          </a:xfrm>
          <a:prstGeom prst="line">
            <a:avLst/>
          </a:prstGeom>
          <a:noFill/>
          <a:ln w="25400" cap="flat" cmpd="sng" algn="ctr">
            <a:solidFill>
              <a:srgbClr val="000000"/>
            </a:solidFill>
            <a:prstDash val="solid"/>
          </a:ln>
          <a:effectLst/>
        </p:spPr>
      </p:cxnSp>
      <p:cxnSp>
        <p:nvCxnSpPr>
          <p:cNvPr id="11" name="Straight Arrow Connector 10"/>
          <p:cNvCxnSpPr/>
          <p:nvPr/>
        </p:nvCxnSpPr>
        <p:spPr>
          <a:xfrm>
            <a:off x="4984115" y="2325370"/>
            <a:ext cx="0" cy="299720"/>
          </a:xfrm>
          <a:prstGeom prst="straightConnector1">
            <a:avLst/>
          </a:prstGeom>
          <a:noFill/>
          <a:ln w="25400" cap="flat" cmpd="sng" algn="ctr">
            <a:solidFill>
              <a:srgbClr val="000000"/>
            </a:solidFill>
            <a:prstDash val="solid"/>
            <a:tailEnd type="triangle"/>
          </a:ln>
          <a:effectLst/>
        </p:spPr>
      </p:cxnSp>
      <p:cxnSp>
        <p:nvCxnSpPr>
          <p:cNvPr id="12" name="Straight Arrow Connector 11"/>
          <p:cNvCxnSpPr/>
          <p:nvPr/>
        </p:nvCxnSpPr>
        <p:spPr>
          <a:xfrm>
            <a:off x="2780030" y="2326005"/>
            <a:ext cx="0" cy="299720"/>
          </a:xfrm>
          <a:prstGeom prst="straightConnector1">
            <a:avLst/>
          </a:prstGeom>
          <a:noFill/>
          <a:ln w="25400" cap="flat" cmpd="sng" algn="ctr">
            <a:solidFill>
              <a:srgbClr val="000000"/>
            </a:solidFill>
            <a:prstDash val="solid"/>
            <a:tailEnd type="triangle"/>
          </a:ln>
          <a:effectLst/>
        </p:spPr>
      </p:cxnSp>
      <p:cxnSp>
        <p:nvCxnSpPr>
          <p:cNvPr id="13" name="Straight Connector 12"/>
          <p:cNvCxnSpPr/>
          <p:nvPr/>
        </p:nvCxnSpPr>
        <p:spPr>
          <a:xfrm>
            <a:off x="2784475" y="3159125"/>
            <a:ext cx="0" cy="320675"/>
          </a:xfrm>
          <a:prstGeom prst="line">
            <a:avLst/>
          </a:prstGeom>
          <a:noFill/>
          <a:ln w="25400" cap="flat" cmpd="sng" algn="ctr">
            <a:solidFill>
              <a:srgbClr val="000000"/>
            </a:solidFill>
            <a:prstDash val="solid"/>
          </a:ln>
          <a:effectLst/>
        </p:spPr>
      </p:cxnSp>
      <p:cxnSp>
        <p:nvCxnSpPr>
          <p:cNvPr id="14" name="Straight Connector 13"/>
          <p:cNvCxnSpPr/>
          <p:nvPr/>
        </p:nvCxnSpPr>
        <p:spPr>
          <a:xfrm>
            <a:off x="4979035" y="3159125"/>
            <a:ext cx="0" cy="320675"/>
          </a:xfrm>
          <a:prstGeom prst="line">
            <a:avLst/>
          </a:prstGeom>
          <a:noFill/>
          <a:ln w="25400" cap="flat" cmpd="sng" algn="ctr">
            <a:solidFill>
              <a:srgbClr val="000000"/>
            </a:solidFill>
            <a:prstDash val="solid"/>
          </a:ln>
          <a:effectLst/>
        </p:spPr>
      </p:cxnSp>
      <p:cxnSp>
        <p:nvCxnSpPr>
          <p:cNvPr id="15" name="Straight Connector 14"/>
          <p:cNvCxnSpPr/>
          <p:nvPr/>
        </p:nvCxnSpPr>
        <p:spPr>
          <a:xfrm>
            <a:off x="2784475" y="3472815"/>
            <a:ext cx="2197100" cy="0"/>
          </a:xfrm>
          <a:prstGeom prst="line">
            <a:avLst/>
          </a:prstGeom>
          <a:noFill/>
          <a:ln w="25400" cap="flat" cmpd="sng" algn="ctr">
            <a:solidFill>
              <a:srgbClr val="000000"/>
            </a:solidFill>
            <a:prstDash val="solid"/>
          </a:ln>
          <a:effectLst/>
        </p:spPr>
      </p:cxnSp>
      <p:cxnSp>
        <p:nvCxnSpPr>
          <p:cNvPr id="16" name="Straight Arrow Connector 15"/>
          <p:cNvCxnSpPr/>
          <p:nvPr/>
        </p:nvCxnSpPr>
        <p:spPr>
          <a:xfrm>
            <a:off x="4979035" y="3472815"/>
            <a:ext cx="0" cy="299720"/>
          </a:xfrm>
          <a:prstGeom prst="straightConnector1">
            <a:avLst/>
          </a:prstGeom>
          <a:noFill/>
          <a:ln w="25400" cap="flat" cmpd="sng" algn="ctr">
            <a:solidFill>
              <a:srgbClr val="000000"/>
            </a:solidFill>
            <a:prstDash val="solid"/>
            <a:tailEnd type="triangle"/>
          </a:ln>
          <a:effectLst/>
        </p:spPr>
      </p:cxnSp>
      <p:cxnSp>
        <p:nvCxnSpPr>
          <p:cNvPr id="17" name="Straight Arrow Connector 16"/>
          <p:cNvCxnSpPr/>
          <p:nvPr/>
        </p:nvCxnSpPr>
        <p:spPr>
          <a:xfrm>
            <a:off x="5336540" y="2952750"/>
            <a:ext cx="450215" cy="0"/>
          </a:xfrm>
          <a:prstGeom prst="straightConnector1">
            <a:avLst/>
          </a:prstGeom>
          <a:noFill/>
          <a:ln w="25400" cap="flat" cmpd="sng" algn="ctr">
            <a:solidFill>
              <a:srgbClr val="000000"/>
            </a:solidFill>
            <a:prstDash val="solid"/>
            <a:tailEnd type="triangle"/>
          </a:ln>
          <a:effectLst/>
        </p:spPr>
      </p:cxnSp>
      <p:sp>
        <p:nvSpPr>
          <p:cNvPr id="18" name="Text Box 13"/>
          <p:cNvSpPr txBox="1"/>
          <p:nvPr/>
        </p:nvSpPr>
        <p:spPr>
          <a:xfrm>
            <a:off x="2160270" y="1600200"/>
            <a:ext cx="5375910" cy="561975"/>
          </a:xfrm>
          <a:prstGeom prst="rect">
            <a:avLst/>
          </a:prstGeom>
          <a:solidFill>
            <a:srgbClr val="9DBFE5"/>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100"/>
              </a:spcBef>
              <a:spcAft>
                <a:spcPts val="0"/>
              </a:spcAft>
              <a:buClrTx/>
              <a:buSzTx/>
              <a:buFontTx/>
              <a:buNone/>
              <a:tabLst/>
              <a:defRPr/>
            </a:pPr>
            <a:r>
              <a:rPr kumimoji="0" lang="fr-FR" sz="1000" b="0" i="0" u="none" strike="noStrike" kern="0" cap="none" spc="0" normalizeH="0" baseline="0" noProof="0" dirty="0">
                <a:ln>
                  <a:noFill/>
                </a:ln>
                <a:solidFill>
                  <a:srgbClr val="000000"/>
                </a:solidFill>
                <a:effectLst/>
                <a:uLnTx/>
                <a:uFillTx/>
                <a:latin typeface="Gill Sans MT" panose="020B0502020104020203" pitchFamily="34" charset="0"/>
                <a:ea typeface="Calibri" panose="020F0502020204030204" pitchFamily="34" charset="0"/>
                <a:cs typeface="Calibri" panose="020F0502020204030204" pitchFamily="34" charset="0"/>
              </a:rPr>
              <a:t>Premier contact : est-elle sûre de la date du premier jour de ses dernières règles normales (DRN) </a:t>
            </a:r>
            <a:r>
              <a:rPr kumimoji="0" lang="fr-FR" sz="1000" b="0" i="0" u="none" strike="noStrike" kern="0" cap="none" spc="0" normalizeH="0" baseline="0" noProof="0" dirty="0">
                <a:ln>
                  <a:noFill/>
                </a:ln>
                <a:solidFill>
                  <a:srgbClr val="000000"/>
                </a:solidFill>
                <a:effectLst/>
                <a:uLnTx/>
                <a:uFillTx/>
                <a:latin typeface="Gill Sans MT" panose="020B0502020104020203" pitchFamily="34" charset="0"/>
                <a:ea typeface="Times New Roman" panose="02020603050405020304" pitchFamily="18" charset="0"/>
                <a:cs typeface="Times New Roman" panose="02020603050405020304" pitchFamily="18" charset="0"/>
              </a:rPr>
              <a:t>?</a:t>
            </a:r>
            <a:endParaRPr kumimoji="0" lang="en-US" sz="1000" b="0" i="0" u="none" strike="noStrike" kern="0" cap="none" spc="0" normalizeH="0" baseline="0" noProof="0" dirty="0">
              <a:ln>
                <a:noFill/>
              </a:ln>
              <a:solidFill>
                <a:srgbClr val="FDE9D9"/>
              </a:solidFill>
              <a:effectLst/>
              <a:uLnTx/>
              <a:uFillTx/>
              <a:latin typeface="Gill Sans MT" panose="020B0502020104020203" pitchFamily="34" charset="0"/>
              <a:ea typeface="Times New Roman" panose="02020603050405020304" pitchFamily="18" charset="0"/>
              <a:cs typeface="Times New Roman" panose="02020603050405020304" pitchFamily="18"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dirty="0">
                <a:ln>
                  <a:noFill/>
                </a:ln>
                <a:solidFill>
                  <a:srgbClr val="000000"/>
                </a:solidFill>
                <a:effectLst/>
                <a:uLnTx/>
                <a:uFillTx/>
                <a:latin typeface="Gill Sans MT" panose="020B0502020104020203" pitchFamily="34" charset="0"/>
                <a:ea typeface="Calibri" panose="020F0502020204030204" pitchFamily="34" charset="0"/>
                <a:cs typeface="Calibri" panose="020F0502020204030204" pitchFamily="34" charset="0"/>
              </a:rPr>
              <a:t>Au premier et à chaque contact : confirmez la date des DRN et que ces informations sont notées sur le registre de CPN</a:t>
            </a:r>
            <a:r>
              <a:rPr kumimoji="0" lang="fr-FR" sz="1000" b="0" i="0" u="none" strike="noStrike" kern="0" cap="none" spc="0" normalizeH="0" baseline="0" noProof="0" dirty="0">
                <a:ln>
                  <a:noFill/>
                </a:ln>
                <a:solidFill>
                  <a:srgbClr val="000000"/>
                </a:solidFill>
                <a:effectLst/>
                <a:uLnTx/>
                <a:uFillTx/>
                <a:latin typeface="Gill Sans MT" panose="020B0502020104020203" pitchFamily="34" charset="0"/>
                <a:ea typeface="Times New Roman" panose="02020603050405020304" pitchFamily="18" charset="0"/>
                <a:cs typeface="Times New Roman" panose="02020603050405020304" pitchFamily="18" charset="0"/>
              </a:rPr>
              <a:t>.</a:t>
            </a:r>
            <a:endParaRPr kumimoji="0" lang="en-US" sz="1000" b="0" i="0" u="none" strike="noStrike" kern="0" cap="none" spc="0" normalizeH="0" baseline="0" noProof="0" dirty="0">
              <a:ln>
                <a:noFill/>
              </a:ln>
              <a:solidFill>
                <a:srgbClr val="FDE9D9"/>
              </a:solidFill>
              <a:effectLst/>
              <a:uLnTx/>
              <a:uFillTx/>
              <a:latin typeface="Gill Sans MT" panose="020B0502020104020203" pitchFamily="34" charset="0"/>
              <a:ea typeface="Times New Roman" panose="02020603050405020304" pitchFamily="18" charset="0"/>
              <a:cs typeface="Times New Roman" panose="02020603050405020304" pitchFamily="18" charset="0"/>
            </a:endParaRPr>
          </a:p>
        </p:txBody>
      </p:sp>
      <p:sp>
        <p:nvSpPr>
          <p:cNvPr id="19" name="Flowchart: Decision 18"/>
          <p:cNvSpPr/>
          <p:nvPr/>
        </p:nvSpPr>
        <p:spPr>
          <a:xfrm>
            <a:off x="2276475" y="2620645"/>
            <a:ext cx="1036955" cy="681990"/>
          </a:xfrm>
          <a:prstGeom prst="flowChartDecision">
            <a:avLst/>
          </a:prstGeom>
          <a:solidFill>
            <a:srgbClr val="00B050"/>
          </a:solidFill>
          <a:ln w="254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kumimoji="0" lang="en-US" sz="1000" b="1" i="0" u="none" strike="noStrike" kern="0" cap="none" spc="0" normalizeH="0" baseline="0" noProof="0">
                <a:ln>
                  <a:noFill/>
                </a:ln>
                <a:solidFill>
                  <a:sysClr val="window" lastClr="FFFFFF"/>
                </a:solidFill>
                <a:effectLst/>
                <a:uLnTx/>
                <a:uFillTx/>
                <a:latin typeface="Gill Sans MT" panose="020B0502020104020203" pitchFamily="34" charset="0"/>
                <a:ea typeface="Calibri" panose="020F0502020204030204" pitchFamily="34" charset="0"/>
                <a:cs typeface="Times New Roman" panose="02020603050405020304" pitchFamily="18" charset="0"/>
              </a:rPr>
              <a:t>Oui</a:t>
            </a:r>
            <a:endParaRPr kumimoji="0" lang="en-US" sz="1100" b="0" i="0" u="none" strike="noStrike" kern="0" cap="none" spc="0" normalizeH="0" baseline="0" noProof="0">
              <a:ln>
                <a:noFill/>
              </a:ln>
              <a:solidFill>
                <a:sysClr val="window" lastClr="FFFFFF"/>
              </a:solidFill>
              <a:effectLst/>
              <a:uLnTx/>
              <a:uFillTx/>
              <a:latin typeface="Calibri"/>
              <a:ea typeface="Calibri" panose="020F0502020204030204" pitchFamily="34" charset="0"/>
              <a:cs typeface="Times New Roman" panose="02020603050405020304" pitchFamily="18" charset="0"/>
            </a:endParaRPr>
          </a:p>
        </p:txBody>
      </p:sp>
      <p:sp>
        <p:nvSpPr>
          <p:cNvPr id="20" name="Flowchart: Decision 19"/>
          <p:cNvSpPr/>
          <p:nvPr/>
        </p:nvSpPr>
        <p:spPr>
          <a:xfrm>
            <a:off x="4466590" y="2614930"/>
            <a:ext cx="1036955" cy="688975"/>
          </a:xfrm>
          <a:prstGeom prst="flowChartDecision">
            <a:avLst/>
          </a:prstGeom>
          <a:solidFill>
            <a:srgbClr val="FF0000"/>
          </a:solidFill>
          <a:ln w="254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endParaRPr kumimoji="0" lang="en-US" sz="1000" b="1" i="0" u="none" strike="noStrike" kern="0" cap="none" spc="0" normalizeH="0" baseline="0" noProof="0" dirty="0" smtClean="0">
              <a:ln>
                <a:noFill/>
              </a:ln>
              <a:solidFill>
                <a:sysClr val="window" lastClr="FFFFFF"/>
              </a:solidFill>
              <a:effectLst/>
              <a:uLnTx/>
              <a:uFillTx/>
              <a:latin typeface="Gill Sans MT" panose="020B0502020104020203" pitchFamily="34" charset="0"/>
              <a:ea typeface="Calibri" panose="020F0502020204030204" pitchFamily="34" charset="0"/>
              <a:cs typeface="Times New Roman" panose="02020603050405020304" pitchFamily="18" charset="0"/>
            </a:endParaRPr>
          </a:p>
          <a:p>
            <a:pPr marL="0" marR="0" lvl="0" indent="0" algn="ctr" defTabSz="914400" eaLnBrk="1" fontAlgn="auto" latinLnBrk="0" hangingPunct="1">
              <a:lnSpc>
                <a:spcPct val="115000"/>
              </a:lnSpc>
              <a:spcBef>
                <a:spcPts val="0"/>
              </a:spcBef>
              <a:spcAft>
                <a:spcPts val="1000"/>
              </a:spcAft>
              <a:buClrTx/>
              <a:buSzTx/>
              <a:buFontTx/>
              <a:buNone/>
              <a:tabLst/>
              <a:defRPr/>
            </a:pPr>
            <a:r>
              <a:rPr kumimoji="0" lang="en-US" sz="1000" b="1" i="0" u="none" strike="noStrike" kern="0" cap="none" spc="0" normalizeH="0" baseline="0" noProof="0" dirty="0" smtClean="0">
                <a:ln>
                  <a:noFill/>
                </a:ln>
                <a:solidFill>
                  <a:sysClr val="window" lastClr="FFFFFF"/>
                </a:solidFill>
                <a:effectLst/>
                <a:uLnTx/>
                <a:uFillTx/>
                <a:latin typeface="Gill Sans MT" panose="020B0502020104020203" pitchFamily="34" charset="0"/>
                <a:ea typeface="Calibri" panose="020F0502020204030204" pitchFamily="34" charset="0"/>
                <a:cs typeface="Times New Roman" panose="02020603050405020304" pitchFamily="18" charset="0"/>
              </a:rPr>
              <a:t>Non</a:t>
            </a:r>
            <a:endParaRPr kumimoji="0" lang="en-US" sz="1100" b="0" i="0" u="none" strike="noStrike" kern="0" cap="none" spc="0" normalizeH="0" baseline="0" noProof="0" dirty="0">
              <a:ln>
                <a:noFill/>
              </a:ln>
              <a:solidFill>
                <a:sysClr val="window" lastClr="FFFFFF"/>
              </a:solidFill>
              <a:effectLst/>
              <a:uLnTx/>
              <a:uFillTx/>
              <a:latin typeface="Calibri"/>
              <a:ea typeface="Calibri" panose="020F0502020204030204" pitchFamily="34" charset="0"/>
              <a:cs typeface="Times New Roman" panose="02020603050405020304" pitchFamily="18" charset="0"/>
            </a:endParaRPr>
          </a:p>
          <a:p>
            <a:pPr marL="0" marR="0" lvl="0" indent="0" algn="ctr" defTabSz="914400" eaLnBrk="1" fontAlgn="auto" latinLnBrk="0" hangingPunct="1">
              <a:lnSpc>
                <a:spcPct val="115000"/>
              </a:lnSpc>
              <a:spcBef>
                <a:spcPts val="0"/>
              </a:spcBef>
              <a:spcAft>
                <a:spcPts val="1000"/>
              </a:spcAft>
              <a:buClrTx/>
              <a:buSzTx/>
              <a:buFontTx/>
              <a:buNone/>
              <a:tabLst/>
              <a:defRPr/>
            </a:pPr>
            <a:r>
              <a:rPr kumimoji="0" lang="en-US" sz="1200" b="0" i="0" u="none" strike="noStrike" kern="0" cap="none" spc="0" normalizeH="0" baseline="0" noProof="0" dirty="0">
                <a:ln>
                  <a:noFill/>
                </a:ln>
                <a:solidFill>
                  <a:sysClr val="window" lastClr="FFFFFF"/>
                </a:solidFill>
                <a:effectLst/>
                <a:uLnTx/>
                <a:uFillTx/>
                <a:latin typeface="Gill Sans MT" panose="020B0502020104020203" pitchFamily="34" charset="0"/>
                <a:ea typeface="Calibri" panose="020F0502020204030204" pitchFamily="34" charset="0"/>
                <a:cs typeface="Times New Roman" panose="02020603050405020304" pitchFamily="18" charset="0"/>
              </a:rPr>
              <a:t> </a:t>
            </a:r>
            <a:endParaRPr kumimoji="0" lang="en-US" sz="1100" b="0" i="0" u="none" strike="noStrike" kern="0" cap="none" spc="0" normalizeH="0" baseline="0" noProof="0" dirty="0">
              <a:ln>
                <a:noFill/>
              </a:ln>
              <a:solidFill>
                <a:sysClr val="window" lastClr="FFFFFF"/>
              </a:solidFill>
              <a:effectLst/>
              <a:uLnTx/>
              <a:uFillTx/>
              <a:latin typeface="Calibri"/>
              <a:ea typeface="Calibri" panose="020F0502020204030204" pitchFamily="34" charset="0"/>
              <a:cs typeface="Times New Roman" panose="02020603050405020304" pitchFamily="18" charset="0"/>
            </a:endParaRPr>
          </a:p>
        </p:txBody>
      </p:sp>
      <p:cxnSp>
        <p:nvCxnSpPr>
          <p:cNvPr id="21" name="Straight Arrow Connector 20"/>
          <p:cNvCxnSpPr/>
          <p:nvPr/>
        </p:nvCxnSpPr>
        <p:spPr>
          <a:xfrm>
            <a:off x="4643882" y="1148080"/>
            <a:ext cx="0" cy="452120"/>
          </a:xfrm>
          <a:prstGeom prst="straightConnector1">
            <a:avLst/>
          </a:prstGeom>
          <a:noFill/>
          <a:ln w="25400" cap="flat" cmpd="sng" algn="ctr">
            <a:solidFill>
              <a:srgbClr val="000000"/>
            </a:solidFill>
            <a:prstDash val="solid"/>
            <a:tailEnd type="triangle"/>
          </a:ln>
          <a:effectLst/>
        </p:spPr>
      </p:cxnSp>
    </p:spTree>
    <p:extLst>
      <p:ext uri="{BB962C8B-B14F-4D97-AF65-F5344CB8AC3E}">
        <p14:creationId xmlns:p14="http://schemas.microsoft.com/office/powerpoint/2010/main" val="10616776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457200" y="3962400"/>
            <a:ext cx="8229600" cy="193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fr" sz="2200" b="0" i="0" u="none" baseline="0" dirty="0" smtClean="0">
                <a:solidFill>
                  <a:schemeClr val="tx2"/>
                </a:solidFill>
              </a:rPr>
              <a:t>Parvenez-vous </a:t>
            </a:r>
            <a:r>
              <a:rPr lang="fr" sz="2200" b="0" i="0" u="none" baseline="0" dirty="0">
                <a:solidFill>
                  <a:schemeClr val="tx2"/>
                </a:solidFill>
              </a:rPr>
              <a:t>à palper le fond de </a:t>
            </a:r>
            <a:r>
              <a:rPr lang="fr" sz="2200" b="0" i="0" u="none" baseline="0" dirty="0" smtClean="0">
                <a:solidFill>
                  <a:schemeClr val="tx2"/>
                </a:solidFill>
              </a:rPr>
              <a:t>l'utérus </a:t>
            </a:r>
            <a:r>
              <a:rPr lang="fr" sz="2200" b="0" i="0" u="none" baseline="0" dirty="0">
                <a:solidFill>
                  <a:schemeClr val="tx2"/>
                </a:solidFill>
              </a:rPr>
              <a:t>dans l'abdomen ? Comment décririez-vous ce que vous sentez ? </a:t>
            </a:r>
          </a:p>
          <a:p>
            <a:r>
              <a:rPr lang="fr" sz="2200" b="0" i="0" u="none" baseline="0" dirty="0">
                <a:solidFill>
                  <a:schemeClr val="tx2"/>
                </a:solidFill>
              </a:rPr>
              <a:t>La hauteur utérine atteint-elle au moins 3 cm au-dessus de la symphyse pubienne ? Si la réponse est non, elle est probablement enceinte de moins de 13 semaines et ne remplit pas les conditions pour recevoir le </a:t>
            </a:r>
            <a:r>
              <a:rPr lang="en-US" sz="2200" b="0" i="0" u="none" baseline="0" dirty="0" err="1" smtClean="0">
                <a:solidFill>
                  <a:schemeClr val="tx2"/>
                </a:solidFill>
              </a:rPr>
              <a:t>TPIg</a:t>
            </a:r>
            <a:r>
              <a:rPr lang="en-US" sz="2200" b="0" i="0" u="none" baseline="0" dirty="0" smtClean="0">
                <a:solidFill>
                  <a:schemeClr val="tx2"/>
                </a:solidFill>
              </a:rPr>
              <a:t>-SP</a:t>
            </a:r>
            <a:r>
              <a:rPr lang="fr" sz="2200" b="0" i="0" u="none" baseline="0" dirty="0" smtClean="0">
                <a:solidFill>
                  <a:schemeClr val="tx2"/>
                </a:solidFill>
              </a:rPr>
              <a:t>. </a:t>
            </a:r>
            <a:endParaRPr lang="fr" sz="2200" b="0" i="0" u="none" baseline="0" dirty="0">
              <a:solidFill>
                <a:schemeClr val="tx2"/>
              </a:solidFill>
            </a:endParaRPr>
          </a:p>
          <a:p>
            <a:endParaRPr lang="fr" sz="2400" dirty="0"/>
          </a:p>
        </p:txBody>
      </p:sp>
      <p:sp>
        <p:nvSpPr>
          <p:cNvPr id="6" name="Text Box 20"/>
          <p:cNvSpPr txBox="1"/>
          <p:nvPr/>
        </p:nvSpPr>
        <p:spPr>
          <a:xfrm>
            <a:off x="1602740" y="1680845"/>
            <a:ext cx="340995" cy="1501140"/>
          </a:xfrm>
          <a:prstGeom prst="rect">
            <a:avLst/>
          </a:prstGeom>
          <a:solidFill>
            <a:srgbClr val="002A6C">
              <a:lumMod val="60000"/>
              <a:lumOff val="40000"/>
            </a:srgbClr>
          </a:solidFill>
          <a:ln w="6350">
            <a:noFill/>
          </a:ln>
          <a:effectLst/>
        </p:spPr>
        <p:txBody>
          <a:bodyPr rot="0" spcFirstLastPara="0" vert="vert270"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15000"/>
              </a:lnSpc>
              <a:spcBef>
                <a:spcPts val="0"/>
              </a:spcBef>
              <a:spcAft>
                <a:spcPts val="0"/>
              </a:spcAft>
              <a:buClrTx/>
              <a:buSzTx/>
              <a:buFontTx/>
              <a:buNone/>
              <a:tabLst/>
              <a:defRPr/>
            </a:pPr>
            <a:r>
              <a:rPr kumimoji="0" lang="en-US" sz="1000" b="1" i="0" u="none" strike="noStrike" kern="0" cap="none" spc="0" normalizeH="0" baseline="0" noProof="0" dirty="0">
                <a:ln>
                  <a:noFill/>
                </a:ln>
                <a:solidFill>
                  <a:srgbClr val="FFFFFF"/>
                </a:solidFill>
                <a:effectLst/>
                <a:uLnTx/>
                <a:uFillTx/>
                <a:latin typeface="Gill Sans MT" panose="020B0502020104020203" pitchFamily="34" charset="0"/>
                <a:ea typeface="Calibri" panose="020F0502020204030204" pitchFamily="34" charset="0"/>
                <a:cs typeface="Times New Roman" panose="02020603050405020304" pitchFamily="18" charset="0"/>
              </a:rPr>
              <a:t>Pendant </a:t>
            </a:r>
            <a:r>
              <a:rPr kumimoji="0" lang="en-US" sz="1000" b="1" i="0" u="none" strike="noStrike" kern="0" cap="none" spc="0" normalizeH="0" baseline="0" noProof="0" dirty="0" err="1">
                <a:ln>
                  <a:noFill/>
                </a:ln>
                <a:solidFill>
                  <a:srgbClr val="FFFFFF"/>
                </a:solidFill>
                <a:effectLst/>
                <a:uLnTx/>
                <a:uFillTx/>
                <a:latin typeface="Gill Sans MT" panose="020B0502020104020203" pitchFamily="34" charset="0"/>
                <a:ea typeface="Calibri" panose="020F0502020204030204" pitchFamily="34" charset="0"/>
                <a:cs typeface="Times New Roman" panose="02020603050405020304" pitchFamily="18" charset="0"/>
              </a:rPr>
              <a:t>l’examen</a:t>
            </a:r>
            <a:endParaRPr kumimoji="0" lang="en-US" sz="1100" b="0" i="0" u="none" strike="noStrike" kern="0" cap="none" spc="0" normalizeH="0" baseline="0" noProof="0" dirty="0">
              <a:ln>
                <a:noFill/>
              </a:ln>
              <a:solidFill>
                <a:srgbClr val="FFFFFF"/>
              </a:solidFill>
              <a:effectLst/>
              <a:uLnTx/>
              <a:uFillTx/>
              <a:latin typeface="Calibri"/>
              <a:ea typeface="Calibri" panose="020F0502020204030204" pitchFamily="34" charset="0"/>
              <a:cs typeface="Times New Roman" panose="02020603050405020304" pitchFamily="18" charset="0"/>
            </a:endParaRPr>
          </a:p>
        </p:txBody>
      </p:sp>
      <p:sp>
        <p:nvSpPr>
          <p:cNvPr id="8" name="Text Box 22"/>
          <p:cNvSpPr txBox="1"/>
          <p:nvPr/>
        </p:nvSpPr>
        <p:spPr>
          <a:xfrm>
            <a:off x="5825490" y="2447925"/>
            <a:ext cx="1691640" cy="995045"/>
          </a:xfrm>
          <a:prstGeom prst="rect">
            <a:avLst/>
          </a:prstGeom>
          <a:solidFill>
            <a:srgbClr val="002A6C">
              <a:lumMod val="60000"/>
              <a:lumOff val="40000"/>
            </a:srgbClr>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dirty="0">
                <a:ln>
                  <a:noFill/>
                </a:ln>
                <a:solidFill>
                  <a:srgbClr val="FFFFFF"/>
                </a:solidFill>
                <a:effectLst/>
                <a:uLnTx/>
                <a:uFillTx/>
                <a:latin typeface="Gill Sans MT" panose="020B0502020104020203" pitchFamily="34" charset="0"/>
                <a:ea typeface="Calibri" panose="020F0502020204030204" pitchFamily="34" charset="0"/>
                <a:cs typeface="Calibri" panose="020F0502020204030204" pitchFamily="34" charset="0"/>
              </a:rPr>
              <a:t>La femme n'est probablement pas enceinte d'au moins 13 semaines et ne remplit pas les conditions pour recevoir la première dose de </a:t>
            </a:r>
            <a:r>
              <a:rPr kumimoji="0" lang="fr-FR" sz="1000" b="0" i="0" u="none" strike="noStrike" kern="0" cap="none" spc="0" normalizeH="0" baseline="0" noProof="0" dirty="0" err="1">
                <a:ln>
                  <a:noFill/>
                </a:ln>
                <a:solidFill>
                  <a:srgbClr val="FFFFFF"/>
                </a:solidFill>
                <a:effectLst/>
                <a:uLnTx/>
                <a:uFillTx/>
                <a:latin typeface="Gill Sans MT" panose="020B0502020104020203" pitchFamily="34" charset="0"/>
                <a:ea typeface="Calibri" panose="020F0502020204030204" pitchFamily="34" charset="0"/>
                <a:cs typeface="Calibri" panose="020F0502020204030204" pitchFamily="34" charset="0"/>
              </a:rPr>
              <a:t>TPIg</a:t>
            </a:r>
            <a:r>
              <a:rPr kumimoji="0" lang="fr-FR" sz="1000" b="0" i="0" u="none" strike="noStrike" kern="0" cap="none" spc="0" normalizeH="0" baseline="0" noProof="0" dirty="0">
                <a:ln>
                  <a:noFill/>
                </a:ln>
                <a:solidFill>
                  <a:srgbClr val="FFFFFF"/>
                </a:solidFill>
                <a:effectLst/>
                <a:uLnTx/>
                <a:uFillTx/>
                <a:latin typeface="Gill Sans MT" panose="020B0502020104020203" pitchFamily="34" charset="0"/>
                <a:ea typeface="Calibri" panose="020F0502020204030204" pitchFamily="34" charset="0"/>
                <a:cs typeface="Calibri" panose="020F0502020204030204" pitchFamily="34" charset="0"/>
              </a:rPr>
              <a:t>-SP.</a:t>
            </a:r>
            <a:endParaRPr kumimoji="0" lang="en-US" sz="1000" b="0" i="0" u="none" strike="noStrike" kern="0" cap="none" spc="0" normalizeH="0" baseline="0" noProof="0" dirty="0">
              <a:ln>
                <a:noFill/>
              </a:ln>
              <a:solidFill>
                <a:srgbClr val="FFFFFF"/>
              </a:solidFill>
              <a:effectLst/>
              <a:uLnTx/>
              <a:uFillTx/>
              <a:latin typeface="Gill Sans MT" panose="020B0502020104020203" pitchFamily="34" charset="0"/>
              <a:ea typeface="Times New Roman" panose="02020603050405020304" pitchFamily="18" charset="0"/>
              <a:cs typeface="Times New Roman" panose="02020603050405020304" pitchFamily="18"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0" b="1" i="0" u="none" strike="noStrike" kern="0" cap="none" spc="0" normalizeH="0" baseline="0" noProof="0" dirty="0">
                <a:ln>
                  <a:noFill/>
                </a:ln>
                <a:solidFill>
                  <a:srgbClr val="FFFFFF"/>
                </a:solidFill>
                <a:effectLst/>
                <a:uLnTx/>
                <a:uFillTx/>
                <a:latin typeface="Gill Sans MT" panose="020B0502020104020203" pitchFamily="34" charset="0"/>
                <a:ea typeface="Times New Roman" panose="02020603050405020304" pitchFamily="18" charset="0"/>
                <a:cs typeface="Times New Roman" panose="02020603050405020304" pitchFamily="18" charset="0"/>
              </a:rPr>
              <a:t> </a:t>
            </a:r>
            <a:endParaRPr kumimoji="0" lang="en-US" sz="1000" b="0" i="0" u="none" strike="noStrike" kern="0" cap="none" spc="0" normalizeH="0" baseline="0" noProof="0" dirty="0">
              <a:ln>
                <a:noFill/>
              </a:ln>
              <a:solidFill>
                <a:srgbClr val="FFFFFF"/>
              </a:solidFill>
              <a:effectLst/>
              <a:uLnTx/>
              <a:uFillTx/>
              <a:latin typeface="Gill Sans MT" panose="020B0502020104020203" pitchFamily="34" charset="0"/>
              <a:ea typeface="Times New Roman" panose="02020603050405020304" pitchFamily="18" charset="0"/>
              <a:cs typeface="Times New Roman" panose="02020603050405020304" pitchFamily="18" charset="0"/>
            </a:endParaRPr>
          </a:p>
        </p:txBody>
      </p:sp>
      <p:cxnSp>
        <p:nvCxnSpPr>
          <p:cNvPr id="9" name="Straight Arrow Connector 8"/>
          <p:cNvCxnSpPr/>
          <p:nvPr/>
        </p:nvCxnSpPr>
        <p:spPr>
          <a:xfrm>
            <a:off x="4974590" y="1371600"/>
            <a:ext cx="0" cy="299720"/>
          </a:xfrm>
          <a:prstGeom prst="straightConnector1">
            <a:avLst/>
          </a:prstGeom>
          <a:noFill/>
          <a:ln w="25400" cap="flat" cmpd="sng" algn="ctr">
            <a:solidFill>
              <a:srgbClr val="000000"/>
            </a:solidFill>
            <a:prstDash val="solid"/>
            <a:tailEnd type="triangle"/>
          </a:ln>
          <a:effectLst/>
        </p:spPr>
      </p:cxnSp>
      <p:cxnSp>
        <p:nvCxnSpPr>
          <p:cNvPr id="10" name="Straight Connector 9"/>
          <p:cNvCxnSpPr/>
          <p:nvPr/>
        </p:nvCxnSpPr>
        <p:spPr>
          <a:xfrm>
            <a:off x="5026025" y="1985645"/>
            <a:ext cx="0" cy="417830"/>
          </a:xfrm>
          <a:prstGeom prst="line">
            <a:avLst/>
          </a:prstGeom>
          <a:noFill/>
          <a:ln w="25400" cap="flat" cmpd="sng" algn="ctr">
            <a:solidFill>
              <a:srgbClr val="000000"/>
            </a:solidFill>
            <a:prstDash val="solid"/>
          </a:ln>
          <a:effectLst/>
        </p:spPr>
      </p:cxnSp>
      <p:cxnSp>
        <p:nvCxnSpPr>
          <p:cNvPr id="11" name="Straight Connector 10"/>
          <p:cNvCxnSpPr/>
          <p:nvPr/>
        </p:nvCxnSpPr>
        <p:spPr>
          <a:xfrm flipH="1">
            <a:off x="2827655" y="2409825"/>
            <a:ext cx="2202180" cy="0"/>
          </a:xfrm>
          <a:prstGeom prst="line">
            <a:avLst/>
          </a:prstGeom>
          <a:noFill/>
          <a:ln w="25400" cap="flat" cmpd="sng" algn="ctr">
            <a:solidFill>
              <a:srgbClr val="000000"/>
            </a:solidFill>
            <a:prstDash val="solid"/>
          </a:ln>
          <a:effectLst/>
        </p:spPr>
      </p:cxnSp>
      <p:cxnSp>
        <p:nvCxnSpPr>
          <p:cNvPr id="12" name="Straight Arrow Connector 11"/>
          <p:cNvCxnSpPr/>
          <p:nvPr/>
        </p:nvCxnSpPr>
        <p:spPr>
          <a:xfrm>
            <a:off x="5028565" y="2401570"/>
            <a:ext cx="0" cy="299085"/>
          </a:xfrm>
          <a:prstGeom prst="straightConnector1">
            <a:avLst/>
          </a:prstGeom>
          <a:noFill/>
          <a:ln w="25400" cap="flat" cmpd="sng" algn="ctr">
            <a:solidFill>
              <a:srgbClr val="000000"/>
            </a:solidFill>
            <a:prstDash val="solid"/>
            <a:tailEnd type="triangle"/>
          </a:ln>
          <a:effectLst/>
        </p:spPr>
      </p:cxnSp>
      <p:cxnSp>
        <p:nvCxnSpPr>
          <p:cNvPr id="13" name="Straight Arrow Connector 12"/>
          <p:cNvCxnSpPr/>
          <p:nvPr/>
        </p:nvCxnSpPr>
        <p:spPr>
          <a:xfrm>
            <a:off x="2824480" y="2401570"/>
            <a:ext cx="0" cy="299085"/>
          </a:xfrm>
          <a:prstGeom prst="straightConnector1">
            <a:avLst/>
          </a:prstGeom>
          <a:noFill/>
          <a:ln w="25400" cap="flat" cmpd="sng" algn="ctr">
            <a:solidFill>
              <a:srgbClr val="000000"/>
            </a:solidFill>
            <a:prstDash val="solid"/>
            <a:tailEnd type="triangle"/>
          </a:ln>
          <a:effectLst/>
        </p:spPr>
      </p:cxnSp>
      <p:cxnSp>
        <p:nvCxnSpPr>
          <p:cNvPr id="14" name="Straight Arrow Connector 13"/>
          <p:cNvCxnSpPr/>
          <p:nvPr/>
        </p:nvCxnSpPr>
        <p:spPr>
          <a:xfrm>
            <a:off x="2827655" y="3179445"/>
            <a:ext cx="0" cy="581660"/>
          </a:xfrm>
          <a:prstGeom prst="straightConnector1">
            <a:avLst/>
          </a:prstGeom>
          <a:noFill/>
          <a:ln w="25400" cap="flat" cmpd="sng" algn="ctr">
            <a:solidFill>
              <a:srgbClr val="000000"/>
            </a:solidFill>
            <a:prstDash val="solid"/>
            <a:tailEnd type="triangle"/>
          </a:ln>
          <a:effectLst/>
        </p:spPr>
      </p:cxnSp>
      <p:cxnSp>
        <p:nvCxnSpPr>
          <p:cNvPr id="15" name="Straight Arrow Connector 14"/>
          <p:cNvCxnSpPr/>
          <p:nvPr/>
        </p:nvCxnSpPr>
        <p:spPr>
          <a:xfrm>
            <a:off x="5276850" y="3037840"/>
            <a:ext cx="546100" cy="0"/>
          </a:xfrm>
          <a:prstGeom prst="straightConnector1">
            <a:avLst/>
          </a:prstGeom>
          <a:noFill/>
          <a:ln w="25400" cap="flat" cmpd="sng" algn="ctr">
            <a:solidFill>
              <a:srgbClr val="000000"/>
            </a:solidFill>
            <a:prstDash val="solid"/>
            <a:tailEnd type="triangle"/>
          </a:ln>
          <a:effectLst/>
        </p:spPr>
      </p:cxnSp>
      <p:sp>
        <p:nvSpPr>
          <p:cNvPr id="16" name="Flowchart: Decision 15"/>
          <p:cNvSpPr/>
          <p:nvPr/>
        </p:nvSpPr>
        <p:spPr>
          <a:xfrm>
            <a:off x="2312670" y="2696210"/>
            <a:ext cx="1036320" cy="681990"/>
          </a:xfrm>
          <a:prstGeom prst="flowChartDecision">
            <a:avLst/>
          </a:prstGeom>
          <a:solidFill>
            <a:srgbClr val="00B050"/>
          </a:solidFill>
          <a:ln w="254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kumimoji="0" lang="en-US" sz="1100" b="1" i="0" u="none" strike="noStrike" kern="0" cap="none" spc="0" normalizeH="0" baseline="0" noProof="0">
                <a:ln>
                  <a:noFill/>
                </a:ln>
                <a:solidFill>
                  <a:srgbClr val="FFFFFF"/>
                </a:solidFill>
                <a:effectLst/>
                <a:uLnTx/>
                <a:uFillTx/>
                <a:latin typeface="Gill Sans MT" panose="020B0502020104020203" pitchFamily="34" charset="0"/>
                <a:ea typeface="Calibri" panose="020F0502020204030204" pitchFamily="34" charset="0"/>
                <a:cs typeface="Times New Roman" panose="02020603050405020304" pitchFamily="18" charset="0"/>
              </a:rPr>
              <a:t>Oui</a:t>
            </a:r>
            <a:endParaRPr kumimoji="0" lang="en-US" sz="1100" b="0" i="0" u="none" strike="noStrike" kern="0" cap="none" spc="0" normalizeH="0" baseline="0" noProof="0">
              <a:ln>
                <a:noFill/>
              </a:ln>
              <a:solidFill>
                <a:sysClr val="window" lastClr="FFFFFF"/>
              </a:solidFill>
              <a:effectLst/>
              <a:uLnTx/>
              <a:uFillTx/>
              <a:latin typeface="Calibri"/>
              <a:ea typeface="Calibri" panose="020F0502020204030204" pitchFamily="34" charset="0"/>
              <a:cs typeface="Times New Roman" panose="02020603050405020304" pitchFamily="18" charset="0"/>
            </a:endParaRPr>
          </a:p>
        </p:txBody>
      </p:sp>
      <p:sp>
        <p:nvSpPr>
          <p:cNvPr id="17" name="Flowchart: Decision 16"/>
          <p:cNvSpPr/>
          <p:nvPr/>
        </p:nvSpPr>
        <p:spPr>
          <a:xfrm>
            <a:off x="4502785" y="2689860"/>
            <a:ext cx="1036320" cy="688975"/>
          </a:xfrm>
          <a:prstGeom prst="flowChartDecision">
            <a:avLst/>
          </a:prstGeom>
          <a:solidFill>
            <a:srgbClr val="FF0000"/>
          </a:solidFill>
          <a:ln w="254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kumimoji="0" lang="en-US" sz="1100" b="1" i="0" u="none" strike="noStrike" kern="0" cap="none" spc="0" normalizeH="0" baseline="0" noProof="0">
                <a:ln>
                  <a:noFill/>
                </a:ln>
                <a:solidFill>
                  <a:srgbClr val="FFFFFF"/>
                </a:solidFill>
                <a:effectLst/>
                <a:uLnTx/>
                <a:uFillTx/>
                <a:latin typeface="Gill Sans MT" panose="020B0502020104020203" pitchFamily="34" charset="0"/>
                <a:ea typeface="Calibri" panose="020F0502020204030204" pitchFamily="34" charset="0"/>
                <a:cs typeface="Times New Roman" panose="02020603050405020304" pitchFamily="18" charset="0"/>
              </a:rPr>
              <a:t>Non</a:t>
            </a:r>
            <a:endParaRPr kumimoji="0" lang="en-US" sz="1100" b="0" i="0" u="none" strike="noStrike" kern="0" cap="none" spc="0" normalizeH="0" baseline="0" noProof="0">
              <a:ln>
                <a:noFill/>
              </a:ln>
              <a:solidFill>
                <a:sysClr val="window" lastClr="FFFFFF"/>
              </a:solidFill>
              <a:effectLst/>
              <a:uLnTx/>
              <a:uFillTx/>
              <a:latin typeface="Calibri"/>
              <a:ea typeface="Calibri" panose="020F0502020204030204" pitchFamily="34" charset="0"/>
              <a:cs typeface="Times New Roman" panose="02020603050405020304" pitchFamily="18" charset="0"/>
            </a:endParaRPr>
          </a:p>
        </p:txBody>
      </p:sp>
      <p:sp>
        <p:nvSpPr>
          <p:cNvPr id="18" name="Text Box 21"/>
          <p:cNvSpPr txBox="1"/>
          <p:nvPr/>
        </p:nvSpPr>
        <p:spPr>
          <a:xfrm>
            <a:off x="2162810" y="1678940"/>
            <a:ext cx="5378450" cy="436245"/>
          </a:xfrm>
          <a:prstGeom prst="rect">
            <a:avLst/>
          </a:prstGeom>
          <a:solidFill>
            <a:srgbClr val="002A6C">
              <a:lumMod val="60000"/>
              <a:lumOff val="40000"/>
            </a:srgbClr>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100"/>
              </a:spcBef>
              <a:spcAft>
                <a:spcPts val="0"/>
              </a:spcAft>
              <a:buClrTx/>
              <a:buSzTx/>
              <a:buFontTx/>
              <a:buNone/>
              <a:tabLst/>
              <a:defRPr/>
            </a:pPr>
            <a:r>
              <a:rPr kumimoji="0" lang="fr-FR" sz="1000" b="0" i="0" u="none" strike="noStrike" kern="0" cap="none" spc="0" normalizeH="0" baseline="0" noProof="0" dirty="0">
                <a:ln>
                  <a:noFill/>
                </a:ln>
                <a:solidFill>
                  <a:srgbClr val="FFFFFF"/>
                </a:solidFill>
                <a:effectLst/>
                <a:uLnTx/>
                <a:uFillTx/>
                <a:latin typeface="Gill Sans MT" panose="020B0502020104020203" pitchFamily="34" charset="0"/>
                <a:ea typeface="Calibri" panose="020F0502020204030204" pitchFamily="34" charset="0"/>
                <a:cs typeface="Calibri" panose="020F0502020204030204" pitchFamily="34" charset="0"/>
              </a:rPr>
              <a:t>Mesurez la hauteur utérine (HU) si vous pouvez palper l'utérus dans l'abdomen :</a:t>
            </a:r>
            <a:endParaRPr kumimoji="0" lang="en-US" sz="1000" b="0" i="0" u="none" strike="noStrike" kern="0" cap="none" spc="0" normalizeH="0" baseline="0" noProof="0" dirty="0">
              <a:ln>
                <a:noFill/>
              </a:ln>
              <a:solidFill>
                <a:srgbClr val="FFFFFF"/>
              </a:solidFill>
              <a:effectLst/>
              <a:uLnTx/>
              <a:uFillTx/>
              <a:latin typeface="Gill Sans MT" panose="020B0502020104020203" pitchFamily="34" charset="0"/>
              <a:ea typeface="Times New Roman" panose="02020603050405020304" pitchFamily="18" charset="0"/>
              <a:cs typeface="Times New Roman" panose="02020603050405020304" pitchFamily="18"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dirty="0">
                <a:ln>
                  <a:noFill/>
                </a:ln>
                <a:solidFill>
                  <a:srgbClr val="FFFFFF"/>
                </a:solidFill>
                <a:effectLst/>
                <a:uLnTx/>
                <a:uFillTx/>
                <a:latin typeface="Gill Sans MT" panose="020B0502020104020203" pitchFamily="34" charset="0"/>
                <a:ea typeface="Calibri" panose="020F0502020204030204" pitchFamily="34" charset="0"/>
                <a:cs typeface="Calibri" panose="020F0502020204030204" pitchFamily="34" charset="0"/>
              </a:rPr>
              <a:t>La HU atteint-elle au moins 3 cm (3 largeurs de doigt) au-dessus de la symphyse pubienne </a:t>
            </a:r>
            <a:r>
              <a:rPr kumimoji="0" lang="fr-FR" sz="1000" b="0" i="0" u="none" strike="noStrike" kern="0" cap="none" spc="0" normalizeH="0" baseline="0" noProof="0" dirty="0">
                <a:ln>
                  <a:noFill/>
                </a:ln>
                <a:solidFill>
                  <a:srgbClr val="FFFFFF"/>
                </a:solidFill>
                <a:effectLst/>
                <a:uLnTx/>
                <a:uFillTx/>
                <a:latin typeface="Gill Sans MT" panose="020B0502020104020203" pitchFamily="34" charset="0"/>
                <a:ea typeface="Times New Roman" panose="02020603050405020304" pitchFamily="18" charset="0"/>
                <a:cs typeface="Times New Roman" panose="02020603050405020304" pitchFamily="18" charset="0"/>
              </a:rPr>
              <a:t>?</a:t>
            </a:r>
            <a:endParaRPr kumimoji="0" lang="en-US" sz="1000" b="0" i="0" u="none" strike="noStrike" kern="0" cap="none" spc="0" normalizeH="0" baseline="0" noProof="0" dirty="0">
              <a:ln>
                <a:noFill/>
              </a:ln>
              <a:solidFill>
                <a:srgbClr val="FFFFFF"/>
              </a:solidFill>
              <a:effectLst/>
              <a:uLnTx/>
              <a:uFillTx/>
              <a:latin typeface="Gill Sans MT" panose="020B0502020104020203" pitchFamily="34" charset="0"/>
              <a:ea typeface="Times New Roman" panose="02020603050405020304" pitchFamily="18" charset="0"/>
              <a:cs typeface="Times New Roman" panose="02020603050405020304" pitchFamily="18" charset="0"/>
            </a:endParaRPr>
          </a:p>
        </p:txBody>
      </p:sp>
      <p:cxnSp>
        <p:nvCxnSpPr>
          <p:cNvPr id="19" name="Straight Arrow Connector 18"/>
          <p:cNvCxnSpPr/>
          <p:nvPr/>
        </p:nvCxnSpPr>
        <p:spPr>
          <a:xfrm>
            <a:off x="6629400" y="3443605"/>
            <a:ext cx="0" cy="317500"/>
          </a:xfrm>
          <a:prstGeom prst="straightConnector1">
            <a:avLst/>
          </a:prstGeom>
          <a:noFill/>
          <a:ln w="25400" cap="flat" cmpd="sng" algn="ctr">
            <a:solidFill>
              <a:srgbClr val="000000"/>
            </a:solidFill>
            <a:prstDash val="solid"/>
            <a:tailEnd type="triangle"/>
          </a:ln>
          <a:effectLst/>
        </p:spPr>
      </p:cxnSp>
    </p:spTree>
    <p:extLst>
      <p:ext uri="{BB962C8B-B14F-4D97-AF65-F5344CB8AC3E}">
        <p14:creationId xmlns:p14="http://schemas.microsoft.com/office/powerpoint/2010/main" val="33564282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457200" y="3155950"/>
            <a:ext cx="8229600" cy="2973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rtl="0">
              <a:buNone/>
            </a:pPr>
            <a:r>
              <a:rPr lang="fr" sz="2000" b="0" i="0" u="none" baseline="0" dirty="0" smtClean="0">
                <a:solidFill>
                  <a:schemeClr val="tx2"/>
                </a:solidFill>
              </a:rPr>
              <a:t>Les </a:t>
            </a:r>
            <a:r>
              <a:rPr lang="fr" sz="2000" b="0" i="0" u="none" baseline="0" dirty="0">
                <a:solidFill>
                  <a:schemeClr val="tx2"/>
                </a:solidFill>
              </a:rPr>
              <a:t>trois critères ont-ils été remplis ?</a:t>
            </a:r>
          </a:p>
          <a:p>
            <a:pPr marL="514350" indent="-457200">
              <a:buFont typeface="+mj-lt"/>
              <a:buAutoNum type="arabicPeriod"/>
            </a:pPr>
            <a:r>
              <a:rPr lang="fr" sz="2000" b="1" i="0" u="none" baseline="0" dirty="0">
                <a:solidFill>
                  <a:schemeClr val="tx2"/>
                </a:solidFill>
              </a:rPr>
              <a:t>Enceinte d'au moins 13 </a:t>
            </a:r>
            <a:r>
              <a:rPr lang="fr" sz="2000" b="1" i="0" u="none" baseline="0" dirty="0" smtClean="0">
                <a:solidFill>
                  <a:schemeClr val="tx2"/>
                </a:solidFill>
              </a:rPr>
              <a:t>semaines :</a:t>
            </a:r>
            <a:r>
              <a:rPr lang="fr" sz="2000" b="0" i="0" u="none" baseline="0" dirty="0" smtClean="0">
                <a:solidFill>
                  <a:schemeClr val="tx2"/>
                </a:solidFill>
              </a:rPr>
              <a:t> le </a:t>
            </a:r>
            <a:r>
              <a:rPr lang="fr" sz="2000" b="0" i="0" u="none" baseline="0" dirty="0">
                <a:solidFill>
                  <a:schemeClr val="tx2"/>
                </a:solidFill>
              </a:rPr>
              <a:t>fond de l'utérus est palpable dans l'abdomen.</a:t>
            </a:r>
          </a:p>
          <a:p>
            <a:pPr marL="514350" indent="-457200">
              <a:buFont typeface="+mj-lt"/>
              <a:buAutoNum type="arabicPeriod"/>
            </a:pPr>
            <a:r>
              <a:rPr lang="fr" sz="2000" b="1" i="0" u="none" baseline="0" dirty="0">
                <a:solidFill>
                  <a:schemeClr val="tx2"/>
                </a:solidFill>
              </a:rPr>
              <a:t>Il s'est écoulé au moins un mois depuis la dernière dose de SP </a:t>
            </a:r>
            <a:r>
              <a:rPr lang="fr" sz="2000" b="1" i="0" u="none" baseline="0" dirty="0" smtClean="0">
                <a:solidFill>
                  <a:schemeClr val="tx2"/>
                </a:solidFill>
              </a:rPr>
              <a:t/>
            </a:r>
            <a:br>
              <a:rPr lang="fr" sz="2000" b="1" i="0" u="none" baseline="0" dirty="0" smtClean="0">
                <a:solidFill>
                  <a:schemeClr val="tx2"/>
                </a:solidFill>
              </a:rPr>
            </a:br>
            <a:r>
              <a:rPr lang="fr" sz="2000" b="0" i="0" u="none" baseline="0" dirty="0" smtClean="0">
                <a:solidFill>
                  <a:schemeClr val="tx2"/>
                </a:solidFill>
              </a:rPr>
              <a:t>(</a:t>
            </a:r>
            <a:r>
              <a:rPr lang="fr" sz="2000" b="0" i="0" u="none" baseline="0" dirty="0">
                <a:solidFill>
                  <a:schemeClr val="tx2"/>
                </a:solidFill>
              </a:rPr>
              <a:t>ou s'il s'agit de sa première dose au cours de cette grossesse) </a:t>
            </a:r>
            <a:r>
              <a:rPr lang="fr" sz="2000" b="0" i="0" u="none" baseline="0" dirty="0" smtClean="0">
                <a:solidFill>
                  <a:schemeClr val="tx2"/>
                </a:solidFill>
              </a:rPr>
              <a:t>: </a:t>
            </a:r>
            <a:r>
              <a:rPr lang="fr" sz="2000" b="0" i="0" u="none" baseline="0" dirty="0">
                <a:solidFill>
                  <a:schemeClr val="tx2"/>
                </a:solidFill>
              </a:rPr>
              <a:t>vérifiez sa </a:t>
            </a:r>
            <a:r>
              <a:rPr lang="fr" sz="2000" b="0" i="0" u="none" baseline="0" dirty="0" smtClean="0">
                <a:solidFill>
                  <a:schemeClr val="tx2"/>
                </a:solidFill>
              </a:rPr>
              <a:t>carte </a:t>
            </a:r>
            <a:r>
              <a:rPr lang="fr" sz="2000" b="0" i="0" u="none" baseline="0" dirty="0">
                <a:solidFill>
                  <a:schemeClr val="tx2"/>
                </a:solidFill>
              </a:rPr>
              <a:t>de </a:t>
            </a:r>
            <a:r>
              <a:rPr lang="fr" sz="2000" b="0" i="0" u="none" baseline="0" dirty="0" smtClean="0">
                <a:solidFill>
                  <a:schemeClr val="tx2"/>
                </a:solidFill>
              </a:rPr>
              <a:t>CPN.</a:t>
            </a:r>
            <a:endParaRPr lang="fr" sz="2000" b="0" i="0" u="none" baseline="0" dirty="0">
              <a:solidFill>
                <a:schemeClr val="tx2"/>
              </a:solidFill>
            </a:endParaRPr>
          </a:p>
          <a:p>
            <a:pPr marL="514350" indent="-457200">
              <a:buFont typeface="+mj-lt"/>
              <a:buAutoNum type="arabicPeriod"/>
            </a:pPr>
            <a:r>
              <a:rPr lang="fr" sz="2000" b="1" i="0" u="none" baseline="0" dirty="0">
                <a:solidFill>
                  <a:schemeClr val="tx2"/>
                </a:solidFill>
              </a:rPr>
              <a:t>Ne prend pas de cotrimoxazole </a:t>
            </a:r>
            <a:r>
              <a:rPr lang="fr" sz="2000" b="1" i="0" u="none" baseline="0" dirty="0" smtClean="0">
                <a:solidFill>
                  <a:schemeClr val="tx2"/>
                </a:solidFill>
              </a:rPr>
              <a:t>:</a:t>
            </a:r>
            <a:r>
              <a:rPr lang="fr" sz="2000" b="0" i="0" u="none" baseline="0" dirty="0" smtClean="0">
                <a:solidFill>
                  <a:schemeClr val="tx2"/>
                </a:solidFill>
              </a:rPr>
              <a:t> </a:t>
            </a:r>
            <a:r>
              <a:rPr lang="fr" sz="2000" b="0" i="0" u="none" baseline="0" dirty="0">
                <a:solidFill>
                  <a:schemeClr val="tx2"/>
                </a:solidFill>
              </a:rPr>
              <a:t>d'après les directives des pays, les femmes atteintes du VIH peuvent être placées sous prophylaxie quotidienne au </a:t>
            </a:r>
            <a:r>
              <a:rPr lang="fr" sz="2000" b="0" i="0" u="none" baseline="0" dirty="0" smtClean="0">
                <a:solidFill>
                  <a:schemeClr val="tx2"/>
                </a:solidFill>
              </a:rPr>
              <a:t>cotrimoxazole.  Vérifiez </a:t>
            </a:r>
            <a:r>
              <a:rPr lang="fr" sz="2000" b="0" i="0" u="none" baseline="0" dirty="0">
                <a:solidFill>
                  <a:schemeClr val="tx2"/>
                </a:solidFill>
              </a:rPr>
              <a:t>sa fiche de </a:t>
            </a:r>
            <a:r>
              <a:rPr lang="fr" sz="2000" b="0" i="0" u="none" baseline="0" dirty="0" smtClean="0">
                <a:solidFill>
                  <a:schemeClr val="tx2"/>
                </a:solidFill>
              </a:rPr>
              <a:t>CPN.</a:t>
            </a:r>
            <a:endParaRPr lang="fr" sz="2000" b="0" i="0" u="none" baseline="0" dirty="0">
              <a:solidFill>
                <a:schemeClr val="tx2"/>
              </a:solidFill>
            </a:endParaRPr>
          </a:p>
          <a:p>
            <a:pPr lvl="1" algn="l" rtl="0"/>
            <a:endParaRPr lang="fr" sz="2000" dirty="0"/>
          </a:p>
        </p:txBody>
      </p:sp>
      <p:sp>
        <p:nvSpPr>
          <p:cNvPr id="5" name="Text Box 25"/>
          <p:cNvSpPr txBox="1"/>
          <p:nvPr/>
        </p:nvSpPr>
        <p:spPr>
          <a:xfrm>
            <a:off x="1614805" y="1645920"/>
            <a:ext cx="340995" cy="1057275"/>
          </a:xfrm>
          <a:prstGeom prst="rect">
            <a:avLst/>
          </a:prstGeom>
          <a:solidFill>
            <a:srgbClr val="002A6C">
              <a:lumMod val="75000"/>
            </a:srgbClr>
          </a:solidFill>
          <a:ln w="6350">
            <a:noFill/>
          </a:ln>
          <a:effectLst/>
        </p:spPr>
        <p:txBody>
          <a:bodyPr rot="0" spcFirstLastPara="0" vert="vert270"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15000"/>
              </a:lnSpc>
              <a:spcBef>
                <a:spcPts val="0"/>
              </a:spcBef>
              <a:spcAft>
                <a:spcPts val="0"/>
              </a:spcAft>
              <a:buClrTx/>
              <a:buSzTx/>
              <a:buFontTx/>
              <a:buNone/>
              <a:tabLst/>
              <a:defRPr/>
            </a:pPr>
            <a:r>
              <a:rPr kumimoji="0" lang="en-US" sz="1000" b="1" i="0" u="none" strike="noStrike" kern="0" cap="none" spc="0" normalizeH="0" baseline="0" noProof="0">
                <a:ln>
                  <a:noFill/>
                </a:ln>
                <a:solidFill>
                  <a:srgbClr val="FFFFFF"/>
                </a:solidFill>
                <a:effectLst/>
                <a:uLnTx/>
                <a:uFillTx/>
                <a:latin typeface="Gill Sans MT" panose="020B0502020104020203" pitchFamily="34" charset="0"/>
                <a:ea typeface="Calibri" panose="020F0502020204030204" pitchFamily="34" charset="0"/>
                <a:cs typeface="Times New Roman" panose="02020603050405020304" pitchFamily="18" charset="0"/>
              </a:rPr>
              <a:t>TPIg-SP</a:t>
            </a:r>
            <a:endParaRPr kumimoji="0" lang="en-US" sz="1100" b="0" i="0" u="none" strike="noStrike" kern="0" cap="none" spc="0" normalizeH="0" baseline="0" noProof="0">
              <a:ln>
                <a:noFill/>
              </a:ln>
              <a:solidFill>
                <a:srgbClr val="FDE9D9"/>
              </a:solidFill>
              <a:effectLst/>
              <a:uLnTx/>
              <a:uFillTx/>
              <a:latin typeface="Calibri"/>
              <a:ea typeface="Calibri" panose="020F0502020204030204" pitchFamily="34" charset="0"/>
              <a:cs typeface="Times New Roman" panose="02020603050405020304" pitchFamily="18" charset="0"/>
            </a:endParaRPr>
          </a:p>
        </p:txBody>
      </p:sp>
      <p:cxnSp>
        <p:nvCxnSpPr>
          <p:cNvPr id="7" name="Straight Arrow Connector 6"/>
          <p:cNvCxnSpPr/>
          <p:nvPr/>
        </p:nvCxnSpPr>
        <p:spPr>
          <a:xfrm>
            <a:off x="6680835" y="1330325"/>
            <a:ext cx="0" cy="317500"/>
          </a:xfrm>
          <a:prstGeom prst="straightConnector1">
            <a:avLst/>
          </a:prstGeom>
          <a:noFill/>
          <a:ln w="25400" cap="flat" cmpd="sng" algn="ctr">
            <a:solidFill>
              <a:srgbClr val="000000"/>
            </a:solidFill>
            <a:prstDash val="solid"/>
            <a:tailEnd type="triangle"/>
          </a:ln>
          <a:effectLst/>
        </p:spPr>
      </p:cxnSp>
      <p:cxnSp>
        <p:nvCxnSpPr>
          <p:cNvPr id="8" name="Straight Arrow Connector 7"/>
          <p:cNvCxnSpPr/>
          <p:nvPr/>
        </p:nvCxnSpPr>
        <p:spPr>
          <a:xfrm>
            <a:off x="2840355" y="1066800"/>
            <a:ext cx="0" cy="581660"/>
          </a:xfrm>
          <a:prstGeom prst="straightConnector1">
            <a:avLst/>
          </a:prstGeom>
          <a:noFill/>
          <a:ln w="25400" cap="flat" cmpd="sng" algn="ctr">
            <a:solidFill>
              <a:srgbClr val="000000"/>
            </a:solidFill>
            <a:prstDash val="solid"/>
            <a:tailEnd type="triangle"/>
          </a:ln>
          <a:effectLst/>
        </p:spPr>
      </p:cxnSp>
      <p:cxnSp>
        <p:nvCxnSpPr>
          <p:cNvPr id="9" name="Straight Connector 8"/>
          <p:cNvCxnSpPr/>
          <p:nvPr/>
        </p:nvCxnSpPr>
        <p:spPr>
          <a:xfrm>
            <a:off x="3484245" y="2157730"/>
            <a:ext cx="7620" cy="394335"/>
          </a:xfrm>
          <a:prstGeom prst="line">
            <a:avLst/>
          </a:prstGeom>
          <a:noFill/>
          <a:ln w="25400" cap="flat" cmpd="sng" algn="ctr">
            <a:solidFill>
              <a:srgbClr val="000000"/>
            </a:solidFill>
            <a:prstDash val="solid"/>
          </a:ln>
          <a:effectLst/>
        </p:spPr>
      </p:cxnSp>
      <p:cxnSp>
        <p:nvCxnSpPr>
          <p:cNvPr id="10" name="Straight Connector 9"/>
          <p:cNvCxnSpPr/>
          <p:nvPr/>
        </p:nvCxnSpPr>
        <p:spPr>
          <a:xfrm>
            <a:off x="6680835" y="2101850"/>
            <a:ext cx="0" cy="452755"/>
          </a:xfrm>
          <a:prstGeom prst="line">
            <a:avLst/>
          </a:prstGeom>
          <a:noFill/>
          <a:ln w="25400" cap="flat" cmpd="sng" algn="ctr">
            <a:solidFill>
              <a:srgbClr val="000000"/>
            </a:solidFill>
            <a:prstDash val="solid"/>
          </a:ln>
          <a:effectLst/>
        </p:spPr>
      </p:cxnSp>
      <p:cxnSp>
        <p:nvCxnSpPr>
          <p:cNvPr id="11" name="Straight Connector 10"/>
          <p:cNvCxnSpPr/>
          <p:nvPr/>
        </p:nvCxnSpPr>
        <p:spPr>
          <a:xfrm>
            <a:off x="3484245" y="2547620"/>
            <a:ext cx="3195955" cy="0"/>
          </a:xfrm>
          <a:prstGeom prst="line">
            <a:avLst/>
          </a:prstGeom>
          <a:noFill/>
          <a:ln w="25400" cap="flat" cmpd="sng" algn="ctr">
            <a:solidFill>
              <a:srgbClr val="000000"/>
            </a:solidFill>
            <a:prstDash val="solid"/>
          </a:ln>
          <a:effectLst/>
        </p:spPr>
      </p:cxnSp>
      <p:cxnSp>
        <p:nvCxnSpPr>
          <p:cNvPr id="12" name="Straight Arrow Connector 11"/>
          <p:cNvCxnSpPr/>
          <p:nvPr/>
        </p:nvCxnSpPr>
        <p:spPr>
          <a:xfrm>
            <a:off x="5392420" y="2547620"/>
            <a:ext cx="0" cy="285750"/>
          </a:xfrm>
          <a:prstGeom prst="straightConnector1">
            <a:avLst/>
          </a:prstGeom>
          <a:noFill/>
          <a:ln w="25400" cap="flat" cmpd="sng" algn="ctr">
            <a:solidFill>
              <a:srgbClr val="000000"/>
            </a:solidFill>
            <a:prstDash val="solid"/>
            <a:tailEnd type="triangle"/>
          </a:ln>
          <a:effectLst/>
        </p:spPr>
      </p:cxnSp>
      <p:sp>
        <p:nvSpPr>
          <p:cNvPr id="13" name="Text Box 27"/>
          <p:cNvSpPr txBox="1"/>
          <p:nvPr/>
        </p:nvSpPr>
        <p:spPr>
          <a:xfrm>
            <a:off x="5949315" y="1649095"/>
            <a:ext cx="1579880" cy="559435"/>
          </a:xfrm>
          <a:prstGeom prst="rect">
            <a:avLst/>
          </a:prstGeom>
          <a:solidFill>
            <a:srgbClr val="002A6C">
              <a:lumMod val="75000"/>
            </a:srgbClr>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20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Gill Sans MT" panose="020B0502020104020203" pitchFamily="34" charset="0"/>
                <a:ea typeface="Calibri" panose="020F0502020204030204" pitchFamily="34" charset="0"/>
                <a:cs typeface="Times New Roman" panose="02020603050405020304" pitchFamily="18" charset="0"/>
              </a:rPr>
              <a:t>Demandez-lui de revenir pour la SP lorsqu'elle sera enceinte de 13 semaines.</a:t>
            </a:r>
            <a:endParaRPr kumimoji="0" lang="en-US" sz="1000" b="0" i="0" u="none" strike="noStrike" kern="0" cap="none" spc="0" normalizeH="0" baseline="0" noProof="0">
              <a:ln>
                <a:noFill/>
              </a:ln>
              <a:solidFill>
                <a:srgbClr val="FDE9D9"/>
              </a:solidFill>
              <a:effectLst/>
              <a:uLnTx/>
              <a:uFillTx/>
              <a:latin typeface="Gill Sans MT" panose="020B0502020104020203" pitchFamily="34" charset="0"/>
              <a:ea typeface="Times New Roman" panose="02020603050405020304" pitchFamily="18" charset="0"/>
              <a:cs typeface="Times New Roman" panose="02020603050405020304" pitchFamily="18"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0" b="0" i="0" u="none" strike="noStrike" kern="0" cap="none" spc="0" normalizeH="0" baseline="0" noProof="0">
                <a:ln>
                  <a:noFill/>
                </a:ln>
                <a:solidFill>
                  <a:srgbClr val="FFFFFF"/>
                </a:solidFill>
                <a:effectLst/>
                <a:uLnTx/>
                <a:uFillTx/>
                <a:latin typeface="Gill Sans MT" panose="020B0502020104020203" pitchFamily="34" charset="0"/>
                <a:ea typeface="Calibri" panose="020F0502020204030204" pitchFamily="34" charset="0"/>
                <a:cs typeface="Times New Roman" panose="02020603050405020304" pitchFamily="18" charset="0"/>
              </a:rPr>
              <a:t> </a:t>
            </a:r>
            <a:endParaRPr kumimoji="0" lang="en-US" sz="1000" b="0" i="0" u="none" strike="noStrike" kern="0" cap="none" spc="0" normalizeH="0" baseline="0" noProof="0">
              <a:ln>
                <a:noFill/>
              </a:ln>
              <a:solidFill>
                <a:srgbClr val="FDE9D9"/>
              </a:solidFill>
              <a:effectLst/>
              <a:uLnTx/>
              <a:uFillTx/>
              <a:latin typeface="Gill Sans MT" panose="020B0502020104020203" pitchFamily="34" charset="0"/>
              <a:ea typeface="Times New Roman" panose="02020603050405020304" pitchFamily="18" charset="0"/>
              <a:cs typeface="Times New Roman" panose="02020603050405020304" pitchFamily="18" charset="0"/>
            </a:endParaRPr>
          </a:p>
        </p:txBody>
      </p:sp>
      <p:sp>
        <p:nvSpPr>
          <p:cNvPr id="14" name="Text Box 26"/>
          <p:cNvSpPr txBox="1"/>
          <p:nvPr/>
        </p:nvSpPr>
        <p:spPr>
          <a:xfrm>
            <a:off x="2057400" y="1649095"/>
            <a:ext cx="3775076" cy="731520"/>
          </a:xfrm>
          <a:prstGeom prst="rect">
            <a:avLst/>
          </a:prstGeom>
          <a:solidFill>
            <a:srgbClr val="002A6C">
              <a:lumMod val="75000"/>
            </a:srgbClr>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100"/>
              </a:spcBef>
              <a:spcAft>
                <a:spcPts val="100"/>
              </a:spcAft>
              <a:buClrTx/>
              <a:buSzTx/>
              <a:buFontTx/>
              <a:buNone/>
              <a:tabLst/>
              <a:defRPr/>
            </a:pPr>
            <a:r>
              <a:rPr kumimoji="0" lang="fr-FR" sz="1000" b="0" i="0" u="none" strike="noStrike" kern="0" cap="none" spc="0" normalizeH="0" baseline="0" noProof="0" dirty="0">
                <a:ln>
                  <a:noFill/>
                </a:ln>
                <a:solidFill>
                  <a:srgbClr val="FFFFFF"/>
                </a:solidFill>
                <a:effectLst/>
                <a:uLnTx/>
                <a:uFillTx/>
                <a:latin typeface="Gill Sans MT" panose="020B0502020104020203" pitchFamily="34" charset="0"/>
                <a:ea typeface="Calibri" panose="020F0502020204030204" pitchFamily="34" charset="0"/>
                <a:cs typeface="Times New Roman" panose="02020603050405020304" pitchFamily="18" charset="0"/>
              </a:rPr>
              <a:t>La femme est enceinte d'au moins 13 semaines. Administrez la SP si les deux conditions suivantes sont remplies :</a:t>
            </a:r>
            <a:endParaRPr kumimoji="0" lang="en-US" sz="1100" b="0" i="0" u="none" strike="noStrike" kern="0" cap="none" spc="0" normalizeH="0" baseline="0" noProof="0" dirty="0">
              <a:ln>
                <a:noFill/>
              </a:ln>
              <a:solidFill>
                <a:srgbClr val="FDE9D9"/>
              </a:solidFill>
              <a:effectLst/>
              <a:uLnTx/>
              <a:uFillTx/>
              <a:latin typeface="Gill Sans MT" panose="020B0502020104020203" pitchFamily="34" charset="0"/>
              <a:ea typeface="Times New Roman" panose="02020603050405020304" pitchFamily="18" charset="0"/>
              <a:cs typeface="Times New Roman" panose="02020603050405020304" pitchFamily="18" charset="0"/>
            </a:endParaRPr>
          </a:p>
          <a:p>
            <a:pPr marL="342900" marR="0" lvl="0" indent="-342900" defTabSz="914400" eaLnBrk="1" fontAlgn="auto" latinLnBrk="0" hangingPunct="1">
              <a:lnSpc>
                <a:spcPct val="100000"/>
              </a:lnSpc>
              <a:spcBef>
                <a:spcPts val="0"/>
              </a:spcBef>
              <a:spcAft>
                <a:spcPts val="0"/>
              </a:spcAft>
              <a:buClrTx/>
              <a:buSzTx/>
              <a:buFont typeface="+mj-lt"/>
              <a:buAutoNum type="arabicPeriod"/>
              <a:tabLst/>
              <a:defRPr/>
            </a:pPr>
            <a:r>
              <a:rPr kumimoji="0" lang="fr-FR" sz="1000" b="0" i="0" u="none" strike="noStrike" kern="0" cap="none" spc="0" normalizeH="0" baseline="0" noProof="0" dirty="0">
                <a:ln>
                  <a:noFill/>
                </a:ln>
                <a:solidFill>
                  <a:srgbClr val="FFFFFF"/>
                </a:solidFill>
                <a:effectLst/>
                <a:uLnTx/>
                <a:uFillTx/>
                <a:latin typeface="Gill Sans MT" panose="020B0502020104020203" pitchFamily="34" charset="0"/>
                <a:ea typeface="Calibri" panose="020F0502020204030204" pitchFamily="34" charset="0"/>
                <a:cs typeface="Times New Roman" panose="02020603050405020304" pitchFamily="18" charset="0"/>
              </a:rPr>
              <a:t>Il s'est écoulé au moins un mois depuis la dernière dose de SP.</a:t>
            </a:r>
            <a:r>
              <a:rPr kumimoji="0" lang="fr-FR" sz="1000" b="0" i="0" u="none" strike="noStrike" kern="0" cap="none" spc="0" normalizeH="0" baseline="0" noProof="0" dirty="0">
                <a:ln>
                  <a:noFill/>
                </a:ln>
                <a:solidFill>
                  <a:srgbClr val="FFFFFF"/>
                </a:solidFill>
                <a:effectLst/>
                <a:uLnTx/>
                <a:uFillTx/>
                <a:latin typeface="Gill Sans MT" panose="020B0502020104020203" pitchFamily="34" charset="0"/>
                <a:ea typeface="Times New Roman" panose="02020603050405020304" pitchFamily="18" charset="0"/>
                <a:cs typeface="Times New Roman" panose="02020603050405020304" pitchFamily="18" charset="0"/>
              </a:rPr>
              <a:t> </a:t>
            </a:r>
            <a:endParaRPr kumimoji="0" lang="en-US" sz="1100" b="0" i="0" u="none" strike="noStrike" kern="0" cap="none" spc="0" normalizeH="0" baseline="0" noProof="0" dirty="0">
              <a:ln>
                <a:noFill/>
              </a:ln>
              <a:solidFill>
                <a:srgbClr val="FDE9D9"/>
              </a:solidFill>
              <a:effectLst/>
              <a:uLnTx/>
              <a:uFillTx/>
              <a:latin typeface="Gill Sans MT" panose="020B0502020104020203" pitchFamily="34" charset="0"/>
              <a:ea typeface="Times New Roman" panose="02020603050405020304" pitchFamily="18" charset="0"/>
              <a:cs typeface="Times New Roman" panose="02020603050405020304" pitchFamily="18" charset="0"/>
            </a:endParaRPr>
          </a:p>
          <a:p>
            <a:pPr marL="342900" marR="0" lvl="0" indent="-342900" defTabSz="914400" eaLnBrk="1" fontAlgn="auto" latinLnBrk="0" hangingPunct="1">
              <a:lnSpc>
                <a:spcPct val="100000"/>
              </a:lnSpc>
              <a:spcBef>
                <a:spcPts val="0"/>
              </a:spcBef>
              <a:spcAft>
                <a:spcPts val="0"/>
              </a:spcAft>
              <a:buClrTx/>
              <a:buSzTx/>
              <a:buFont typeface="+mj-lt"/>
              <a:buAutoNum type="arabicPeriod"/>
              <a:tabLst/>
              <a:defRPr/>
            </a:pPr>
            <a:r>
              <a:rPr kumimoji="0" lang="fr-FR" sz="1000" b="0" i="0" u="none" strike="noStrike" kern="0" cap="none" spc="0" normalizeH="0" baseline="0" noProof="0" dirty="0">
                <a:ln>
                  <a:noFill/>
                </a:ln>
                <a:solidFill>
                  <a:srgbClr val="FFFFFF"/>
                </a:solidFill>
                <a:effectLst/>
                <a:uLnTx/>
                <a:uFillTx/>
                <a:latin typeface="Gill Sans MT" panose="020B0502020104020203" pitchFamily="34" charset="0"/>
                <a:ea typeface="Calibri" panose="020F0502020204030204" pitchFamily="34" charset="0"/>
                <a:cs typeface="Times New Roman" panose="02020603050405020304" pitchFamily="18" charset="0"/>
              </a:rPr>
              <a:t>Elle ne prend pas de </a:t>
            </a:r>
            <a:r>
              <a:rPr kumimoji="0" lang="fr-FR" sz="1000" b="0" i="0" u="none" strike="noStrike" kern="0" cap="none" spc="0" normalizeH="0" baseline="0" noProof="0" dirty="0" err="1">
                <a:ln>
                  <a:noFill/>
                </a:ln>
                <a:solidFill>
                  <a:srgbClr val="FFFFFF"/>
                </a:solidFill>
                <a:effectLst/>
                <a:uLnTx/>
                <a:uFillTx/>
                <a:latin typeface="Gill Sans MT" panose="020B0502020104020203" pitchFamily="34" charset="0"/>
                <a:ea typeface="Calibri" panose="020F0502020204030204" pitchFamily="34" charset="0"/>
                <a:cs typeface="Times New Roman" panose="02020603050405020304" pitchFamily="18" charset="0"/>
              </a:rPr>
              <a:t>cotrimoxazole</a:t>
            </a:r>
            <a:r>
              <a:rPr kumimoji="0" lang="fr-FR" sz="1000" b="0" i="0" u="none" strike="noStrike" kern="0" cap="none" spc="0" normalizeH="0" baseline="0" noProof="0" dirty="0">
                <a:ln>
                  <a:noFill/>
                </a:ln>
                <a:solidFill>
                  <a:srgbClr val="FFFFFF"/>
                </a:solidFill>
                <a:effectLst/>
                <a:uLnTx/>
                <a:uFillTx/>
                <a:latin typeface="Gill Sans MT" panose="020B0502020104020203" pitchFamily="34" charset="0"/>
                <a:ea typeface="Calibri" panose="020F0502020204030204" pitchFamily="34" charset="0"/>
                <a:cs typeface="Times New Roman" panose="02020603050405020304" pitchFamily="18" charset="0"/>
              </a:rPr>
              <a:t>.</a:t>
            </a:r>
            <a:endParaRPr kumimoji="0" lang="en-US" sz="1100" b="0" i="0" u="none" strike="noStrike" kern="0" cap="none" spc="0" normalizeH="0" baseline="0" noProof="0" dirty="0">
              <a:ln>
                <a:noFill/>
              </a:ln>
              <a:solidFill>
                <a:srgbClr val="FDE9D9"/>
              </a:solidFill>
              <a:effectLst/>
              <a:uLnTx/>
              <a:uFillTx/>
              <a:latin typeface="Gill Sans MT" panose="020B0502020104020203"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02560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457200" y="4114801"/>
            <a:ext cx="822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0">
              <a:buNone/>
            </a:pPr>
            <a:r>
              <a:rPr lang="fr" sz="2400" b="0" i="0" u="none" baseline="0" dirty="0">
                <a:solidFill>
                  <a:schemeClr val="tx2"/>
                </a:solidFill>
              </a:rPr>
              <a:t>Utilisez ces rappels pour les conseils et </a:t>
            </a:r>
            <a:r>
              <a:rPr lang="fr" sz="2400" b="0" i="0" u="none" baseline="0" dirty="0" smtClean="0">
                <a:solidFill>
                  <a:schemeClr val="tx2"/>
                </a:solidFill>
              </a:rPr>
              <a:t>interventions.</a:t>
            </a:r>
            <a:endParaRPr lang="fr" sz="2400" b="0" i="0" u="none" baseline="0" dirty="0">
              <a:solidFill>
                <a:schemeClr val="tx2"/>
              </a:solidFill>
            </a:endParaRPr>
          </a:p>
        </p:txBody>
      </p:sp>
      <p:sp>
        <p:nvSpPr>
          <p:cNvPr id="6" name="Text Box 30"/>
          <p:cNvSpPr txBox="1"/>
          <p:nvPr/>
        </p:nvSpPr>
        <p:spPr>
          <a:xfrm>
            <a:off x="1606232" y="1802130"/>
            <a:ext cx="461010" cy="1254760"/>
          </a:xfrm>
          <a:prstGeom prst="rect">
            <a:avLst/>
          </a:prstGeom>
          <a:solidFill>
            <a:sysClr val="window" lastClr="FFFFFF">
              <a:lumMod val="50000"/>
            </a:sysClr>
          </a:solidFill>
          <a:ln w="6350">
            <a:noFill/>
          </a:ln>
          <a:effectLst/>
        </p:spPr>
        <p:txBody>
          <a:bodyPr rot="0" spcFirstLastPara="0" vert="vert270"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5000"/>
              </a:lnSpc>
              <a:spcBef>
                <a:spcPts val="0"/>
              </a:spcBef>
              <a:spcAft>
                <a:spcPts val="0"/>
              </a:spcAft>
              <a:buClrTx/>
              <a:buSzTx/>
              <a:buFontTx/>
              <a:buNone/>
              <a:tabLst/>
              <a:defRPr/>
            </a:pPr>
            <a:r>
              <a:rPr kumimoji="0" lang="fr-FR" sz="1000" b="1" i="0" u="none" strike="noStrike" kern="0" cap="none" spc="0" normalizeH="0" baseline="0" noProof="0" dirty="0">
                <a:ln>
                  <a:noFill/>
                </a:ln>
                <a:solidFill>
                  <a:srgbClr val="FFFFFF"/>
                </a:solidFill>
                <a:effectLst/>
                <a:uLnTx/>
                <a:uFillTx/>
                <a:latin typeface="Gill Sans MT" panose="020B0502020104020203" pitchFamily="34" charset="0"/>
                <a:ea typeface="Calibri" panose="020F0502020204030204" pitchFamily="34" charset="0"/>
                <a:cs typeface="Times New Roman" panose="02020603050405020304" pitchFamily="18" charset="0"/>
              </a:rPr>
              <a:t>Avant qu’elle ne quitte la clinique</a:t>
            </a:r>
            <a:endParaRPr kumimoji="0" lang="en-US" sz="1100" b="0" i="0" u="none" strike="noStrike" kern="0" cap="none" spc="0" normalizeH="0" baseline="0" noProof="0" dirty="0">
              <a:ln>
                <a:noFill/>
              </a:ln>
              <a:solidFill>
                <a:srgbClr val="FDE9D9"/>
              </a:solidFill>
              <a:effectLst/>
              <a:uLnTx/>
              <a:uFillTx/>
              <a:latin typeface="Calibri"/>
              <a:ea typeface="Calibri" panose="020F0502020204030204" pitchFamily="34" charset="0"/>
              <a:cs typeface="Times New Roman" panose="02020603050405020304" pitchFamily="18" charset="0"/>
            </a:endParaRPr>
          </a:p>
        </p:txBody>
      </p:sp>
      <p:sp>
        <p:nvSpPr>
          <p:cNvPr id="7" name="Text Box 31"/>
          <p:cNvSpPr txBox="1"/>
          <p:nvPr/>
        </p:nvSpPr>
        <p:spPr>
          <a:xfrm>
            <a:off x="2161856" y="1808480"/>
            <a:ext cx="5762943" cy="1772920"/>
          </a:xfrm>
          <a:prstGeom prst="rect">
            <a:avLst/>
          </a:prstGeom>
          <a:solidFill>
            <a:sysClr val="window" lastClr="FFFFFF">
              <a:lumMod val="50000"/>
            </a:sysClr>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342900" marR="0" lvl="0" indent="-342900" defTabSz="91440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fr-FR" sz="1000" b="0" i="0" u="none" strike="noStrike" kern="0" cap="none" spc="0" normalizeH="0" baseline="0" noProof="0" dirty="0">
                <a:ln>
                  <a:noFill/>
                </a:ln>
                <a:solidFill>
                  <a:srgbClr val="FFFFFF"/>
                </a:solidFill>
                <a:effectLst/>
                <a:uLnTx/>
                <a:uFillTx/>
                <a:latin typeface="Gill Sans MT" panose="020B0502020104020203" pitchFamily="34" charset="0"/>
                <a:ea typeface="Calibri" panose="020F0502020204030204" pitchFamily="34" charset="0"/>
                <a:cs typeface="Times New Roman" panose="02020603050405020304" pitchFamily="18" charset="0"/>
              </a:rPr>
              <a:t>Fournissez les interventions de CPN et les conseils recommandés, y compris le dépistage du VIH, et répondez aux préoccupations de la patiente.</a:t>
            </a:r>
            <a:endParaRPr kumimoji="0" lang="en-US" sz="1000" b="0" i="0" u="none" strike="noStrike" kern="0" cap="none" spc="0" normalizeH="0" baseline="0" noProof="0" dirty="0">
              <a:ln>
                <a:noFill/>
              </a:ln>
              <a:solidFill>
                <a:srgbClr val="FDE9D9"/>
              </a:solidFill>
              <a:effectLst/>
              <a:uLnTx/>
              <a:uFillTx/>
              <a:latin typeface="Gill Sans MT" panose="020B0502020104020203" pitchFamily="34" charset="0"/>
              <a:ea typeface="Times New Roman" panose="02020603050405020304" pitchFamily="18" charset="0"/>
              <a:cs typeface="Times New Roman" panose="02020603050405020304" pitchFamily="18" charset="0"/>
            </a:endParaRPr>
          </a:p>
          <a:p>
            <a:pPr marL="342900" marR="0" lvl="0" indent="-342900" defTabSz="91440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fr-FR" sz="1000" b="0" i="0" u="none" strike="noStrike" kern="0" cap="none" spc="0" normalizeH="0" baseline="0" noProof="0" dirty="0">
                <a:ln>
                  <a:noFill/>
                </a:ln>
                <a:solidFill>
                  <a:srgbClr val="FFFFFF"/>
                </a:solidFill>
                <a:effectLst/>
                <a:uLnTx/>
                <a:uFillTx/>
                <a:latin typeface="Gill Sans MT" panose="020B0502020104020203" pitchFamily="34" charset="0"/>
                <a:ea typeface="Calibri" panose="020F0502020204030204" pitchFamily="34" charset="0"/>
                <a:cs typeface="Times New Roman" panose="02020603050405020304" pitchFamily="18" charset="0"/>
              </a:rPr>
              <a:t>Conseillez-la sur les signes de danger (saignements, fièvre, douleurs abdominales, maux de tête, etc.), et sur les mesures à prendre lorsqu'ils surviennent.</a:t>
            </a:r>
            <a:endParaRPr kumimoji="0" lang="en-US" sz="1000" b="0" i="0" u="none" strike="noStrike" kern="0" cap="none" spc="0" normalizeH="0" baseline="0" noProof="0" dirty="0">
              <a:ln>
                <a:noFill/>
              </a:ln>
              <a:solidFill>
                <a:srgbClr val="FDE9D9"/>
              </a:solidFill>
              <a:effectLst/>
              <a:uLnTx/>
              <a:uFillTx/>
              <a:latin typeface="Gill Sans MT" panose="020B0502020104020203" pitchFamily="34" charset="0"/>
              <a:ea typeface="Times New Roman" panose="02020603050405020304" pitchFamily="18" charset="0"/>
              <a:cs typeface="Times New Roman" panose="02020603050405020304" pitchFamily="18" charset="0"/>
            </a:endParaRPr>
          </a:p>
          <a:p>
            <a:pPr marL="342900" marR="0" lvl="0" indent="-342900" defTabSz="91440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fr-FR" sz="1000" b="0" i="0" u="none" strike="noStrike" kern="0" cap="none" spc="0" normalizeH="0" baseline="0" noProof="0" dirty="0">
                <a:ln>
                  <a:noFill/>
                </a:ln>
                <a:solidFill>
                  <a:srgbClr val="FFFFFF"/>
                </a:solidFill>
                <a:effectLst/>
                <a:uLnTx/>
                <a:uFillTx/>
                <a:latin typeface="Gill Sans MT" panose="020B0502020104020203" pitchFamily="34" charset="0"/>
                <a:ea typeface="Calibri" panose="020F0502020204030204" pitchFamily="34" charset="0"/>
                <a:cs typeface="Times New Roman" panose="02020603050405020304" pitchFamily="18" charset="0"/>
              </a:rPr>
              <a:t>Rappelez l'importance des contacts de suivi, et donnez un rendez-vous pour le prochain contact.</a:t>
            </a:r>
            <a:endParaRPr kumimoji="0" lang="en-US" sz="1000" b="0" i="0" u="none" strike="noStrike" kern="0" cap="none" spc="0" normalizeH="0" baseline="0" noProof="0" dirty="0">
              <a:ln>
                <a:noFill/>
              </a:ln>
              <a:solidFill>
                <a:srgbClr val="FDE9D9"/>
              </a:solidFill>
              <a:effectLst/>
              <a:uLnTx/>
              <a:uFillTx/>
              <a:latin typeface="Gill Sans MT" panose="020B0502020104020203" pitchFamily="34" charset="0"/>
              <a:ea typeface="Times New Roman" panose="02020603050405020304" pitchFamily="18" charset="0"/>
              <a:cs typeface="Times New Roman" panose="02020603050405020304" pitchFamily="18" charset="0"/>
            </a:endParaRPr>
          </a:p>
          <a:p>
            <a:pPr marL="342900" marR="0" lvl="0" indent="-342900" defTabSz="91440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fr-FR" sz="1000" b="0" i="0" u="none" strike="noStrike" kern="0" cap="none" spc="0" normalizeH="0" baseline="0" noProof="0" dirty="0">
                <a:ln>
                  <a:noFill/>
                </a:ln>
                <a:solidFill>
                  <a:srgbClr val="FFFFFF"/>
                </a:solidFill>
                <a:effectLst/>
                <a:uLnTx/>
                <a:uFillTx/>
                <a:latin typeface="Gill Sans MT" panose="020B0502020104020203" pitchFamily="34" charset="0"/>
                <a:ea typeface="Calibri" panose="020F0502020204030204" pitchFamily="34" charset="0"/>
                <a:cs typeface="Times New Roman" panose="02020603050405020304" pitchFamily="18" charset="0"/>
              </a:rPr>
              <a:t>Assurez-vous qu'elle utilise des moustiquaires imprégnées d'insecticide à longue durée.</a:t>
            </a:r>
            <a:endParaRPr kumimoji="0" lang="en-US" sz="1000" b="0" i="0" u="none" strike="noStrike" kern="0" cap="none" spc="0" normalizeH="0" baseline="0" noProof="0" dirty="0">
              <a:ln>
                <a:noFill/>
              </a:ln>
              <a:solidFill>
                <a:srgbClr val="FDE9D9"/>
              </a:solidFill>
              <a:effectLst/>
              <a:uLnTx/>
              <a:uFillTx/>
              <a:latin typeface="Gill Sans MT" panose="020B0502020104020203" pitchFamily="34" charset="0"/>
              <a:ea typeface="Times New Roman" panose="02020603050405020304" pitchFamily="18" charset="0"/>
              <a:cs typeface="Times New Roman" panose="02020603050405020304" pitchFamily="18" charset="0"/>
            </a:endParaRPr>
          </a:p>
          <a:p>
            <a:pPr marL="342900" marR="0" lvl="0" indent="-342900" defTabSz="91440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fr-FR" sz="1000" b="0" i="0" u="none" strike="noStrike" kern="0" cap="none" spc="0" normalizeH="0" baseline="0" noProof="0" dirty="0">
                <a:ln>
                  <a:noFill/>
                </a:ln>
                <a:solidFill>
                  <a:srgbClr val="FFFFFF"/>
                </a:solidFill>
                <a:effectLst/>
                <a:uLnTx/>
                <a:uFillTx/>
                <a:latin typeface="Gill Sans MT" panose="020B0502020104020203" pitchFamily="34" charset="0"/>
                <a:ea typeface="Calibri" panose="020F0502020204030204" pitchFamily="34" charset="0"/>
                <a:cs typeface="Times New Roman" panose="02020603050405020304" pitchFamily="18" charset="0"/>
              </a:rPr>
              <a:t>Si vous n’êtes pas certain de la date des DRN et que des services d'échographie fiables sont disponibles dans votre établissement, faites une échographie avant 24 semaines de grossesse pour déterminer l’âge gestationnel.</a:t>
            </a:r>
            <a:endParaRPr kumimoji="0" lang="en-US" sz="1000" b="0" i="0" u="none" strike="noStrike" kern="0" cap="none" spc="0" normalizeH="0" baseline="0" noProof="0" dirty="0">
              <a:ln>
                <a:noFill/>
              </a:ln>
              <a:solidFill>
                <a:srgbClr val="FDE9D9"/>
              </a:solidFill>
              <a:effectLst/>
              <a:uLnTx/>
              <a:uFillTx/>
              <a:latin typeface="Gill Sans MT" panose="020B0502020104020203" pitchFamily="34" charset="0"/>
              <a:ea typeface="Times New Roman" panose="02020603050405020304" pitchFamily="18" charset="0"/>
              <a:cs typeface="Times New Roman" panose="02020603050405020304" pitchFamily="18" charset="0"/>
            </a:endParaRPr>
          </a:p>
          <a:p>
            <a:pPr marL="342900" marR="0" lvl="0" indent="-342900" defTabSz="91440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fr-FR" sz="1000" b="0" i="0" u="none" strike="noStrike" kern="0" cap="none" spc="0" normalizeH="0" baseline="0" noProof="0" dirty="0">
                <a:ln>
                  <a:noFill/>
                </a:ln>
                <a:solidFill>
                  <a:srgbClr val="FFFFFF"/>
                </a:solidFill>
                <a:effectLst/>
                <a:uLnTx/>
                <a:uFillTx/>
                <a:latin typeface="Gill Sans MT" panose="020B0502020104020203" pitchFamily="34" charset="0"/>
                <a:ea typeface="Calibri" panose="020F0502020204030204" pitchFamily="34" charset="0"/>
                <a:cs typeface="Times New Roman" panose="02020603050405020304" pitchFamily="18" charset="0"/>
              </a:rPr>
              <a:t>Décrivez les soins fournis dans les registres/cartes et remerciez la cliente.</a:t>
            </a:r>
            <a:endParaRPr kumimoji="0" lang="en-US" sz="1000" b="0" i="0" u="none" strike="noStrike" kern="0" cap="none" spc="0" normalizeH="0" baseline="0" noProof="0" dirty="0">
              <a:ln>
                <a:noFill/>
              </a:ln>
              <a:solidFill>
                <a:srgbClr val="FDE9D9"/>
              </a:solidFill>
              <a:effectLst/>
              <a:uLnTx/>
              <a:uFillTx/>
              <a:latin typeface="Gill Sans MT" panose="020B0502020104020203" pitchFamily="34" charset="0"/>
              <a:ea typeface="Times New Roman" panose="02020603050405020304" pitchFamily="18" charset="0"/>
              <a:cs typeface="Times New Roman" panose="02020603050405020304" pitchFamily="18" charset="0"/>
            </a:endParaRPr>
          </a:p>
          <a:p>
            <a:pPr marL="228600" marR="0" lvl="0" indent="0" defTabSz="914400" eaLnBrk="1" fontAlgn="auto" latinLnBrk="0" hangingPunct="1">
              <a:lnSpc>
                <a:spcPct val="100000"/>
              </a:lnSpc>
              <a:spcBef>
                <a:spcPts val="0"/>
              </a:spcBef>
              <a:spcAft>
                <a:spcPts val="0"/>
              </a:spcAft>
              <a:buClrTx/>
              <a:buSzTx/>
              <a:buFontTx/>
              <a:buNone/>
              <a:tabLst/>
              <a:defRPr/>
            </a:pPr>
            <a:r>
              <a:rPr kumimoji="0" lang="fr-FR" sz="950" b="0" i="0" u="none" strike="noStrike" kern="0" cap="none" spc="0" normalizeH="0" baseline="0" noProof="0" dirty="0">
                <a:ln>
                  <a:noFill/>
                </a:ln>
                <a:solidFill>
                  <a:srgbClr val="FFFFFF"/>
                </a:solidFill>
                <a:effectLst/>
                <a:uLnTx/>
                <a:uFillTx/>
                <a:latin typeface="Gill Sans MT" panose="020B0502020104020203" pitchFamily="34" charset="0"/>
                <a:ea typeface="Times New Roman" panose="02020603050405020304" pitchFamily="18" charset="0"/>
                <a:cs typeface="Times New Roman" panose="02020603050405020304" pitchFamily="18" charset="0"/>
              </a:rPr>
              <a:t> </a:t>
            </a:r>
            <a:endParaRPr kumimoji="0" lang="en-US" sz="1000" b="0" i="0" u="none" strike="noStrike" kern="0" cap="none" spc="0" normalizeH="0" baseline="0" noProof="0" dirty="0">
              <a:ln>
                <a:noFill/>
              </a:ln>
              <a:solidFill>
                <a:srgbClr val="FDE9D9"/>
              </a:solidFill>
              <a:effectLst/>
              <a:uLnTx/>
              <a:uFillTx/>
              <a:latin typeface="Gill Sans MT" panose="020B0502020104020203" pitchFamily="34" charset="0"/>
              <a:ea typeface="Times New Roman" panose="02020603050405020304" pitchFamily="18" charset="0"/>
              <a:cs typeface="Times New Roman" panose="02020603050405020304" pitchFamily="18" charset="0"/>
            </a:endParaRPr>
          </a:p>
        </p:txBody>
      </p:sp>
      <p:cxnSp>
        <p:nvCxnSpPr>
          <p:cNvPr id="8" name="Straight Arrow Connector 7"/>
          <p:cNvCxnSpPr/>
          <p:nvPr/>
        </p:nvCxnSpPr>
        <p:spPr>
          <a:xfrm>
            <a:off x="5382577" y="1524000"/>
            <a:ext cx="0" cy="285750"/>
          </a:xfrm>
          <a:prstGeom prst="straightConnector1">
            <a:avLst/>
          </a:prstGeom>
          <a:noFill/>
          <a:ln w="25400" cap="flat" cmpd="sng" algn="ctr">
            <a:solidFill>
              <a:srgbClr val="000000"/>
            </a:solidFill>
            <a:prstDash val="solid"/>
            <a:tailEnd type="triangle"/>
          </a:ln>
          <a:effectLst/>
        </p:spPr>
      </p:cxnSp>
    </p:spTree>
    <p:extLst>
      <p:ext uri="{BB962C8B-B14F-4D97-AF65-F5344CB8AC3E}">
        <p14:creationId xmlns:p14="http://schemas.microsoft.com/office/powerpoint/2010/main" val="34625282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 smtClean="0"/>
              <a:t>Mise en œuvre de la politique de l'OMS :</a:t>
            </a:r>
            <a:br>
              <a:rPr lang="fr" smtClean="0"/>
            </a:br>
            <a:r>
              <a:rPr lang="fr" smtClean="0"/>
              <a:t>Questions à examiner</a:t>
            </a:r>
            <a:endParaRPr lang="fr" dirty="0"/>
          </a:p>
        </p:txBody>
      </p:sp>
      <p:sp>
        <p:nvSpPr>
          <p:cNvPr id="3" name="Content Placeholder 2"/>
          <p:cNvSpPr>
            <a:spLocks noGrp="1"/>
          </p:cNvSpPr>
          <p:nvPr>
            <p:ph idx="1"/>
          </p:nvPr>
        </p:nvSpPr>
        <p:spPr/>
        <p:txBody>
          <a:bodyPr>
            <a:normAutofit fontScale="70000" lnSpcReduction="20000"/>
          </a:bodyPr>
          <a:lstStyle/>
          <a:p>
            <a:r>
              <a:rPr lang="fr" dirty="0" smtClean="0"/>
              <a:t>Quels éléments (ci-dessous) de la politique de l'OMS peuvent présenter des difficultés en matière de mise en œuvre et de mise à l’échelle ?  Comment celles-ci peuvent-elles être résolues ?</a:t>
            </a:r>
          </a:p>
          <a:p>
            <a:pPr lvl="1"/>
            <a:r>
              <a:rPr lang="fr" dirty="0" smtClean="0"/>
              <a:t>Obstacles liés au prestataire</a:t>
            </a:r>
          </a:p>
          <a:p>
            <a:pPr lvl="1"/>
            <a:r>
              <a:rPr lang="fr" dirty="0" smtClean="0"/>
              <a:t>Obstacles liés à la patiente</a:t>
            </a:r>
          </a:p>
          <a:p>
            <a:pPr lvl="1"/>
            <a:r>
              <a:rPr lang="fr" dirty="0" smtClean="0"/>
              <a:t>Logistique / Acquisition</a:t>
            </a:r>
          </a:p>
          <a:p>
            <a:pPr lvl="1"/>
            <a:r>
              <a:rPr lang="fr" dirty="0" smtClean="0"/>
              <a:t>Financement pour les doses supplémentaires de SP</a:t>
            </a:r>
          </a:p>
          <a:p>
            <a:r>
              <a:rPr lang="fr" dirty="0" smtClean="0"/>
              <a:t>Quelles stratégies peuvent être élaborées pour augmenter l'accès à la SP sans courir le risque de l'administrer pendant le premier trimestre ?</a:t>
            </a:r>
          </a:p>
          <a:p>
            <a:r>
              <a:rPr lang="fr" dirty="0" smtClean="0"/>
              <a:t>Quelles stratégies peuvent être élaborées pour augmenter l'accès à la SP sans courir le risque d'une divulgation involontaire du statut VIH (cotrimoxazole) ?</a:t>
            </a:r>
            <a:endParaRPr lang="fr" dirty="0"/>
          </a:p>
        </p:txBody>
      </p:sp>
    </p:spTree>
    <p:extLst>
      <p:ext uri="{BB962C8B-B14F-4D97-AF65-F5344CB8AC3E}">
        <p14:creationId xmlns:p14="http://schemas.microsoft.com/office/powerpoint/2010/main" val="23313340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fontScale="90000"/>
          </a:bodyPr>
          <a:lstStyle/>
          <a:p>
            <a:r>
              <a:rPr lang="fr" smtClean="0"/>
              <a:t>Mise en œuvre de la politique de l'OMS :</a:t>
            </a:r>
            <a:br>
              <a:rPr lang="fr" smtClean="0"/>
            </a:br>
            <a:r>
              <a:rPr lang="fr" smtClean="0"/>
              <a:t>Questions à examiner (suite)</a:t>
            </a:r>
            <a:endParaRPr lang="fr" dirty="0"/>
          </a:p>
        </p:txBody>
      </p:sp>
      <p:sp>
        <p:nvSpPr>
          <p:cNvPr id="3" name="Content Placeholder 2"/>
          <p:cNvSpPr>
            <a:spLocks noGrp="1"/>
          </p:cNvSpPr>
          <p:nvPr>
            <p:ph idx="1"/>
          </p:nvPr>
        </p:nvSpPr>
        <p:spPr/>
        <p:txBody>
          <a:bodyPr>
            <a:normAutofit fontScale="85000" lnSpcReduction="20000"/>
          </a:bodyPr>
          <a:lstStyle/>
          <a:p>
            <a:r>
              <a:rPr lang="fr" dirty="0" smtClean="0"/>
              <a:t>Quels sont les cadres compétents pour déterminer si l'AG est inférieur à 13 semaines et si la TPIg-SP ne doit pas être administrée ?</a:t>
            </a:r>
          </a:p>
          <a:p>
            <a:r>
              <a:rPr lang="fr" dirty="0" smtClean="0"/>
              <a:t>Quels cadres devraient être autorisés à administrer le TPIg-SP ?</a:t>
            </a:r>
          </a:p>
          <a:p>
            <a:r>
              <a:rPr lang="fr" dirty="0" smtClean="0"/>
              <a:t>Devrait-on n'accorder qu'une autorisation limitée à certains cadres pour l'administration du TPIg-SP </a:t>
            </a:r>
            <a:br>
              <a:rPr lang="fr" dirty="0" smtClean="0"/>
            </a:br>
            <a:r>
              <a:rPr lang="fr" dirty="0" smtClean="0"/>
              <a:t>(par ex., lorsqu'il est facile de s'assurer que la grossesse a dépassé le premier trimestre) ?</a:t>
            </a:r>
          </a:p>
          <a:p>
            <a:r>
              <a:rPr lang="fr" dirty="0" smtClean="0"/>
              <a:t>Quelles stratégies peuvent être utilisées pour s'assurer que tous les prestataires sont informés de la nouvelle politique sur le TPIg-SP ?</a:t>
            </a:r>
            <a:endParaRPr lang="fr" dirty="0"/>
          </a:p>
        </p:txBody>
      </p:sp>
    </p:spTree>
    <p:extLst>
      <p:ext uri="{BB962C8B-B14F-4D97-AF65-F5344CB8AC3E}">
        <p14:creationId xmlns:p14="http://schemas.microsoft.com/office/powerpoint/2010/main" val="18064463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fontScale="90000"/>
          </a:bodyPr>
          <a:lstStyle/>
          <a:p>
            <a:r>
              <a:rPr lang="fr" smtClean="0"/>
              <a:t>Mise en œuvre de la politique de l'OMS :</a:t>
            </a:r>
            <a:br>
              <a:rPr lang="fr" smtClean="0"/>
            </a:br>
            <a:r>
              <a:rPr lang="fr" smtClean="0"/>
              <a:t>Questions à examiner (suite)</a:t>
            </a:r>
            <a:endParaRPr lang="fr" dirty="0"/>
          </a:p>
        </p:txBody>
      </p:sp>
      <p:sp>
        <p:nvSpPr>
          <p:cNvPr id="3" name="Content Placeholder 2"/>
          <p:cNvSpPr>
            <a:spLocks noGrp="1"/>
          </p:cNvSpPr>
          <p:nvPr>
            <p:ph idx="1"/>
          </p:nvPr>
        </p:nvSpPr>
        <p:spPr/>
        <p:txBody>
          <a:bodyPr>
            <a:normAutofit fontScale="85000" lnSpcReduction="20000"/>
          </a:bodyPr>
          <a:lstStyle/>
          <a:p>
            <a:r>
              <a:rPr lang="fr" dirty="0" smtClean="0"/>
              <a:t>Comment les messages sur la CPN peuvent-ils être intégrés aux documents d'IEC concernant l'initiation précoce du TPIg-SP ?</a:t>
            </a:r>
          </a:p>
          <a:p>
            <a:r>
              <a:rPr lang="fr" dirty="0" smtClean="0"/>
              <a:t>Quel rôle les agents de santé communautaires, les communautés et les responsables communautaires peuvent-ils jouer pour augmenter l'utilisation du </a:t>
            </a:r>
            <a:br>
              <a:rPr lang="fr" dirty="0" smtClean="0"/>
            </a:br>
            <a:r>
              <a:rPr lang="fr" dirty="0" smtClean="0"/>
              <a:t>TPIg-SP ?</a:t>
            </a:r>
          </a:p>
          <a:p>
            <a:r>
              <a:rPr lang="fr" dirty="0" smtClean="0"/>
              <a:t>Quelles sont les autres difficultés concernant la mise en œuvre de la politique ?  Comment celles-ci </a:t>
            </a:r>
            <a:br>
              <a:rPr lang="fr" dirty="0" smtClean="0"/>
            </a:br>
            <a:r>
              <a:rPr lang="fr" dirty="0" smtClean="0"/>
              <a:t>peuvent-elles être résolues ?</a:t>
            </a:r>
          </a:p>
          <a:p>
            <a:r>
              <a:rPr lang="fr" dirty="0" smtClean="0"/>
              <a:t>Sur quels soutiens peut-on s'appuyer pour améliorer le déploiement de la politique concernant le TPIg-SP ?</a:t>
            </a:r>
          </a:p>
          <a:p>
            <a:endParaRPr lang="fr" dirty="0"/>
          </a:p>
        </p:txBody>
      </p:sp>
    </p:spTree>
    <p:extLst>
      <p:ext uri="{BB962C8B-B14F-4D97-AF65-F5344CB8AC3E}">
        <p14:creationId xmlns:p14="http://schemas.microsoft.com/office/powerpoint/2010/main" val="22275797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ssuhowatsky\Pictures\Photos - South Sudan Aug 2013\XW8R1416.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0729" r="12008"/>
          <a:stretch/>
        </p:blipFill>
        <p:spPr bwMode="auto">
          <a:xfrm>
            <a:off x="5476875" y="3048000"/>
            <a:ext cx="3228975" cy="32004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lstStyle/>
          <a:p>
            <a:r>
              <a:rPr lang="en-US" smtClean="0"/>
              <a:t>Points clés</a:t>
            </a:r>
            <a:endParaRPr lang="en-US" dirty="0"/>
          </a:p>
        </p:txBody>
      </p:sp>
      <p:sp>
        <p:nvSpPr>
          <p:cNvPr id="3" name="Text Placeholder 2"/>
          <p:cNvSpPr>
            <a:spLocks noGrp="1"/>
          </p:cNvSpPr>
          <p:nvPr>
            <p:ph sz="half" idx="2"/>
          </p:nvPr>
        </p:nvSpPr>
        <p:spPr>
          <a:xfrm>
            <a:off x="639482" y="1295401"/>
            <a:ext cx="4038600" cy="1752600"/>
          </a:xfrm>
        </p:spPr>
        <p:txBody>
          <a:bodyPr/>
          <a:lstStyle/>
          <a:p>
            <a:r>
              <a:rPr lang="fr" sz="2000" smtClean="0"/>
              <a:t>Le </a:t>
            </a:r>
            <a:r>
              <a:rPr lang="en-US" sz="2000" smtClean="0"/>
              <a:t>TPIg-SP</a:t>
            </a:r>
            <a:r>
              <a:rPr lang="fr" sz="2000" smtClean="0"/>
              <a:t> sauve des vies.  </a:t>
            </a:r>
          </a:p>
          <a:p>
            <a:r>
              <a:rPr lang="fr" sz="2000" smtClean="0"/>
              <a:t>Administrez la SP le plus t</a:t>
            </a:r>
            <a:r>
              <a:rPr lang="en-US" sz="2000" smtClean="0"/>
              <a:t>ôt</a:t>
            </a:r>
            <a:r>
              <a:rPr lang="fr" sz="2000" smtClean="0"/>
              <a:t> possible pendant le deuxième trimestre.</a:t>
            </a:r>
            <a:endParaRPr lang="fr" sz="2000" dirty="0"/>
          </a:p>
        </p:txBody>
      </p:sp>
      <p:sp>
        <p:nvSpPr>
          <p:cNvPr id="5" name="Text Placeholder 4"/>
          <p:cNvSpPr>
            <a:spLocks noGrp="1"/>
          </p:cNvSpPr>
          <p:nvPr>
            <p:ph type="body" sz="quarter" idx="4294967295"/>
          </p:nvPr>
        </p:nvSpPr>
        <p:spPr>
          <a:xfrm>
            <a:off x="5200650" y="1295400"/>
            <a:ext cx="3733800" cy="1600200"/>
          </a:xfrm>
        </p:spPr>
        <p:txBody>
          <a:bodyPr/>
          <a:lstStyle/>
          <a:p>
            <a:pPr algn="l" rtl="0"/>
            <a:r>
              <a:rPr lang="fr" sz="2000" dirty="0" smtClean="0"/>
              <a:t>Conseillez les patientes sur les moustiquaires imprégnées d’insecticide,  l'apport en fer et acide folique et les signes de danger.</a:t>
            </a:r>
            <a:endParaRPr lang="fr" sz="2000"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3048000"/>
            <a:ext cx="3648457" cy="3200400"/>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603143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56454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 smtClean="0"/>
              <a:t>Pourquoi est-ce un sujet important ?  </a:t>
            </a:r>
            <a:endParaRPr lang="fr" dirty="0"/>
          </a:p>
        </p:txBody>
      </p:sp>
      <p:sp>
        <p:nvSpPr>
          <p:cNvPr id="3" name="Content Placeholder 2"/>
          <p:cNvSpPr>
            <a:spLocks noGrp="1"/>
          </p:cNvSpPr>
          <p:nvPr>
            <p:ph idx="1"/>
          </p:nvPr>
        </p:nvSpPr>
        <p:spPr>
          <a:xfrm>
            <a:off x="457200" y="1600200"/>
            <a:ext cx="8229600" cy="4876800"/>
          </a:xfrm>
        </p:spPr>
        <p:txBody>
          <a:bodyPr>
            <a:normAutofit fontScale="70000" lnSpcReduction="20000"/>
          </a:bodyPr>
          <a:lstStyle/>
          <a:p>
            <a:r>
              <a:rPr lang="fr" dirty="0" smtClean="0"/>
              <a:t>L'OMS a recommandé pour la première fois le TPIg-SP en 2004.</a:t>
            </a:r>
          </a:p>
          <a:p>
            <a:pPr lvl="1"/>
            <a:r>
              <a:rPr lang="fr" dirty="0" smtClean="0"/>
              <a:t>La prise de la première, deuxième et troisième dose en Afrique subsaharienne est de 52 %, 40 % et 17 % respectivement.*</a:t>
            </a:r>
          </a:p>
          <a:p>
            <a:pPr lvl="1"/>
            <a:r>
              <a:rPr lang="fr" dirty="0" smtClean="0"/>
              <a:t>Loin de la couverture universelle recommandée par Roll Back Malaria.</a:t>
            </a:r>
          </a:p>
          <a:p>
            <a:r>
              <a:rPr lang="fr" dirty="0" smtClean="0"/>
              <a:t>Il y a des conséquences négatives du paludisme pendant la grossesse (PPG), notamment, le paludisme grave, l’anémie maternelle sévère, l’accouchement prématuré, le décès maternel et le paludisme placentaire.</a:t>
            </a:r>
          </a:p>
          <a:p>
            <a:r>
              <a:rPr lang="fr" dirty="0" smtClean="0"/>
              <a:t>Le PPG est lié au retard de croissance intra-utérine, à la mortinaissance et aux nourrissons avec insuffisance pondérale à la naissance (IPN).</a:t>
            </a:r>
            <a:r>
              <a:rPr lang="en-US" baseline="30000" dirty="0" smtClean="0"/>
              <a:t>†</a:t>
            </a:r>
            <a:endParaRPr lang="fr" baseline="30000" dirty="0" smtClean="0"/>
          </a:p>
          <a:p>
            <a:pPr lvl="1"/>
            <a:endParaRPr lang="fr" dirty="0" smtClean="0"/>
          </a:p>
          <a:p>
            <a:pPr marL="57150" indent="0">
              <a:buNone/>
            </a:pPr>
            <a:r>
              <a:rPr lang="en-US" sz="2000" dirty="0" smtClean="0"/>
              <a:t>*OMS. 2015. Rapport 2015 sur le </a:t>
            </a:r>
            <a:r>
              <a:rPr lang="en-US" sz="2000" dirty="0" err="1" smtClean="0"/>
              <a:t>paludisme</a:t>
            </a:r>
            <a:r>
              <a:rPr lang="en-US" sz="2000" dirty="0" smtClean="0"/>
              <a:t> </a:t>
            </a:r>
            <a:r>
              <a:rPr lang="en-US" sz="2000" dirty="0" err="1" smtClean="0"/>
              <a:t>dans</a:t>
            </a:r>
            <a:r>
              <a:rPr lang="en-US" sz="2000" dirty="0" smtClean="0"/>
              <a:t> le monde.  Genève :  </a:t>
            </a:r>
            <a:r>
              <a:rPr lang="en-US" sz="2000" dirty="0" err="1" smtClean="0"/>
              <a:t>Organisation</a:t>
            </a:r>
            <a:r>
              <a:rPr lang="en-US" sz="2000" dirty="0" smtClean="0"/>
              <a:t> </a:t>
            </a:r>
            <a:r>
              <a:rPr lang="en-US" sz="2000" dirty="0" err="1" smtClean="0"/>
              <a:t>mondiale</a:t>
            </a:r>
            <a:r>
              <a:rPr lang="en-US" sz="2000" dirty="0" smtClean="0"/>
              <a:t> de la Santé.</a:t>
            </a:r>
          </a:p>
          <a:p>
            <a:pPr marL="57150" indent="0">
              <a:buNone/>
            </a:pPr>
            <a:r>
              <a:rPr lang="en-US" sz="2000" baseline="30000" dirty="0" smtClean="0"/>
              <a:t>†</a:t>
            </a:r>
            <a:r>
              <a:rPr lang="en-US" sz="2000" dirty="0" err="1" smtClean="0"/>
              <a:t>Aribodor</a:t>
            </a:r>
            <a:r>
              <a:rPr lang="en-US" sz="2000" dirty="0" smtClean="0"/>
              <a:t> DN, </a:t>
            </a:r>
            <a:r>
              <a:rPr lang="en-US" sz="2000" dirty="0" err="1" smtClean="0"/>
              <a:t>Nwaorgu</a:t>
            </a:r>
            <a:r>
              <a:rPr lang="en-US" sz="2000" dirty="0" smtClean="0"/>
              <a:t> OC, </a:t>
            </a:r>
            <a:r>
              <a:rPr lang="en-US" sz="2000" dirty="0" err="1" smtClean="0"/>
              <a:t>Eneanya</a:t>
            </a:r>
            <a:r>
              <a:rPr lang="en-US" sz="2000" dirty="0" smtClean="0"/>
              <a:t> CI, </a:t>
            </a:r>
            <a:r>
              <a:rPr lang="en-US" sz="2000" dirty="0" err="1" smtClean="0"/>
              <a:t>Okoli</a:t>
            </a:r>
            <a:r>
              <a:rPr lang="en-US" sz="2000" dirty="0" smtClean="0"/>
              <a:t> I, </a:t>
            </a:r>
            <a:r>
              <a:rPr lang="en-US" sz="2000" dirty="0" err="1" smtClean="0"/>
              <a:t>Pukkila</a:t>
            </a:r>
            <a:r>
              <a:rPr lang="en-US" sz="2000" dirty="0" smtClean="0"/>
              <a:t>-Worley R, </a:t>
            </a:r>
            <a:r>
              <a:rPr lang="en-US" sz="2000" dirty="0" err="1" smtClean="0"/>
              <a:t>Etaga</a:t>
            </a:r>
            <a:r>
              <a:rPr lang="en-US" sz="2000" dirty="0" smtClean="0"/>
              <a:t> HO. 2009. Association of low birth weight and placental malarial infection in Nigeria.  The Journal of Infection in Developing Countries. 3(8):620–3.</a:t>
            </a:r>
          </a:p>
        </p:txBody>
      </p:sp>
    </p:spTree>
    <p:extLst>
      <p:ext uri="{BB962C8B-B14F-4D97-AF65-F5344CB8AC3E}">
        <p14:creationId xmlns:p14="http://schemas.microsoft.com/office/powerpoint/2010/main" val="29338593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 smtClean="0"/>
              <a:t>Recommandations de 2012 de l'OMS en matière de politiques concernant le </a:t>
            </a:r>
            <a:r>
              <a:rPr lang="en-US" smtClean="0"/>
              <a:t>TPIg-SP</a:t>
            </a:r>
            <a:r>
              <a:rPr lang="fr" smtClean="0"/>
              <a:t> </a:t>
            </a:r>
            <a:endParaRPr lang="fr" dirty="0"/>
          </a:p>
        </p:txBody>
      </p:sp>
      <p:sp>
        <p:nvSpPr>
          <p:cNvPr id="7" name="Content Placeholder 6"/>
          <p:cNvSpPr>
            <a:spLocks noGrp="1"/>
          </p:cNvSpPr>
          <p:nvPr>
            <p:ph idx="1"/>
          </p:nvPr>
        </p:nvSpPr>
        <p:spPr/>
        <p:txBody>
          <a:bodyPr>
            <a:normAutofit fontScale="92500" lnSpcReduction="10000"/>
          </a:bodyPr>
          <a:lstStyle/>
          <a:p>
            <a:r>
              <a:rPr lang="fr-FR" dirty="0" smtClean="0"/>
              <a:t>Sur le contexte, le </a:t>
            </a:r>
            <a:r>
              <a:rPr lang="fr-FR" dirty="0" err="1" smtClean="0"/>
              <a:t>TPIg</a:t>
            </a:r>
            <a:r>
              <a:rPr lang="fr-FR" dirty="0" smtClean="0"/>
              <a:t>-SP est recommandé pour toutes les femmes enceintes lors de chaque consultation prénatale (CPN) jusqu'à l'accouchement.</a:t>
            </a:r>
          </a:p>
          <a:p>
            <a:r>
              <a:rPr lang="fr-FR" dirty="0" smtClean="0"/>
              <a:t>Commencer dès que possible pendant le deuxième trimestre (à partir de 13 semaines).</a:t>
            </a:r>
          </a:p>
          <a:p>
            <a:r>
              <a:rPr lang="fr-FR" dirty="0" smtClean="0"/>
              <a:t>Donner les doses à au moins un mois d’intervalle.</a:t>
            </a:r>
          </a:p>
          <a:p>
            <a:r>
              <a:rPr lang="fr-FR" dirty="0" smtClean="0"/>
              <a:t>La dernière dose peut être administrée jusqu'au moment de l'accouchement sans risque pour la santé.</a:t>
            </a:r>
          </a:p>
          <a:p>
            <a:endParaRPr lang="en-US" dirty="0"/>
          </a:p>
        </p:txBody>
      </p:sp>
    </p:spTree>
    <p:extLst>
      <p:ext uri="{BB962C8B-B14F-4D97-AF65-F5344CB8AC3E}">
        <p14:creationId xmlns:p14="http://schemas.microsoft.com/office/powerpoint/2010/main" val="35462210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 smtClean="0"/>
              <a:t>Qu'est-ce qui a changé dans les directives de l'OMS sur le </a:t>
            </a:r>
            <a:r>
              <a:rPr lang="en-US" smtClean="0"/>
              <a:t>TPIg-SP</a:t>
            </a:r>
            <a:r>
              <a:rPr lang="fr" smtClean="0"/>
              <a:t> entre 2004 et 2012 ?</a:t>
            </a:r>
            <a:endParaRPr lang="fr" dirty="0"/>
          </a:p>
        </p:txBody>
      </p:sp>
      <p:sp>
        <p:nvSpPr>
          <p:cNvPr id="3" name="Content Placeholder 2"/>
          <p:cNvSpPr>
            <a:spLocks noGrp="1"/>
          </p:cNvSpPr>
          <p:nvPr>
            <p:ph idx="1"/>
          </p:nvPr>
        </p:nvSpPr>
        <p:spPr/>
        <p:txBody>
          <a:bodyPr>
            <a:normAutofit fontScale="77500" lnSpcReduction="20000"/>
          </a:bodyPr>
          <a:lstStyle/>
          <a:p>
            <a:r>
              <a:rPr lang="fr" dirty="0" smtClean="0"/>
              <a:t>Les directives de 2004 de l'OMS recommandaient une première dose de </a:t>
            </a:r>
            <a:r>
              <a:rPr lang="en-US" dirty="0" err="1" smtClean="0"/>
              <a:t>TPIg</a:t>
            </a:r>
            <a:r>
              <a:rPr lang="en-US" dirty="0" smtClean="0"/>
              <a:t>-SP</a:t>
            </a:r>
            <a:r>
              <a:rPr lang="fr" dirty="0" smtClean="0"/>
              <a:t> à 16 semaines.</a:t>
            </a:r>
          </a:p>
          <a:p>
            <a:pPr lvl="1"/>
            <a:r>
              <a:rPr lang="fr" dirty="0" smtClean="0"/>
              <a:t>Les directives nationales précisent souvent les premiers mouvements du fœtus comme « point de référence ».</a:t>
            </a:r>
          </a:p>
          <a:p>
            <a:r>
              <a:rPr lang="fr" dirty="0" smtClean="0"/>
              <a:t>Les directives de l'OMS révisées en 2012 recommandent la première dose </a:t>
            </a:r>
            <a:r>
              <a:rPr lang="fr" b="1" dirty="0" smtClean="0"/>
              <a:t>dès que possible pendant le 2e trimestre, ce qui est l'occasion de :  </a:t>
            </a:r>
          </a:p>
          <a:p>
            <a:pPr lvl="1"/>
            <a:r>
              <a:rPr lang="fr" dirty="0" smtClean="0"/>
              <a:t>Guider les ministères de la Santé (MS), les systèmes de formation, les prestataires et les décideurs au sein des communautés à propos de ce changement.</a:t>
            </a:r>
          </a:p>
          <a:p>
            <a:pPr lvl="1"/>
            <a:r>
              <a:rPr lang="fr" dirty="0" smtClean="0"/>
              <a:t>Améliorer la protection des femmes enceintes et les protéger ainsi que leurs nouveau-nés des conséquences du PPG.</a:t>
            </a:r>
          </a:p>
        </p:txBody>
      </p:sp>
    </p:spTree>
    <p:extLst>
      <p:ext uri="{BB962C8B-B14F-4D97-AF65-F5344CB8AC3E}">
        <p14:creationId xmlns:p14="http://schemas.microsoft.com/office/powerpoint/2010/main" val="101832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 smtClean="0"/>
              <a:t>Recommandations de 2012 de l'OMS en matière de politiques concernant le </a:t>
            </a:r>
            <a:r>
              <a:rPr lang="en-US" smtClean="0"/>
              <a:t>TPIg-SP</a:t>
            </a:r>
            <a:r>
              <a:rPr lang="fr" smtClean="0"/>
              <a:t> </a:t>
            </a:r>
            <a:endParaRPr lang="fr" dirty="0"/>
          </a:p>
        </p:txBody>
      </p:sp>
      <p:sp>
        <p:nvSpPr>
          <p:cNvPr id="3" name="Content Placeholder 2"/>
          <p:cNvSpPr>
            <a:spLocks noGrp="1"/>
          </p:cNvSpPr>
          <p:nvPr>
            <p:ph idx="1"/>
          </p:nvPr>
        </p:nvSpPr>
        <p:spPr/>
        <p:txBody>
          <a:bodyPr>
            <a:normAutofit fontScale="85000" lnSpcReduction="10000"/>
          </a:bodyPr>
          <a:lstStyle/>
          <a:p>
            <a:r>
              <a:rPr lang="fr" dirty="0" smtClean="0"/>
              <a:t>Le </a:t>
            </a:r>
            <a:r>
              <a:rPr lang="en-US" dirty="0" err="1" smtClean="0"/>
              <a:t>TPIg</a:t>
            </a:r>
            <a:r>
              <a:rPr lang="en-US" dirty="0" smtClean="0"/>
              <a:t>-SP</a:t>
            </a:r>
            <a:r>
              <a:rPr lang="fr" dirty="0" smtClean="0"/>
              <a:t> doit, de préférence, être administré en tant que traitement sous observation directe (TOD). </a:t>
            </a:r>
          </a:p>
          <a:p>
            <a:pPr lvl="1"/>
            <a:r>
              <a:rPr lang="fr" dirty="0" smtClean="0"/>
              <a:t>Trois comprimés de SP (chaque comprimé contenant 500 mg/25 mg de SP) pour un dosage requis total de 1 500 mg/75 mg de SP</a:t>
            </a:r>
          </a:p>
          <a:p>
            <a:r>
              <a:rPr lang="fr" dirty="0" smtClean="0"/>
              <a:t>La SP peut être administrée avec ou sans nourriture.</a:t>
            </a:r>
          </a:p>
          <a:p>
            <a:r>
              <a:rPr lang="fr" dirty="0" smtClean="0"/>
              <a:t>La SP ne doit pas être administrée aux femmes recevant un traitement prophylactique au cotrimoxazole en raison d'un risque plus élevé d'effets indésirables.</a:t>
            </a:r>
            <a:endParaRPr lang="fr" dirty="0"/>
          </a:p>
        </p:txBody>
      </p:sp>
    </p:spTree>
    <p:extLst>
      <p:ext uri="{BB962C8B-B14F-4D97-AF65-F5344CB8AC3E}">
        <p14:creationId xmlns:p14="http://schemas.microsoft.com/office/powerpoint/2010/main" val="24535816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 smtClean="0"/>
              <a:t>Recommandations de 2012 de l'OMS en matière de politiques concernant le </a:t>
            </a:r>
            <a:r>
              <a:rPr lang="en-US" smtClean="0"/>
              <a:t>TPIg-SP</a:t>
            </a:r>
            <a:r>
              <a:rPr lang="fr" smtClean="0"/>
              <a:t> (suite)</a:t>
            </a:r>
            <a:endParaRPr lang="fr" dirty="0"/>
          </a:p>
        </p:txBody>
      </p:sp>
      <p:sp>
        <p:nvSpPr>
          <p:cNvPr id="3" name="Content Placeholder 2"/>
          <p:cNvSpPr>
            <a:spLocks noGrp="1"/>
          </p:cNvSpPr>
          <p:nvPr>
            <p:ph sz="half" idx="1"/>
          </p:nvPr>
        </p:nvSpPr>
        <p:spPr/>
        <p:txBody>
          <a:bodyPr>
            <a:normAutofit fontScale="77500" lnSpcReduction="20000"/>
          </a:bodyPr>
          <a:lstStyle/>
          <a:p>
            <a:r>
              <a:rPr lang="fr" dirty="0" smtClean="0"/>
              <a:t>L'OMS recommande l'administration quotidienne d'acide folique à une dose de 0,4 mg.</a:t>
            </a:r>
          </a:p>
          <a:p>
            <a:r>
              <a:rPr lang="fr" dirty="0" smtClean="0"/>
              <a:t>Cette dose peut être administrée en toute sécurité en association avec la SP.</a:t>
            </a:r>
          </a:p>
          <a:p>
            <a:r>
              <a:rPr lang="fr" dirty="0" smtClean="0"/>
              <a:t>L'acide folique à une dose quotidienne de 5 mg ou plus ne doit pas être administré avec de la SP car il neutralise l'efficacité de l’action antipaludique de la SP.</a:t>
            </a:r>
            <a:endParaRPr lang="fr" dirty="0"/>
          </a:p>
        </p:txBody>
      </p:sp>
      <p:pic>
        <p:nvPicPr>
          <p:cNvPr id="8" name="Content Placeholder 7"/>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16981" t="15141"/>
          <a:stretch/>
        </p:blipFill>
        <p:spPr>
          <a:xfrm>
            <a:off x="4796935" y="1862694"/>
            <a:ext cx="3741129" cy="4000974"/>
          </a:xfrm>
        </p:spPr>
      </p:pic>
    </p:spTree>
    <p:extLst>
      <p:ext uri="{BB962C8B-B14F-4D97-AF65-F5344CB8AC3E}">
        <p14:creationId xmlns:p14="http://schemas.microsoft.com/office/powerpoint/2010/main" val="20690748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 smtClean="0"/>
              <a:t>Les effets secondaires du </a:t>
            </a:r>
            <a:r>
              <a:rPr lang="en-US" smtClean="0"/>
              <a:t>TPIg-SP</a:t>
            </a:r>
            <a:r>
              <a:rPr lang="fr" smtClean="0"/>
              <a:t> </a:t>
            </a:r>
            <a:endParaRPr lang="fr" dirty="0"/>
          </a:p>
        </p:txBody>
      </p:sp>
      <p:sp>
        <p:nvSpPr>
          <p:cNvPr id="3" name="Content Placeholder 2"/>
          <p:cNvSpPr>
            <a:spLocks noGrp="1"/>
          </p:cNvSpPr>
          <p:nvPr>
            <p:ph sz="half" idx="1"/>
          </p:nvPr>
        </p:nvSpPr>
        <p:spPr/>
        <p:txBody>
          <a:bodyPr>
            <a:normAutofit fontScale="70000" lnSpcReduction="20000"/>
          </a:bodyPr>
          <a:lstStyle/>
          <a:p>
            <a:r>
              <a:rPr lang="fr" dirty="0" smtClean="0"/>
              <a:t>La SP est généralement très </a:t>
            </a:r>
            <a:br>
              <a:rPr lang="fr" dirty="0" smtClean="0"/>
            </a:br>
            <a:r>
              <a:rPr lang="fr" dirty="0" smtClean="0"/>
              <a:t>bien tolérée.</a:t>
            </a:r>
          </a:p>
          <a:p>
            <a:r>
              <a:rPr lang="en-US" dirty="0" smtClean="0"/>
              <a:t>Les e</a:t>
            </a:r>
            <a:r>
              <a:rPr lang="fr" dirty="0" smtClean="0"/>
              <a:t>ffets secondaires légers et passagers incluent les nausées, les vomissements, la faiblesse, et les vertiges. </a:t>
            </a:r>
          </a:p>
          <a:p>
            <a:r>
              <a:rPr lang="fr" dirty="0" smtClean="0"/>
              <a:t>La plupart des effets secondaires signalés apparaissent suite à la première dose de SP et ont tendance à diminuer après l'administration de doses supplémentaires.</a:t>
            </a:r>
          </a:p>
          <a:p>
            <a:r>
              <a:rPr lang="fr" dirty="0" smtClean="0"/>
              <a:t>Les effets secondaires doivent être abordés ouvertement et gérés dans la CPN.</a:t>
            </a:r>
            <a:endParaRPr lang="fr"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1619655"/>
            <a:ext cx="2926080" cy="1939109"/>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3635014"/>
            <a:ext cx="2926080" cy="2194561"/>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15505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 smtClean="0"/>
              <a:t>Détermination de l'AG pour la première dose de SP pendant la grossesse :  Anamnèse</a:t>
            </a:r>
            <a:endParaRPr lang="fr" dirty="0"/>
          </a:p>
        </p:txBody>
      </p:sp>
      <p:sp>
        <p:nvSpPr>
          <p:cNvPr id="4" name="Content Placeholder 3"/>
          <p:cNvSpPr>
            <a:spLocks noGrp="1"/>
          </p:cNvSpPr>
          <p:nvPr>
            <p:ph sz="half" idx="1"/>
          </p:nvPr>
        </p:nvSpPr>
        <p:spPr>
          <a:xfrm>
            <a:off x="457200" y="1600200"/>
            <a:ext cx="4267200" cy="4724400"/>
          </a:xfrm>
        </p:spPr>
        <p:txBody>
          <a:bodyPr>
            <a:normAutofit fontScale="70000" lnSpcReduction="20000"/>
          </a:bodyPr>
          <a:lstStyle/>
          <a:p>
            <a:r>
              <a:rPr lang="fr" dirty="0" smtClean="0"/>
              <a:t>Dernières règles normales (DRN)</a:t>
            </a:r>
          </a:p>
          <a:p>
            <a:r>
              <a:rPr lang="fr" dirty="0" smtClean="0"/>
              <a:t>Perception des mouvements du fœtus</a:t>
            </a:r>
          </a:p>
          <a:p>
            <a:pPr lvl="1"/>
            <a:r>
              <a:rPr lang="fr" dirty="0" smtClean="0"/>
              <a:t>Les femmes enceintes pour la première fois perçoivent les mouvements du fœtus autour de 18 à 20 semaines</a:t>
            </a:r>
          </a:p>
          <a:p>
            <a:pPr lvl="1"/>
            <a:r>
              <a:rPr lang="fr" dirty="0" smtClean="0"/>
              <a:t>Les femmes ayant été enceintes, autour de 16 semaines (ou plus tôt)</a:t>
            </a:r>
          </a:p>
          <a:p>
            <a:r>
              <a:rPr lang="fr" dirty="0" smtClean="0"/>
              <a:t>Difficultés potentielles</a:t>
            </a:r>
          </a:p>
          <a:p>
            <a:pPr lvl="1"/>
            <a:r>
              <a:rPr lang="fr" dirty="0" smtClean="0"/>
              <a:t>Les femmes ne connaissent souvent pas avec certitude la date de leurs DRN </a:t>
            </a:r>
          </a:p>
          <a:p>
            <a:pPr lvl="1"/>
            <a:r>
              <a:rPr lang="fr" dirty="0" smtClean="0"/>
              <a:t>L'allaitement et la contraception par progestatif seul (peuvent avoir des saignements vaginaux anovulatoires)</a:t>
            </a:r>
          </a:p>
          <a:p>
            <a:pPr lvl="1"/>
            <a:r>
              <a:rPr lang="fr" dirty="0"/>
              <a:t>La perception des </a:t>
            </a:r>
            <a:r>
              <a:rPr lang="fr" dirty="0" smtClean="0"/>
              <a:t>mouvements </a:t>
            </a:r>
            <a:r>
              <a:rPr lang="fr" dirty="0"/>
              <a:t>du fœtus varient considérablement </a:t>
            </a:r>
            <a:r>
              <a:rPr lang="fr" dirty="0" smtClean="0"/>
              <a:t>en fonction des personnes</a:t>
            </a:r>
          </a:p>
          <a:p>
            <a:endParaRPr lang="en-US" dirty="0"/>
          </a:p>
        </p:txBody>
      </p:sp>
      <p:pic>
        <p:nvPicPr>
          <p:cNvPr id="6" name="Content Placeholder 5"/>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9128" t="9552"/>
          <a:stretch/>
        </p:blipFill>
        <p:spPr>
          <a:xfrm>
            <a:off x="4724400" y="1828800"/>
            <a:ext cx="3962400" cy="3200400"/>
          </a:xfrm>
        </p:spPr>
      </p:pic>
    </p:spTree>
    <p:extLst>
      <p:ext uri="{BB962C8B-B14F-4D97-AF65-F5344CB8AC3E}">
        <p14:creationId xmlns:p14="http://schemas.microsoft.com/office/powerpoint/2010/main" val="378831090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CSP_PowerPoint">
  <a:themeElements>
    <a:clrScheme name="MCSP">
      <a:dk1>
        <a:srgbClr val="000000"/>
      </a:dk1>
      <a:lt1>
        <a:srgbClr val="777777"/>
      </a:lt1>
      <a:dk2>
        <a:srgbClr val="002A6C"/>
      </a:dk2>
      <a:lt2>
        <a:srgbClr val="9DBFE5"/>
      </a:lt2>
      <a:accent1>
        <a:srgbClr val="CA535C"/>
      </a:accent1>
      <a:accent2>
        <a:srgbClr val="FAC684"/>
      </a:accent2>
      <a:accent3>
        <a:srgbClr val="D5B4E4"/>
      </a:accent3>
      <a:accent4>
        <a:srgbClr val="002A6C"/>
      </a:accent4>
      <a:accent5>
        <a:srgbClr val="9DBFE5"/>
      </a:accent5>
      <a:accent6>
        <a:srgbClr val="CA535C"/>
      </a:accent6>
      <a:hlink>
        <a:srgbClr val="777777"/>
      </a:hlink>
      <a:folHlink>
        <a:srgbClr val="FAC68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2D3C5F4A-FD82-47F1-A5FE-AEF3A3D978B5}"/>
    </a:ext>
  </a:extLst>
</a:theme>
</file>

<file path=ppt/theme/theme3.xml><?xml version="1.0" encoding="utf-8"?>
<a:theme xmlns:a="http://schemas.openxmlformats.org/drawingml/2006/main" name="2_Office Theme">
  <a:themeElements>
    <a:clrScheme name="MCSP Colors B">
      <a:dk1>
        <a:srgbClr val="000000"/>
      </a:dk1>
      <a:lt1>
        <a:srgbClr val="777777"/>
      </a:lt1>
      <a:dk2>
        <a:srgbClr val="002A6C"/>
      </a:dk2>
      <a:lt2>
        <a:srgbClr val="9DBFE5"/>
      </a:lt2>
      <a:accent1>
        <a:srgbClr val="367A52"/>
      </a:accent1>
      <a:accent2>
        <a:srgbClr val="0090B6"/>
      </a:accent2>
      <a:accent3>
        <a:srgbClr val="914E71"/>
      </a:accent3>
      <a:accent4>
        <a:srgbClr val="79578F"/>
      </a:accent4>
      <a:accent5>
        <a:srgbClr val="D5B4E4"/>
      </a:accent5>
      <a:accent6>
        <a:srgbClr val="667B8C"/>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391D8734-B467-4542-BC34-5B5C5FCA39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1958CCDA3C9A846BC7D3884977680F6" ma:contentTypeVersion="0" ma:contentTypeDescription="Create a new document." ma:contentTypeScope="" ma:versionID="6bdec36d5b7cdbea0a41b7400f6d04eb">
  <xsd:schema xmlns:xsd="http://www.w3.org/2001/XMLSchema" xmlns:xs="http://www.w3.org/2001/XMLSchema" xmlns:p="http://schemas.microsoft.com/office/2006/metadata/properties" xmlns:ns2="75e13fa6-3636-4522-b057-3e839aca7cce" targetNamespace="http://schemas.microsoft.com/office/2006/metadata/properties" ma:root="true" ma:fieldsID="cfce4acfa4037bd3ef9f43294d24b542" ns2:_="">
    <xsd:import namespace="75e13fa6-3636-4522-b057-3e839aca7cce"/>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e13fa6-3636-4522-b057-3e839aca7cce"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dlc_DocId xmlns="75e13fa6-3636-4522-b057-3e839aca7cce">WK2YMFF4N567-111-90</_dlc_DocId>
    <_dlc_DocIdUrl xmlns="75e13fa6-3636-4522-b057-3e839aca7cce">
      <Url>http://jhp-vdata130:35202/sites/RMNCH/Technical/MaternalHealth/_layouts/DocIdRedir.aspx?ID=WK2YMFF4N567-111-90</Url>
      <Description>WK2YMFF4N567-111-90</Description>
    </_dlc_DocIdUrl>
  </documentManagement>
</p:properties>
</file>

<file path=customXml/itemProps1.xml><?xml version="1.0" encoding="utf-8"?>
<ds:datastoreItem xmlns:ds="http://schemas.openxmlformats.org/officeDocument/2006/customXml" ds:itemID="{8F38C1FA-A65C-4CEB-B8C0-EC1EA87259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5e13fa6-3636-4522-b057-3e839aca7cc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09F3E2-B2FE-4037-8225-D678850371EB}">
  <ds:schemaRefs>
    <ds:schemaRef ds:uri="http://schemas.microsoft.com/sharepoint/events"/>
  </ds:schemaRefs>
</ds:datastoreItem>
</file>

<file path=customXml/itemProps3.xml><?xml version="1.0" encoding="utf-8"?>
<ds:datastoreItem xmlns:ds="http://schemas.openxmlformats.org/officeDocument/2006/customXml" ds:itemID="{4E4584D2-2840-41D2-A886-C705EB8A9535}">
  <ds:schemaRefs>
    <ds:schemaRef ds:uri="http://schemas.microsoft.com/sharepoint/v3/contenttype/forms"/>
  </ds:schemaRefs>
</ds:datastoreItem>
</file>

<file path=customXml/itemProps4.xml><?xml version="1.0" encoding="utf-8"?>
<ds:datastoreItem xmlns:ds="http://schemas.openxmlformats.org/officeDocument/2006/customXml" ds:itemID="{4F276028-977C-457C-AF54-ABC44574CF08}">
  <ds:schemaRefs>
    <ds:schemaRef ds:uri="http://schemas.microsoft.com/office/2006/documentManagement/types"/>
    <ds:schemaRef ds:uri="http://purl.org/dc/terms/"/>
    <ds:schemaRef ds:uri="http://www.w3.org/XML/1998/namespace"/>
    <ds:schemaRef ds:uri="http://schemas.microsoft.com/office/infopath/2007/PartnerControls"/>
    <ds:schemaRef ds:uri="http://schemas.microsoft.com/office/2006/metadata/properties"/>
    <ds:schemaRef ds:uri="75e13fa6-3636-4522-b057-3e839aca7cce"/>
    <ds:schemaRef ds:uri="http://purl.org/dc/dcmitype/"/>
    <ds:schemaRef ds:uri="http://purl.org/dc/elements/1.1/"/>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About MCSP Presentation v7</Template>
  <TotalTime>6650</TotalTime>
  <Words>1425</Words>
  <Application>Microsoft Office PowerPoint</Application>
  <PresentationFormat>On-screen Show (4:3)</PresentationFormat>
  <Paragraphs>183</Paragraphs>
  <Slides>29</Slides>
  <Notes>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29</vt:i4>
      </vt:variant>
    </vt:vector>
  </HeadingPairs>
  <TitlesOfParts>
    <vt:vector size="37" baseType="lpstr">
      <vt:lpstr>Arial</vt:lpstr>
      <vt:lpstr>Calibri</vt:lpstr>
      <vt:lpstr>Gill Sans MT</vt:lpstr>
      <vt:lpstr>Symbol</vt:lpstr>
      <vt:lpstr>Times New Roman</vt:lpstr>
      <vt:lpstr>1_Office Theme</vt:lpstr>
      <vt:lpstr>MCSP_PowerPoint</vt:lpstr>
      <vt:lpstr>2_Office Theme</vt:lpstr>
      <vt:lpstr>La prévention du paludisme pendant la grossesse :  promouvoir l'administration du TPIg-SP dès le début du deuxième trimestre </vt:lpstr>
      <vt:lpstr>Objectifs</vt:lpstr>
      <vt:lpstr>Pourquoi est-ce un sujet important ?  </vt:lpstr>
      <vt:lpstr>Recommandations de 2012 de l'OMS en matière de politiques concernant le TPIg-SP </vt:lpstr>
      <vt:lpstr>Qu'est-ce qui a changé dans les directives de l'OMS sur le TPIg-SP entre 2004 et 2012 ?</vt:lpstr>
      <vt:lpstr>Recommandations de 2012 de l'OMS en matière de politiques concernant le TPIg-SP </vt:lpstr>
      <vt:lpstr>Recommandations de 2012 de l'OMS en matière de politiques concernant le TPIg-SP (suite)</vt:lpstr>
      <vt:lpstr>Les effets secondaires du TPIg-SP </vt:lpstr>
      <vt:lpstr>Détermination de l'AG pour la première dose de SP pendant la grossesse :  Anamnèse</vt:lpstr>
      <vt:lpstr>Détermination de l'AG pour la première dose de SP pendant la grossesse : Examen physique</vt:lpstr>
      <vt:lpstr>Détermination de l'AG pour la première dose de SP pendant la grossesse :  Autres méthodes</vt:lpstr>
      <vt:lpstr>Déterminer la taille de l'utérus et l’AG </vt:lpstr>
      <vt:lpstr>Déterminer la taille de l'utérus et l'AG (suite)</vt:lpstr>
      <vt:lpstr>Déterminer la taille de l'utérus et l'AG (suite)</vt:lpstr>
      <vt:lpstr>Conseils aux clientes sur le TPIg-SP </vt:lpstr>
      <vt:lpstr>Conseils aux clientes sur le TPIg-SP (suite)</vt:lpstr>
      <vt:lpstr>Conseils aux clientes sur le TPIg-SP (suite)</vt:lpstr>
      <vt:lpstr>Conseils aux clientes concernant l'apport en fer/acide folique lors de la grossesse</vt:lpstr>
      <vt:lpstr>Conseils aux clientes sur le PPG</vt:lpstr>
      <vt:lpstr>Outil de travail des prestataires pour soutenir l'intégration du TPIg-SP à chaque contact de CPN</vt:lpstr>
      <vt:lpstr>PowerPoint Presentation</vt:lpstr>
      <vt:lpstr>PowerPoint Presentation</vt:lpstr>
      <vt:lpstr>PowerPoint Presentation</vt:lpstr>
      <vt:lpstr>PowerPoint Presentation</vt:lpstr>
      <vt:lpstr>Mise en œuvre de la politique de l'OMS : Questions à examiner</vt:lpstr>
      <vt:lpstr>Mise en œuvre de la politique de l'OMS : Questions à examiner (suite)</vt:lpstr>
      <vt:lpstr>Mise en œuvre de la politique de l'OMS : Questions à examiner (suite)</vt:lpstr>
      <vt:lpstr>Points clés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Maternal and Child Survival Program</dc:title>
  <dc:creator>Jenny Eddy</dc:creator>
  <cp:lastModifiedBy>Windows User</cp:lastModifiedBy>
  <cp:revision>269</cp:revision>
  <cp:lastPrinted>2016-03-04T14:53:22Z</cp:lastPrinted>
  <dcterms:created xsi:type="dcterms:W3CDTF">2014-10-09T18:35:37Z</dcterms:created>
  <dcterms:modified xsi:type="dcterms:W3CDTF">2017-08-07T18:17:09Z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0x010100E1958CCDA3C9A846BC7D3884977680F6</vt:lpwstr>
  </property>
  <property fmtid="{D5CDD505-2E9C-101B-9397-08002B2CF9AE}" pid="3" name="_dlc_DocIdItemGuid">
    <vt:lpwstr>67143d25-466b-44a6-96da-6a9cfc3922ce</vt:lpwstr>
  </property>
</Properties>
</file>