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5"/>
    <p:sldMasterId id="2147483667" r:id="rId6"/>
  </p:sldMasterIdLst>
  <p:notesMasterIdLst>
    <p:notesMasterId r:id="rId36"/>
  </p:notesMasterIdLst>
  <p:handoutMasterIdLst>
    <p:handoutMasterId r:id="rId37"/>
  </p:handoutMasterIdLst>
  <p:sldIdLst>
    <p:sldId id="296" r:id="rId7"/>
    <p:sldId id="322" r:id="rId8"/>
    <p:sldId id="353" r:id="rId9"/>
    <p:sldId id="326" r:id="rId10"/>
    <p:sldId id="354" r:id="rId11"/>
    <p:sldId id="328" r:id="rId12"/>
    <p:sldId id="329" r:id="rId13"/>
    <p:sldId id="343" r:id="rId14"/>
    <p:sldId id="348" r:id="rId15"/>
    <p:sldId id="350" r:id="rId16"/>
    <p:sldId id="349" r:id="rId17"/>
    <p:sldId id="351" r:id="rId18"/>
    <p:sldId id="340" r:id="rId19"/>
    <p:sldId id="341" r:id="rId20"/>
    <p:sldId id="333" r:id="rId21"/>
    <p:sldId id="342" r:id="rId22"/>
    <p:sldId id="352" r:id="rId23"/>
    <p:sldId id="335" r:id="rId24"/>
    <p:sldId id="334" r:id="rId25"/>
    <p:sldId id="355" r:id="rId26"/>
    <p:sldId id="356" r:id="rId27"/>
    <p:sldId id="361" r:id="rId28"/>
    <p:sldId id="358" r:id="rId29"/>
    <p:sldId id="359" r:id="rId30"/>
    <p:sldId id="344" r:id="rId31"/>
    <p:sldId id="346" r:id="rId32"/>
    <p:sldId id="347" r:id="rId33"/>
    <p:sldId id="336" r:id="rId34"/>
    <p:sldId id="360" r:id="rId3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96">
          <p15:clr>
            <a:srgbClr val="A4A3A4"/>
          </p15:clr>
        </p15:guide>
        <p15:guide id="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89" userDrawn="1">
          <p15:clr>
            <a:srgbClr val="A4A3A4"/>
          </p15:clr>
        </p15:guide>
        <p15:guide id="2" pos="2070" userDrawn="1">
          <p15:clr>
            <a:srgbClr val="A4A3A4"/>
          </p15:clr>
        </p15:guide>
        <p15:guide id="3" orient="horz" pos="2928" userDrawn="1">
          <p15:clr>
            <a:srgbClr val="A4A3A4"/>
          </p15:clr>
        </p15:guide>
        <p15:guide id="4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gomez" initials="pg" lastIdx="7" clrIdx="0"/>
  <p:cmAuthor id="7" name="Robert Sellke" initials="RS" lastIdx="5" clrIdx="7">
    <p:extLst>
      <p:ext uri="{19B8F6BF-5375-455C-9EA6-DF929625EA0E}">
        <p15:presenceInfo xmlns:p15="http://schemas.microsoft.com/office/powerpoint/2012/main" userId="S-1-5-21-200220283-296057445-522006248-42469" providerId="AD"/>
      </p:ext>
    </p:extLst>
  </p:cmAuthor>
  <p:cmAuthor id="1" name="Microsoft Office User" initials="Office" lastIdx="1" clrIdx="1">
    <p:extLst/>
  </p:cmAuthor>
  <p:cmAuthor id="8" name="Abbey Becker" initials="AB" lastIdx="9" clrIdx="8">
    <p:extLst>
      <p:ext uri="{19B8F6BF-5375-455C-9EA6-DF929625EA0E}">
        <p15:presenceInfo xmlns:p15="http://schemas.microsoft.com/office/powerpoint/2012/main" userId="S-1-5-21-200220283-296057445-522006248-71097" providerId="AD"/>
      </p:ext>
    </p:extLst>
  </p:cmAuthor>
  <p:cmAuthor id="2" name="Microsoft Office User" initials="Office [2]" lastIdx="1" clrIdx="2">
    <p:extLst/>
  </p:cmAuthor>
  <p:cmAuthor id="9" name="Gregory Davenport" initials="GD" lastIdx="1" clrIdx="9">
    <p:extLst>
      <p:ext uri="{19B8F6BF-5375-455C-9EA6-DF929625EA0E}">
        <p15:presenceInfo xmlns:p15="http://schemas.microsoft.com/office/powerpoint/2012/main" userId="S-1-5-21-200220283-296057445-522006248-70821" providerId="AD"/>
      </p:ext>
    </p:extLst>
  </p:cmAuthor>
  <p:cmAuthor id="3" name="Microsoft Office User" initials="Office [3]" lastIdx="1" clrIdx="3">
    <p:extLst/>
  </p:cmAuthor>
  <p:cmAuthor id="4" name="Microsoft Office User" initials="Office [4]" lastIdx="1" clrIdx="4">
    <p:extLst/>
  </p:cmAuthor>
  <p:cmAuthor id="5" name="Microsoft Office User" initials="Office [5]" lastIdx="1" clrIdx="5">
    <p:extLst/>
  </p:cmAuthor>
  <p:cmAuthor id="6" name="Microsoft Office User" initials="Office [6]" lastIdx="1" clrIdx="6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F5F5F"/>
    <a:srgbClr val="002A6C"/>
    <a:srgbClr val="FFFF99"/>
    <a:srgbClr val="9DBFE5"/>
    <a:srgbClr val="65A0FF"/>
    <a:srgbClr val="000000"/>
    <a:srgbClr val="00306C"/>
    <a:srgbClr val="001B48"/>
    <a:srgbClr val="003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7" autoAdjust="0"/>
    <p:restoredTop sz="93608" autoAdjust="0"/>
  </p:normalViewPr>
  <p:slideViewPr>
    <p:cSldViewPr>
      <p:cViewPr varScale="1">
        <p:scale>
          <a:sx n="110" d="100"/>
          <a:sy n="110" d="100"/>
        </p:scale>
        <p:origin x="1668" y="108"/>
      </p:cViewPr>
      <p:guideLst>
        <p:guide orient="horz" pos="2160"/>
        <p:guide pos="2880"/>
        <p:guide orient="horz" pos="96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>
      <p:cViewPr varScale="1">
        <p:scale>
          <a:sx n="111" d="100"/>
          <a:sy n="111" d="100"/>
        </p:scale>
        <p:origin x="-4980" y="-78"/>
      </p:cViewPr>
      <p:guideLst>
        <p:guide orient="horz" pos="2789"/>
        <p:guide pos="2070"/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733FA4FF-614D-489F-B63B-47AE70D48D7A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B67EF9C2-6F22-4B19-8023-A61C3BAEF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519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F4B9D989-9601-4137-BAD3-FB2631A35E8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1BA8B851-CB07-4687-BEC0-9D51E80DE7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793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8B851-CB07-4687-BEC0-9D51E80DE7B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878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697" indent="-174697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5F5F5F"/>
                </a:solidFill>
                <a:latin typeface="Gill Sans MT" panose="020B0502020104020203" pitchFamily="34" charset="0"/>
              </a:rPr>
              <a:t>Women are often uncertain about LMP, or may be  breastfeeding and are amenorrheic.  </a:t>
            </a:r>
          </a:p>
          <a:p>
            <a:pPr marL="174697" indent="-174697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5F5F5F"/>
                </a:solidFill>
                <a:latin typeface="Gill Sans MT" panose="020B0502020104020203" pitchFamily="34" charset="0"/>
              </a:rPr>
              <a:t>Any dates the woman gives should be correlated with other information.</a:t>
            </a:r>
          </a:p>
          <a:p>
            <a:pPr marL="174697" indent="-174697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5F5F5F"/>
                </a:solidFill>
                <a:latin typeface="Gill Sans MT" panose="020B0502020104020203" pitchFamily="34" charset="0"/>
              </a:rPr>
              <a:t>Quickening will not have occurred by 13 weeks, so it should not be used as a criterion to begin </a:t>
            </a:r>
            <a:r>
              <a:rPr lang="en-US" sz="1300" dirty="0" err="1">
                <a:solidFill>
                  <a:srgbClr val="5F5F5F"/>
                </a:solidFill>
                <a:latin typeface="Gill Sans MT" panose="020B0502020104020203" pitchFamily="34" charset="0"/>
              </a:rPr>
              <a:t>IPTp</a:t>
            </a:r>
            <a:r>
              <a:rPr lang="en-US" sz="1300" dirty="0">
                <a:solidFill>
                  <a:srgbClr val="5F5F5F"/>
                </a:solidFill>
                <a:latin typeface="Gill Sans MT" panose="020B0502020104020203" pitchFamily="34" charset="0"/>
              </a:rPr>
              <a:t>-SP.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8B851-CB07-4687-BEC0-9D51E80DE7B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190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8B851-CB07-4687-BEC0-9D51E80DE7B7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988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8B851-CB07-4687-BEC0-9D51E80DE7B7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521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8B851-CB07-4687-BEC0-9D51E80DE7B7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52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667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3" name="Group 2"/>
          <p:cNvGrpSpPr>
            <a:grpSpLocks noChangeAspect="1"/>
          </p:cNvGrpSpPr>
          <p:nvPr userDrawn="1"/>
        </p:nvGrpSpPr>
        <p:grpSpPr>
          <a:xfrm>
            <a:off x="2141222" y="761999"/>
            <a:ext cx="4861559" cy="752864"/>
            <a:chOff x="2362200" y="762000"/>
            <a:chExt cx="4419600" cy="684422"/>
          </a:xfrm>
        </p:grpSpPr>
        <p:pic>
          <p:nvPicPr>
            <p:cNvPr id="8" name="Picture 2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0" y="803802"/>
              <a:ext cx="1752600" cy="642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1043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4648200" cy="26670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4648200" cy="12192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5638800" y="1981200"/>
            <a:ext cx="2667000" cy="403860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 smtClean="0"/>
              <a:t>Click icon to add clip 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8778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45F0F-741E-41BF-8F03-A249927E18CE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107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2F8D9-C531-4BD6-9734-0E24D8CE058E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936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F5F5F"/>
                </a:solidFill>
              </a:defRPr>
            </a:lvl1pPr>
            <a:lvl2pPr>
              <a:defRPr sz="22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600">
                <a:solidFill>
                  <a:srgbClr val="5F5F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E6071-6933-4914-8C16-0957FA74DEEC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450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97298-1F01-4523-A0BA-F5858756B983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040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DF60-0184-4F1B-BC95-FB2A8028EF53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765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93738" y="1831975"/>
            <a:ext cx="76962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400" dirty="0" smtClean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For more information, please visit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400" b="1" dirty="0" smtClean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www.mcsprogram.org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93738" y="3733800"/>
            <a:ext cx="7696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400" dirty="0" smtClean="0">
                <a:solidFill>
                  <a:srgbClr val="000000"/>
                </a:solidFill>
                <a:latin typeface="Gill Sans MT" pitchFamily="34" charset="0"/>
                <a:cs typeface="Arial" charset="0"/>
              </a:rPr>
              <a:t>This presentation was made possible by the generous support of the American people through the United States Agency for International Development (USAID), under the terms of the Cooperative Agreement AID-OAA-A-14-00028.  The contents are the responsibility of the authors and do not necessarily reflect the views of USAID or the United States Government.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60438" y="6019800"/>
            <a:ext cx="71628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800" baseline="30000" dirty="0" smtClean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 facebook.com/</a:t>
            </a:r>
            <a:r>
              <a:rPr lang="en-US" altLang="en-US" sz="2800" baseline="30000" dirty="0" err="1" smtClean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MCSPglobal</a:t>
            </a:r>
            <a:r>
              <a:rPr lang="en-US" altLang="en-US" sz="2800" baseline="30000" dirty="0" smtClean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 			twitter.com/</a:t>
            </a:r>
            <a:r>
              <a:rPr lang="en-US" altLang="en-US" sz="2800" baseline="30000" dirty="0" err="1" smtClean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MCSPglobal</a:t>
            </a:r>
            <a:endParaRPr lang="en-US" altLang="en-US" sz="2800" baseline="30000" dirty="0" smtClean="0">
              <a:solidFill>
                <a:srgbClr val="002A6C"/>
              </a:solidFill>
              <a:latin typeface="Gill Sans M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712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4648200" cy="26670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4648200" cy="12192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5638800" y="1981200"/>
            <a:ext cx="2667000" cy="4038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>
          <a:xfrm>
            <a:off x="2141222" y="761999"/>
            <a:ext cx="4861559" cy="752864"/>
            <a:chOff x="2362200" y="762000"/>
            <a:chExt cx="4419600" cy="684422"/>
          </a:xfrm>
        </p:grpSpPr>
        <p:pic>
          <p:nvPicPr>
            <p:cNvPr id="8" name="Picture 2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0" y="803802"/>
              <a:ext cx="1752600" cy="642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6356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3311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37494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F5F5F"/>
                </a:solidFill>
              </a:defRPr>
            </a:lvl1pPr>
            <a:lvl2pPr>
              <a:defRPr sz="22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600">
                <a:solidFill>
                  <a:srgbClr val="5F5F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415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0912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3408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93084" y="1831538"/>
            <a:ext cx="76962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For more information,</a:t>
            </a:r>
            <a:r>
              <a:rPr lang="en-US" sz="3400" baseline="0" dirty="0" smtClean="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en-US" sz="3400" dirty="0" smtClean="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please visit</a:t>
            </a:r>
          </a:p>
          <a:p>
            <a:pPr algn="ctr"/>
            <a:r>
              <a:rPr lang="en-US" sz="3400" b="1" dirty="0" smtClean="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www.mcsprogram.org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93084" y="3733801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Gill Sans MT" panose="020B0502020104020203" pitchFamily="34" charset="0"/>
                <a:cs typeface="Arial" panose="020B0604020202020204" pitchFamily="34" charset="0"/>
              </a:rPr>
              <a:t>This presentation was made possible by the generous support of the American people through the United States Agency for International Development (USAID), under the terms of the Cooperative Agreement AID-OAA-A-14-00028.  The contents are the responsibility of the authors and do not necessarily reflect the views of USAID, PMI, or the United States government.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959785" y="6019802"/>
            <a:ext cx="7162801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i="0" u="none" strike="noStrike" kern="1200" baseline="30000" dirty="0" smtClean="0">
                <a:solidFill>
                  <a:srgbClr val="002A6C"/>
                </a:solidFill>
                <a:latin typeface="Gill Sans MT" panose="020B0502020104020203" pitchFamily="34" charset="0"/>
                <a:ea typeface="+mn-ea"/>
                <a:cs typeface="+mn-cs"/>
              </a:rPr>
              <a:t> facebook.com/MCSPglobal 			twitter.com/MCSPglobal</a:t>
            </a:r>
          </a:p>
        </p:txBody>
      </p:sp>
    </p:spTree>
    <p:extLst>
      <p:ext uri="{BB962C8B-B14F-4D97-AF65-F5344CB8AC3E}">
        <p14:creationId xmlns:p14="http://schemas.microsoft.com/office/powerpoint/2010/main" val="3268012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514600"/>
            <a:ext cx="9144000" cy="434340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667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08080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2000" y="434414"/>
            <a:ext cx="7751833" cy="1129507"/>
            <a:chOff x="160217" y="0"/>
            <a:chExt cx="5713511" cy="832513"/>
          </a:xfrm>
        </p:grpSpPr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45" r="10315" b="22075"/>
            <a:stretch/>
          </p:blipFill>
          <p:spPr bwMode="auto">
            <a:xfrm>
              <a:off x="160217" y="191068"/>
              <a:ext cx="1671851" cy="64144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2474" y="279779"/>
              <a:ext cx="1501254" cy="55273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5307" y="0"/>
              <a:ext cx="1016759" cy="8256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6263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5F5F5F"/>
                </a:solidFill>
              </a:defRPr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 smtClean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83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514600"/>
            <a:ext cx="9144000" cy="434340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Gill Sans MT" panose="020B0502020104020203" pitchFamily="34" charset="0"/>
                <a:cs typeface="+mn-cs"/>
              </a:defRPr>
            </a:lvl1pPr>
          </a:lstStyle>
          <a:p>
            <a:pPr>
              <a:defRPr/>
            </a:pPr>
            <a:fld id="{B50F3CFD-2341-494F-89E5-102BD9C61CCC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0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 smtClean="0"/>
              <a:t>Prevention of Malaria in Pregnancy:  Promoting </a:t>
            </a:r>
            <a:r>
              <a:rPr lang="en-US" dirty="0" smtClean="0"/>
              <a:t>Intermittent Preventive Treatment in Pregnancy with </a:t>
            </a:r>
            <a:r>
              <a:rPr lang="en-US" dirty="0" err="1" smtClean="0"/>
              <a:t>Sulfadoxine-Pyrimethamine</a:t>
            </a:r>
            <a:r>
              <a:rPr lang="en-US" altLang="en-US" dirty="0" smtClean="0"/>
              <a:t> Early in the Second Trimester </a:t>
            </a:r>
          </a:p>
        </p:txBody>
      </p:sp>
      <p:sp>
        <p:nvSpPr>
          <p:cNvPr id="9219" name="Subtitle 4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066800"/>
          </a:xfrm>
        </p:spPr>
        <p:txBody>
          <a:bodyPr>
            <a:normAutofit fontScale="70000" lnSpcReduction="20000"/>
          </a:bodyPr>
          <a:lstStyle/>
          <a:p>
            <a:endParaRPr lang="en-US" altLang="en-US" sz="2200" dirty="0" smtClean="0">
              <a:solidFill>
                <a:schemeClr val="tx1"/>
              </a:solidFill>
            </a:endParaRPr>
          </a:p>
          <a:p>
            <a:r>
              <a:rPr lang="en-US" altLang="en-US" sz="2200" dirty="0" smtClean="0">
                <a:solidFill>
                  <a:schemeClr val="tx1"/>
                </a:solidFill>
              </a:rPr>
              <a:t>“Toolkit to Improve Early and Sustained Intermittent </a:t>
            </a:r>
            <a:br>
              <a:rPr lang="en-US" altLang="en-US" sz="2200" dirty="0" smtClean="0">
                <a:solidFill>
                  <a:schemeClr val="tx1"/>
                </a:solidFill>
              </a:rPr>
            </a:br>
            <a:r>
              <a:rPr lang="en-US" altLang="en-US" sz="2200" dirty="0" smtClean="0">
                <a:solidFill>
                  <a:schemeClr val="tx1"/>
                </a:solidFill>
              </a:rPr>
              <a:t>Preventive Treatment in Pregnancy (</a:t>
            </a:r>
            <a:r>
              <a:rPr lang="en-US" altLang="en-US" sz="2200" dirty="0" err="1" smtClean="0">
                <a:solidFill>
                  <a:schemeClr val="tx1"/>
                </a:solidFill>
              </a:rPr>
              <a:t>IPTp</a:t>
            </a:r>
            <a:r>
              <a:rPr lang="en-US" altLang="en-US" sz="2200" dirty="0" smtClean="0">
                <a:solidFill>
                  <a:schemeClr val="tx1"/>
                </a:solidFill>
              </a:rPr>
              <a:t>) Uptake”</a:t>
            </a:r>
          </a:p>
          <a:p>
            <a:r>
              <a:rPr lang="en-US" altLang="en-US" sz="2200" dirty="0" smtClean="0">
                <a:solidFill>
                  <a:schemeClr val="tx1"/>
                </a:solidFill>
              </a:rPr>
              <a:t>Module to Support the 2012 World Health Organization Policy Recommendations for </a:t>
            </a:r>
            <a:r>
              <a:rPr lang="en-US" altLang="en-US" sz="2200" dirty="0" err="1" smtClean="0">
                <a:solidFill>
                  <a:schemeClr val="tx1"/>
                </a:solidFill>
              </a:rPr>
              <a:t>IPTp</a:t>
            </a:r>
            <a:r>
              <a:rPr lang="en-US" altLang="en-US" sz="2200" dirty="0" smtClean="0">
                <a:solidFill>
                  <a:schemeClr val="tx1"/>
                </a:solidFill>
              </a:rPr>
              <a:t>-SP </a:t>
            </a:r>
          </a:p>
          <a:p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66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Determination of GA for First SP Dose in Pregnancy: Physical </a:t>
            </a:r>
            <a:r>
              <a:rPr lang="en-US" dirty="0"/>
              <a:t>E</a:t>
            </a:r>
            <a:r>
              <a:rPr lang="en-US" dirty="0" smtClean="0"/>
              <a:t>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First trimester:  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Uterus grows from size of lemon to orange.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Cannot be palpated abdominally.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Second trimester (beginning at 13 weeks): 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Uterus is the size of a grapefruit.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2"/>
                </a:solidFill>
              </a:rPr>
              <a:t>an be palpated abdominally about 3 fingerbreadths above symphysis pubis.</a:t>
            </a: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100" dirty="0" smtClean="0">
                <a:solidFill>
                  <a:schemeClr val="tx2"/>
                </a:solidFill>
              </a:rPr>
              <a:t>Note: Pelvic (internal) exams are not necessary to determine uterine size in second trimester.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3" descr="C:\Users\pgomez\Desktop\C1FF1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6400" y="1669226"/>
            <a:ext cx="2743200" cy="4168113"/>
          </a:xfrm>
        </p:spPr>
      </p:pic>
      <p:sp>
        <p:nvSpPr>
          <p:cNvPr id="4" name="TextBox 3"/>
          <p:cNvSpPr txBox="1"/>
          <p:nvPr/>
        </p:nvSpPr>
        <p:spPr>
          <a:xfrm>
            <a:off x="5638800" y="59436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Gill Sans MT" panose="020B0502020104020203" pitchFamily="34" charset="0"/>
              </a:rPr>
              <a:t>Symphysis pubis</a:t>
            </a:r>
            <a:endParaRPr lang="en-US" dirty="0">
              <a:latin typeface="Gill Sans MT" panose="020B0502020104020203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058619" y="4953000"/>
            <a:ext cx="646981" cy="914400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39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Determination of GA for First SP Dose in Pregnancy: Other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48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Pregnancy tests, if available/affordable, can confirm pregnancy.</a:t>
            </a:r>
          </a:p>
          <a:p>
            <a:r>
              <a:rPr lang="en-US" dirty="0">
                <a:solidFill>
                  <a:schemeClr val="tx2"/>
                </a:solidFill>
              </a:rPr>
              <a:t>Symphysis </a:t>
            </a:r>
            <a:r>
              <a:rPr lang="en-US" dirty="0" smtClean="0">
                <a:solidFill>
                  <a:schemeClr val="tx2"/>
                </a:solidFill>
              </a:rPr>
              <a:t>pubis-fundal height (SFH) should be measured.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Generally only used after 20</a:t>
            </a:r>
            <a:r>
              <a:rPr lang="en-US" dirty="0">
                <a:solidFill>
                  <a:schemeClr val="tx2"/>
                </a:solidFill>
              </a:rPr>
              <a:t>–</a:t>
            </a:r>
            <a:r>
              <a:rPr lang="en-US" dirty="0" smtClean="0">
                <a:solidFill>
                  <a:schemeClr val="tx2"/>
                </a:solidFill>
              </a:rPr>
              <a:t>24 weeks gestation.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Ultrasound scan performed.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Can be superior to dating via LNMP or physical examination, depending on clinical circumstances, but</a:t>
            </a:r>
            <a:r>
              <a:rPr lang="en-US" dirty="0">
                <a:solidFill>
                  <a:schemeClr val="tx2"/>
                </a:solidFill>
              </a:rPr>
              <a:t> d</a:t>
            </a:r>
            <a:r>
              <a:rPr lang="en-US" dirty="0" smtClean="0">
                <a:solidFill>
                  <a:schemeClr val="tx2"/>
                </a:solidFill>
              </a:rPr>
              <a:t>ating precision decreases with GA, and </a:t>
            </a:r>
            <a:r>
              <a:rPr lang="en-US" dirty="0">
                <a:solidFill>
                  <a:schemeClr val="tx2"/>
                </a:solidFill>
              </a:rPr>
              <a:t>u</a:t>
            </a:r>
            <a:r>
              <a:rPr lang="en-US" dirty="0" smtClean="0">
                <a:solidFill>
                  <a:schemeClr val="tx2"/>
                </a:solidFill>
              </a:rPr>
              <a:t>ltrasound machines are not universally available.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72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Determining Uterine Size and GA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At the beginning of the second trimester 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(13 weeks), the top of the uterus is usually just above the mother’s pubic bone (where her pubic hair begins).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At about five months (20</a:t>
            </a:r>
            <a:r>
              <a:rPr lang="en-US" dirty="0">
                <a:solidFill>
                  <a:schemeClr val="tx2"/>
                </a:solidFill>
              </a:rPr>
              <a:t>–</a:t>
            </a:r>
            <a:r>
              <a:rPr lang="en-US" dirty="0" smtClean="0">
                <a:solidFill>
                  <a:schemeClr val="tx2"/>
                </a:solidFill>
              </a:rPr>
              <a:t>22 weeks), the top of the uterus is usually right at the mother’s bellybutton (umbilicus or navel).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30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Determining Uterine Size and GA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To feel the uterus, make sure the mother has emptied her bladder.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Have the mother lie on her back with some support under her head and ask her to bend her knees, keeping her feet flat on the bed.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Explain to her what you are going to do 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(and why) before you examine her abdomen.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Your touch should be firm but gentle.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0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Determining Uterine Size and GA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Place fingers on the pubic bone and walk them up the center of the abdomen until you feel the top of her uterus (fundus) under the skin.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It will feel like a hard ball.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You can feel the top by curving your fingers gently into the abdomen.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Uterus palpated 3 fingerbreadths above the pubic bone is compatible with pregnancy in the second trimester.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7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Counseling about </a:t>
            </a:r>
            <a:r>
              <a:rPr lang="en-US" dirty="0" err="1" smtClean="0"/>
              <a:t>IPTp</a:t>
            </a:r>
            <a:r>
              <a:rPr lang="en-US" dirty="0" smtClean="0"/>
              <a:t>-SP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Since women are used to starting SP later in pregnancy, service providers must counsel on the importance of dosing as early as possible in the second trimester because: 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Malaria parasites can attack the placenta in the first trimester.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If parasites are not cleared with SP, they can affect placental development and fetal growth very early in pregnancy.</a:t>
            </a:r>
          </a:p>
        </p:txBody>
      </p:sp>
    </p:spTree>
    <p:extLst>
      <p:ext uri="{BB962C8B-B14F-4D97-AF65-F5344CB8AC3E}">
        <p14:creationId xmlns:p14="http://schemas.microsoft.com/office/powerpoint/2010/main" val="297167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Counseling about </a:t>
            </a:r>
            <a:r>
              <a:rPr lang="en-US" dirty="0" err="1" smtClean="0"/>
              <a:t>IPTp</a:t>
            </a:r>
            <a:r>
              <a:rPr lang="en-US" dirty="0" smtClean="0"/>
              <a:t>-SP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Women’s concerns must be addressed.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SP can be taken with food or on an empty stomach.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0.4 mg </a:t>
            </a:r>
            <a:r>
              <a:rPr lang="en-US" dirty="0" smtClean="0">
                <a:solidFill>
                  <a:schemeClr val="tx2"/>
                </a:solidFill>
              </a:rPr>
              <a:t>folic </a:t>
            </a:r>
            <a:r>
              <a:rPr lang="en-US" dirty="0">
                <a:solidFill>
                  <a:schemeClr val="tx2"/>
                </a:solidFill>
              </a:rPr>
              <a:t>acid </a:t>
            </a:r>
            <a:r>
              <a:rPr lang="en-US" dirty="0" smtClean="0">
                <a:solidFill>
                  <a:schemeClr val="tx2"/>
                </a:solidFill>
              </a:rPr>
              <a:t>can be taken with SP.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SP is </a:t>
            </a:r>
            <a:r>
              <a:rPr lang="en-US" dirty="0">
                <a:solidFill>
                  <a:schemeClr val="tx2"/>
                </a:solidFill>
              </a:rPr>
              <a:t>n</a:t>
            </a:r>
            <a:r>
              <a:rPr lang="en-US" dirty="0" smtClean="0">
                <a:solidFill>
                  <a:schemeClr val="tx2"/>
                </a:solidFill>
              </a:rPr>
              <a:t>ot harmful to a woman or her baby.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SP can cause nausea, vomiting, or dizziness, but these are short-lived and subside with further doses.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60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Counseling about </a:t>
            </a:r>
            <a:r>
              <a:rPr lang="en-US" dirty="0" err="1" smtClean="0"/>
              <a:t>IPTp</a:t>
            </a:r>
            <a:r>
              <a:rPr lang="en-US" dirty="0" smtClean="0"/>
              <a:t>-SP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Pregnant women can receive SP at all scheduled ANC contacts: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Starting at 13 weeks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As long as doses are at least one month apart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If the woman is not taking cotrimoxazole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SP can be taken up to the time of delivery.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Counsel pregnant women on importance of returning for repeat ANC contacts.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28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Client Counseling about Iron and Folic Acid Supplementation during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57" y="1598103"/>
            <a:ext cx="4996343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Iron and folic acid tablets should contacts to prevent and reduce anemia in pregnancy, which is associated with MIP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  <a:p>
            <a:pPr lvl="1"/>
            <a:r>
              <a:rPr lang="en-US" dirty="0">
                <a:solidFill>
                  <a:schemeClr val="tx2"/>
                </a:solidFill>
              </a:rPr>
              <a:t>F</a:t>
            </a:r>
            <a:r>
              <a:rPr lang="en-US" dirty="0" smtClean="0">
                <a:solidFill>
                  <a:schemeClr val="tx2"/>
                </a:solidFill>
              </a:rPr>
              <a:t>olic acid, combined with iron, can be taken at the same time as SP.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The WHO-recommended dose is 30–60 mg iron and 0.4 mg folic acid daily.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Pregnant women should not receive a standalone dose of folic acid exceeding 5 mg; consider reducing stores of 5 mg folic acid supplements.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676400"/>
            <a:ext cx="2743200" cy="359099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5802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Counseling about MIP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648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Don’t forget to provide a long-lasting insecticide-treated net as early as possible in pregnancy, or let the client know where she can obtain one. </a:t>
            </a:r>
            <a:r>
              <a:rPr lang="en-US" sz="2400" dirty="0">
                <a:solidFill>
                  <a:schemeClr val="tx2"/>
                </a:solidFill>
              </a:rPr>
              <a:t>C</a:t>
            </a:r>
            <a:r>
              <a:rPr lang="en-US" sz="2400" dirty="0" smtClean="0">
                <a:solidFill>
                  <a:schemeClr val="tx2"/>
                </a:solidFill>
              </a:rPr>
              <a:t>ounsel on nightly use and explore barriers to use.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Advise that the client return to facility if there are danger signs of malaria, including fever, headache, nausea/vomiting, and fatigue.</a:t>
            </a:r>
          </a:p>
          <a:p>
            <a:pPr lvl="1"/>
            <a:r>
              <a:rPr lang="en-US" sz="2400" dirty="0" smtClean="0">
                <a:solidFill>
                  <a:schemeClr val="tx2"/>
                </a:solidFill>
              </a:rPr>
              <a:t>Must have diagnostic test for malaria immediately and be treated if positive.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52600"/>
            <a:ext cx="2743200" cy="302895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5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Objectives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At the end of this module, learners will be able to: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Define the World Health Organization (WHO) policy recommendations for using intermittent preventive treatment during pregnancy with </a:t>
            </a:r>
            <a:r>
              <a:rPr lang="en-US" dirty="0" err="1" smtClean="0">
                <a:solidFill>
                  <a:schemeClr val="tx2"/>
                </a:solidFill>
              </a:rPr>
              <a:t>sulfadoxine-pyrimethamine</a:t>
            </a:r>
            <a:r>
              <a:rPr lang="en-US" dirty="0" smtClean="0">
                <a:solidFill>
                  <a:schemeClr val="tx2"/>
                </a:solidFill>
              </a:rPr>
              <a:t> (</a:t>
            </a:r>
            <a:r>
              <a:rPr lang="en-US" dirty="0" err="1" smtClean="0">
                <a:solidFill>
                  <a:schemeClr val="tx2"/>
                </a:solidFill>
              </a:rPr>
              <a:t>IPTp</a:t>
            </a:r>
            <a:r>
              <a:rPr lang="en-US" dirty="0" smtClean="0">
                <a:solidFill>
                  <a:schemeClr val="tx2"/>
                </a:solidFill>
              </a:rPr>
              <a:t>-SP).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Describe determination of gestational age (GA) through history, lab tests, and physical exam.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Use a job aid to assess early second-trimester GA and eligibility for </a:t>
            </a:r>
            <a:r>
              <a:rPr lang="en-US" dirty="0" err="1" smtClean="0">
                <a:solidFill>
                  <a:schemeClr val="tx2"/>
                </a:solidFill>
              </a:rPr>
              <a:t>IPTp</a:t>
            </a:r>
            <a:r>
              <a:rPr lang="en-US" dirty="0" smtClean="0">
                <a:solidFill>
                  <a:schemeClr val="tx2"/>
                </a:solidFill>
              </a:rPr>
              <a:t>-SP.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Discuss implications of the policy change at facility and community levels.</a:t>
            </a:r>
          </a:p>
          <a:p>
            <a:pPr lvl="1"/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4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339" y="2845699"/>
            <a:ext cx="8229600" cy="3124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Does the woman need SP at this ANC contact?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Answer this question for every client at every ANC contact.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Use information from history and physical exam to answer this question.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7339" y="298340"/>
            <a:ext cx="78978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2A6C"/>
                </a:solidFill>
                <a:latin typeface="Gill Sans MT" panose="020B0502020104020203" pitchFamily="34" charset="0"/>
              </a:rPr>
              <a:t>Provider Job Aid to Assist Integration of </a:t>
            </a:r>
            <a:r>
              <a:rPr lang="en-US" sz="2800" dirty="0" err="1" smtClean="0">
                <a:solidFill>
                  <a:srgbClr val="002A6C"/>
                </a:solidFill>
                <a:latin typeface="Gill Sans MT" panose="020B0502020104020203" pitchFamily="34" charset="0"/>
              </a:rPr>
              <a:t>IPTp</a:t>
            </a:r>
            <a:r>
              <a:rPr lang="en-US" sz="2800" dirty="0" smtClean="0">
                <a:solidFill>
                  <a:srgbClr val="002A6C"/>
                </a:solidFill>
                <a:latin typeface="Gill Sans MT" panose="020B0502020104020203" pitchFamily="34" charset="0"/>
              </a:rPr>
              <a:t>-SP </a:t>
            </a:r>
            <a:br>
              <a:rPr lang="en-US" sz="2800" dirty="0" smtClean="0">
                <a:solidFill>
                  <a:srgbClr val="002A6C"/>
                </a:solidFill>
                <a:latin typeface="Gill Sans MT" panose="020B0502020104020203" pitchFamily="34" charset="0"/>
              </a:rPr>
            </a:br>
            <a:r>
              <a:rPr lang="en-US" sz="2800" dirty="0" smtClean="0">
                <a:solidFill>
                  <a:srgbClr val="002A6C"/>
                </a:solidFill>
                <a:latin typeface="Gill Sans MT" panose="020B0502020104020203" pitchFamily="34" charset="0"/>
              </a:rPr>
              <a:t>into Every ANC Contact</a:t>
            </a:r>
          </a:p>
        </p:txBody>
      </p:sp>
      <p:sp>
        <p:nvSpPr>
          <p:cNvPr id="4" name="Rectangle 3"/>
          <p:cNvSpPr/>
          <p:nvPr/>
        </p:nvSpPr>
        <p:spPr>
          <a:xfrm>
            <a:off x="477340" y="1371600"/>
            <a:ext cx="66566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Start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572000" y="2438400"/>
            <a:ext cx="0" cy="381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295400" y="1371600"/>
            <a:ext cx="7079767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Provide SP at every ANC contact if at least 13 weeks pregnant, not taking </a:t>
            </a:r>
            <a:r>
              <a:rPr lang="en-US" sz="1400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cotrimoxazole</a:t>
            </a: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,</a:t>
            </a:r>
            <a:b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and at least one month since last dose.</a:t>
            </a:r>
            <a:b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</a:br>
            <a:r>
              <a:rPr lang="en-US" sz="1400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Does the woman need SP at this ANC contact?</a:t>
            </a:r>
            <a:endParaRPr lang="en-US" sz="14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10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/>
          <p:cNvCxnSpPr/>
          <p:nvPr/>
        </p:nvCxnSpPr>
        <p:spPr>
          <a:xfrm flipV="1">
            <a:off x="4962524" y="2486595"/>
            <a:ext cx="765670" cy="120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4267200"/>
            <a:ext cx="8229600" cy="193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 smtClean="0">
                <a:solidFill>
                  <a:schemeClr val="tx2"/>
                </a:solidFill>
              </a:rPr>
              <a:t>Is client certain of the first day of her LNMP?</a:t>
            </a:r>
          </a:p>
          <a:p>
            <a:r>
              <a:rPr lang="en-US" sz="2700" dirty="0" smtClean="0">
                <a:solidFill>
                  <a:schemeClr val="tx2"/>
                </a:solidFill>
              </a:rPr>
              <a:t>If not, does she think she has missed three menstrual periods? This is good to confirm but not required. </a:t>
            </a:r>
          </a:p>
        </p:txBody>
      </p:sp>
      <p:sp>
        <p:nvSpPr>
          <p:cNvPr id="6" name="Rectangle 5"/>
          <p:cNvSpPr/>
          <p:nvPr/>
        </p:nvSpPr>
        <p:spPr>
          <a:xfrm>
            <a:off x="677368" y="457200"/>
            <a:ext cx="457200" cy="34037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During Patient History</a:t>
            </a:r>
            <a:endParaRPr lang="en-US" sz="14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828800" y="1828800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2700000">
            <a:off x="1523209" y="2216936"/>
            <a:ext cx="646579" cy="64657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2700000">
            <a:off x="4324910" y="2175277"/>
            <a:ext cx="646579" cy="6465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648200" y="1823405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10800000" flipV="1">
            <a:off x="1828800" y="1189512"/>
            <a:ext cx="5067300" cy="633892"/>
          </a:xfrm>
          <a:prstGeom prst="bentConnector3">
            <a:avLst>
              <a:gd name="adj1" fmla="val 4315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648200" y="2955767"/>
            <a:ext cx="0" cy="8638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>
            <a:off x="1846498" y="2997426"/>
            <a:ext cx="2801702" cy="419100"/>
          </a:xfrm>
          <a:prstGeom prst="bentConnector3">
            <a:avLst>
              <a:gd name="adj1" fmla="val 2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600200" y="235204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Gill Sans MT" panose="020B0502020104020203" pitchFamily="34" charset="0"/>
              </a:rPr>
              <a:t>Yes</a:t>
            </a:r>
            <a:endParaRPr lang="en-US" dirty="0">
              <a:solidFill>
                <a:srgbClr val="FFFFFF"/>
              </a:solidFill>
              <a:latin typeface="Gill Sans MT" panose="020B0502020104020203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19599" y="2325937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Gill Sans MT" panose="020B0502020104020203" pitchFamily="34" charset="0"/>
              </a:rPr>
              <a:t>No</a:t>
            </a:r>
            <a:endParaRPr lang="en-US" dirty="0">
              <a:solidFill>
                <a:srgbClr val="FFFFFF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95400" y="457200"/>
            <a:ext cx="7162800" cy="9906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If first contact: Is she sure of the date of the first day of her last menstrual period (LMP)?</a:t>
            </a:r>
            <a:b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At first and every contact: Confirm LMP and ensure information has been documented on ANC record.</a:t>
            </a:r>
            <a:endParaRPr lang="en-US" sz="14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8669" y="1812766"/>
            <a:ext cx="1905000" cy="13716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If possible, confirm she has missed menses for three months before providing first </a:t>
            </a: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dose </a:t>
            </a: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of </a:t>
            </a:r>
            <a:r>
              <a:rPr lang="en-US" sz="1400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IPTp</a:t>
            </a: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-SP</a:t>
            </a:r>
            <a:endParaRPr lang="en-US" sz="14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724400" y="228600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67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/>
          <p:cNvCxnSpPr/>
          <p:nvPr/>
        </p:nvCxnSpPr>
        <p:spPr>
          <a:xfrm>
            <a:off x="5299167" y="2546866"/>
            <a:ext cx="762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828800" y="2819400"/>
            <a:ext cx="0" cy="762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33400" y="4030602"/>
            <a:ext cx="8229600" cy="193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 smtClean="0">
                <a:solidFill>
                  <a:schemeClr val="tx2"/>
                </a:solidFill>
              </a:rPr>
              <a:t>Can you feel the fundus in the abdomen? How would you describe how this feels?</a:t>
            </a:r>
          </a:p>
          <a:p>
            <a:r>
              <a:rPr lang="en-US" sz="2700" dirty="0" smtClean="0">
                <a:solidFill>
                  <a:schemeClr val="tx2"/>
                </a:solidFill>
              </a:rPr>
              <a:t>Is symphysis-fundal height at least 3 cm above the symphysis </a:t>
            </a:r>
            <a:r>
              <a:rPr lang="en-US" sz="2700" dirty="0" smtClean="0">
                <a:solidFill>
                  <a:schemeClr val="tx2"/>
                </a:solidFill>
              </a:rPr>
              <a:t>pubis</a:t>
            </a:r>
            <a:r>
              <a:rPr lang="en-US" sz="2700" dirty="0" smtClean="0">
                <a:solidFill>
                  <a:schemeClr val="tx2"/>
                </a:solidFill>
              </a:rPr>
              <a:t>? If not, she is probably less than 13 weeks pregnant and not eligible for </a:t>
            </a:r>
            <a:r>
              <a:rPr lang="en-US" sz="2700" dirty="0" err="1" smtClean="0">
                <a:solidFill>
                  <a:schemeClr val="tx2"/>
                </a:solidFill>
              </a:rPr>
              <a:t>IPTp</a:t>
            </a:r>
            <a:r>
              <a:rPr lang="en-US" sz="2700" dirty="0" smtClean="0">
                <a:solidFill>
                  <a:schemeClr val="tx2"/>
                </a:solidFill>
              </a:rPr>
              <a:t>-SP.</a:t>
            </a:r>
          </a:p>
        </p:txBody>
      </p:sp>
      <p:sp>
        <p:nvSpPr>
          <p:cNvPr id="6" name="Rectangle 5"/>
          <p:cNvSpPr/>
          <p:nvPr/>
        </p:nvSpPr>
        <p:spPr>
          <a:xfrm>
            <a:off x="677368" y="691514"/>
            <a:ext cx="457200" cy="31693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During Examination</a:t>
            </a:r>
            <a:endParaRPr lang="en-US" sz="14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828800" y="1828800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2700000">
            <a:off x="1523209" y="2216936"/>
            <a:ext cx="646579" cy="64657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2700000">
            <a:off x="4782111" y="2232427"/>
            <a:ext cx="646579" cy="6465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107577" y="1371600"/>
            <a:ext cx="0" cy="711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10800000" flipV="1">
            <a:off x="1828800" y="1189512"/>
            <a:ext cx="5067300" cy="633892"/>
          </a:xfrm>
          <a:prstGeom prst="bentConnector3">
            <a:avLst>
              <a:gd name="adj1" fmla="val 3539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600200" y="235204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Gill Sans MT" panose="020B0502020104020203" pitchFamily="34" charset="0"/>
              </a:rPr>
              <a:t>Yes</a:t>
            </a:r>
            <a:endParaRPr lang="en-US" dirty="0">
              <a:solidFill>
                <a:srgbClr val="FFFFFF"/>
              </a:solidFill>
              <a:latin typeface="Gill Sans MT" panose="020B0502020104020203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01835" y="2362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Gill Sans MT" panose="020B0502020104020203" pitchFamily="34" charset="0"/>
              </a:rPr>
              <a:t>No</a:t>
            </a:r>
            <a:endParaRPr lang="en-US" dirty="0">
              <a:solidFill>
                <a:srgbClr val="FFFFFF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95400" y="691514"/>
            <a:ext cx="7086600" cy="9906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Measure symphysis-fundal height (SFH) if you can feel the uterus in the abdomen: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Is SFH at least 3 cm (fingerbreadths) above the symphysis </a:t>
            </a: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pubis</a:t>
            </a: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?</a:t>
            </a:r>
            <a:endParaRPr lang="en-US" sz="14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1167" y="2001661"/>
            <a:ext cx="2259870" cy="10589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The woman is probably not yet 13 weeks pregnant and not eligible for the </a:t>
            </a:r>
            <a:r>
              <a:rPr lang="en-US" sz="1400" smtClean="0">
                <a:solidFill>
                  <a:schemeClr val="tx1"/>
                </a:solidFill>
                <a:latin typeface="Gill Sans MT" panose="020B0502020104020203" pitchFamily="34" charset="0"/>
              </a:rPr>
              <a:t>first </a:t>
            </a:r>
            <a:r>
              <a:rPr lang="en-US" sz="1400" smtClean="0">
                <a:solidFill>
                  <a:schemeClr val="tx1"/>
                </a:solidFill>
                <a:latin typeface="Gill Sans MT" panose="020B0502020104020203" pitchFamily="34" charset="0"/>
              </a:rPr>
              <a:t>dose </a:t>
            </a: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of </a:t>
            </a:r>
            <a:r>
              <a:rPr lang="en-US" sz="1400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IPTp</a:t>
            </a: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-SP.</a:t>
            </a:r>
            <a:endParaRPr lang="en-US" sz="14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107577" y="304800"/>
            <a:ext cx="0" cy="3867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72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3350760"/>
            <a:ext cx="8229600" cy="297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Have all three of the following criteria been met?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tx2"/>
                </a:solidFill>
              </a:rPr>
              <a:t>At least 13 weeks pregnant</a:t>
            </a:r>
            <a:r>
              <a:rPr lang="en-US" sz="2000" dirty="0" smtClean="0">
                <a:solidFill>
                  <a:schemeClr val="tx2"/>
                </a:solidFill>
              </a:rPr>
              <a:t>: </a:t>
            </a:r>
            <a:r>
              <a:rPr lang="en-US" sz="2000" dirty="0">
                <a:solidFill>
                  <a:schemeClr val="tx2"/>
                </a:solidFill>
              </a:rPr>
              <a:t>H</a:t>
            </a:r>
            <a:r>
              <a:rPr lang="en-US" sz="2000" dirty="0" smtClean="0">
                <a:solidFill>
                  <a:schemeClr val="tx2"/>
                </a:solidFill>
              </a:rPr>
              <a:t>er fundus is palpable in the abdomen.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tx2"/>
                </a:solidFill>
              </a:rPr>
              <a:t>At least one month since last dose of SP </a:t>
            </a:r>
            <a:r>
              <a:rPr lang="en-US" sz="2000" dirty="0" smtClean="0">
                <a:solidFill>
                  <a:schemeClr val="tx2"/>
                </a:solidFill>
              </a:rPr>
              <a:t>(or it is her first dose in this pregnancy): Check her ANC card.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tx2"/>
                </a:solidFill>
              </a:rPr>
              <a:t>Not taking cotrimoxazole</a:t>
            </a:r>
            <a:r>
              <a:rPr lang="en-US" sz="2000" dirty="0" smtClean="0">
                <a:solidFill>
                  <a:schemeClr val="tx2"/>
                </a:solidFill>
              </a:rPr>
              <a:t>: Per country guidelines, women with HIV may be placed on daily cotrimoxazole prophylaxis. </a:t>
            </a:r>
            <a:r>
              <a:rPr lang="en-US" sz="2000" dirty="0">
                <a:solidFill>
                  <a:schemeClr val="tx2"/>
                </a:solidFill>
              </a:rPr>
              <a:t>C</a:t>
            </a:r>
            <a:r>
              <a:rPr lang="en-US" sz="2000" dirty="0" smtClean="0">
                <a:solidFill>
                  <a:schemeClr val="tx2"/>
                </a:solidFill>
              </a:rPr>
              <a:t>heck her ANC card.</a:t>
            </a:r>
          </a:p>
          <a:p>
            <a:pPr lvl="1"/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968828"/>
            <a:ext cx="533400" cy="2209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IPTp</a:t>
            </a:r>
            <a:r>
              <a:rPr lang="en-US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-SP</a:t>
            </a:r>
            <a:endParaRPr lang="en-US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968828"/>
            <a:ext cx="4724400" cy="1066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3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The woman is at least 13 weeks pregnant. Provide SP if the following two conditions are met: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3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It has been at least one month since last does of SP;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3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not taking </a:t>
            </a:r>
            <a:r>
              <a:rPr lang="en-US" sz="1300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cotrimoxazole</a:t>
            </a:r>
            <a:r>
              <a:rPr lang="en-US" sz="13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.</a:t>
            </a:r>
            <a:endParaRPr lang="en-US" sz="13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19800" y="997131"/>
            <a:ext cx="2362200" cy="8316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Ask her to return for SP when she is 13 weeks pregnant.</a:t>
            </a:r>
            <a:endParaRPr lang="en-US" sz="13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9" name="Straight Arrow Connector 8"/>
          <p:cNvCxnSpPr>
            <a:endCxn id="7" idx="0"/>
          </p:cNvCxnSpPr>
          <p:nvPr/>
        </p:nvCxnSpPr>
        <p:spPr>
          <a:xfrm>
            <a:off x="7200900" y="609600"/>
            <a:ext cx="0" cy="3875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429000" y="581297"/>
            <a:ext cx="0" cy="3875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</p:cNvCxnSpPr>
          <p:nvPr/>
        </p:nvCxnSpPr>
        <p:spPr>
          <a:xfrm>
            <a:off x="7200900" y="1828800"/>
            <a:ext cx="0" cy="1521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5" idx="2"/>
          </p:cNvCxnSpPr>
          <p:nvPr/>
        </p:nvCxnSpPr>
        <p:spPr>
          <a:xfrm rot="16200000" flipH="1">
            <a:off x="5113564" y="503464"/>
            <a:ext cx="555172" cy="36195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25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198296" y="3733800"/>
            <a:ext cx="6107379" cy="44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300" dirty="0" smtClean="0">
                <a:solidFill>
                  <a:schemeClr val="tx2"/>
                </a:solidFill>
              </a:rPr>
              <a:t>Use these counseling and intervention reminders.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pPr lvl="1"/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1485900"/>
            <a:ext cx="609600" cy="2095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Before She Leaves Clinic</a:t>
            </a:r>
            <a:endParaRPr lang="en-US" sz="14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98296" y="1485900"/>
            <a:ext cx="7717104" cy="2095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Provide recommend ANC interventions and counseling, including testing for HIV, and address concerns.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Counsel on danger signs (bleeding, fever, abdominal pain, headache, etc.) and what to do if they occur.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Review importance of follow-up contracts and make appointment for next contact.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Make sure she is using a long-lasting insecticide-treated net.</a:t>
            </a:r>
            <a:b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IF LMP is unsure and reliable ultrasound is available in your setting, obtain US scan prior to 24 weeks to determine gestational 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Document care on registers/cards and thank client.</a:t>
            </a:r>
            <a:endParaRPr lang="en-US" sz="14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52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 of the WHO Policy:</a:t>
            </a:r>
            <a:br>
              <a:rPr lang="en-US" dirty="0" smtClean="0"/>
            </a:br>
            <a:r>
              <a:rPr lang="en-US" dirty="0" smtClean="0"/>
              <a:t>Questions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Which </a:t>
            </a:r>
            <a:r>
              <a:rPr lang="en-US" dirty="0">
                <a:solidFill>
                  <a:schemeClr val="tx2"/>
                </a:solidFill>
              </a:rPr>
              <a:t>components (below) </a:t>
            </a:r>
            <a:r>
              <a:rPr lang="en-US" dirty="0" smtClean="0">
                <a:solidFill>
                  <a:schemeClr val="tx2"/>
                </a:solidFill>
              </a:rPr>
              <a:t>of the WHO policy may present challenges to implementation and scale-up? How can they be resolved?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Provider barriers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Patient barriers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Logistics/procurement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Financing for additional doses of SP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What strategies can be developed to increase access to SP without risking administration in the first trimester?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What strategies can be developed to increase access to SP without risking inadvertent disclosure of HIV status (cotrimoxazole)?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33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 of the WHO Policy:</a:t>
            </a:r>
            <a:br>
              <a:rPr lang="en-US" dirty="0" smtClean="0"/>
            </a:br>
            <a:r>
              <a:rPr lang="en-US" dirty="0" smtClean="0"/>
              <a:t>Questions to Consider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Which cadres are competent to determine if GA is less than 13 weeks and </a:t>
            </a:r>
            <a:r>
              <a:rPr lang="en-US" dirty="0">
                <a:solidFill>
                  <a:schemeClr val="tx2"/>
                </a:solidFill>
              </a:rPr>
              <a:t>I</a:t>
            </a:r>
            <a:r>
              <a:rPr lang="en-US" dirty="0" smtClean="0">
                <a:solidFill>
                  <a:schemeClr val="tx2"/>
                </a:solidFill>
              </a:rPr>
              <a:t>PTp-SP should not be administered?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Which cadres should be authorized to administer IPTp-SP?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Should some cadres </a:t>
            </a:r>
            <a:r>
              <a:rPr lang="en-US" dirty="0">
                <a:solidFill>
                  <a:schemeClr val="tx2"/>
                </a:solidFill>
              </a:rPr>
              <a:t>only have </a:t>
            </a:r>
            <a:r>
              <a:rPr lang="en-US" dirty="0" smtClean="0">
                <a:solidFill>
                  <a:schemeClr val="tx2"/>
                </a:solidFill>
              </a:rPr>
              <a:t>limited authorization to administer IPTp-SP (e.g., when it is easy to ascertain that pregnancy is not in the first trimester)?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What strategies can be used to ensure that all providers are informed of the new policy on IPTp-SP?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44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Implementation of the WHO Policy:</a:t>
            </a:r>
            <a:br>
              <a:rPr lang="en-US" smtClean="0"/>
            </a:br>
            <a:r>
              <a:rPr lang="en-US" smtClean="0"/>
              <a:t>Questions to Consider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How can messages about ANC be integrated into </a:t>
            </a:r>
            <a:r>
              <a:rPr lang="en-US" dirty="0">
                <a:solidFill>
                  <a:schemeClr val="tx2"/>
                </a:solidFill>
              </a:rPr>
              <a:t>information, education, </a:t>
            </a:r>
            <a:r>
              <a:rPr lang="en-US" dirty="0" smtClean="0">
                <a:solidFill>
                  <a:schemeClr val="tx2"/>
                </a:solidFill>
              </a:rPr>
              <a:t>and communication about early initiation of IPTp-SP?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What role can community health workers, communities, and community leaders play in increasing uptake of IPTp-SP?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What other policy implementation challenges exist? How can these be resolved?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What facilitators can be leveraged to improve rollout of the IPTp-SP policy?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57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0056"/>
            <a:ext cx="4040188" cy="639762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b="0" dirty="0" err="1">
                <a:solidFill>
                  <a:schemeClr val="tx2"/>
                </a:solidFill>
              </a:rPr>
              <a:t>IPTp</a:t>
            </a:r>
            <a:r>
              <a:rPr lang="en-US" b="0" dirty="0">
                <a:solidFill>
                  <a:schemeClr val="tx2"/>
                </a:solidFill>
              </a:rPr>
              <a:t>-SP saves </a:t>
            </a:r>
            <a:r>
              <a:rPr lang="en-US" b="0" dirty="0" smtClean="0">
                <a:solidFill>
                  <a:schemeClr val="tx2"/>
                </a:solidFill>
              </a:rPr>
              <a:t>lives</a:t>
            </a:r>
            <a:r>
              <a:rPr lang="en-US" b="0" dirty="0">
                <a:solidFill>
                  <a:schemeClr val="tx2"/>
                </a:solidFill>
              </a:rPr>
              <a:t>.</a:t>
            </a:r>
          </a:p>
          <a:p>
            <a:pPr marL="342900" indent="-342900">
              <a:buFont typeface="Arial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Give SP as early as possible in the </a:t>
            </a:r>
            <a:r>
              <a:rPr lang="en-US" b="0" dirty="0" smtClean="0">
                <a:solidFill>
                  <a:schemeClr val="tx2"/>
                </a:solidFill>
              </a:rPr>
              <a:t>second trimester.</a:t>
            </a:r>
            <a:endParaRPr lang="en-US" b="0" dirty="0">
              <a:solidFill>
                <a:schemeClr val="tx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51038"/>
            <a:ext cx="4041775" cy="639762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Counsel about </a:t>
            </a:r>
            <a:r>
              <a:rPr lang="en-US" b="0" dirty="0" smtClean="0">
                <a:solidFill>
                  <a:schemeClr val="tx2"/>
                </a:solidFill>
              </a:rPr>
              <a:t>long-lasting insecticide-treated nets, iron and folic acid, and </a:t>
            </a:r>
            <a:r>
              <a:rPr lang="en-US" b="0" dirty="0">
                <a:solidFill>
                  <a:schemeClr val="tx2"/>
                </a:solidFill>
              </a:rPr>
              <a:t>danger </a:t>
            </a:r>
            <a:r>
              <a:rPr lang="en-US" b="0" dirty="0" smtClean="0">
                <a:solidFill>
                  <a:schemeClr val="tx2"/>
                </a:solidFill>
              </a:rPr>
              <a:t>signs.</a:t>
            </a:r>
            <a:endParaRPr lang="en-US" b="0" dirty="0">
              <a:solidFill>
                <a:schemeClr val="tx2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2755114"/>
            <a:ext cx="3429001" cy="273128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ssuhowatsky\Pictures\Photos - South Sudan Aug 2013\XW8R14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2784475"/>
            <a:ext cx="3596424" cy="239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31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548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Why Is This Important?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4394"/>
            <a:ext cx="8229600" cy="418680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 WHO first recommended </a:t>
            </a:r>
            <a:r>
              <a:rPr lang="en-US" dirty="0" err="1" smtClean="0">
                <a:solidFill>
                  <a:schemeClr val="tx2"/>
                </a:solidFill>
              </a:rPr>
              <a:t>IPTp</a:t>
            </a:r>
            <a:r>
              <a:rPr lang="en-US" dirty="0" smtClean="0">
                <a:solidFill>
                  <a:schemeClr val="tx2"/>
                </a:solidFill>
              </a:rPr>
              <a:t>-SP in 2004.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Uptake of the first, second, and third dose in sub-Saharan Africa is 52%, 40%, and 17%, respectively.*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Uptake is far from the universal coverage recommended by the Roll Back Malaria Partnership.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There are negative consequences of malaria in pregnancy (MIP), including severe malaria, severe maternal anemia, preterm delivery, maternal death, and placental malaria.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MIP is linked to intrauterine growth restriction, stillbirth, and delivery of low birthweight infants.†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600" y="57150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>
                <a:solidFill>
                  <a:schemeClr val="tx2"/>
                </a:solidFill>
                <a:latin typeface="Gill Sans MT" panose="020B0502020104020203" pitchFamily="34" charset="0"/>
              </a:rPr>
              <a:t>*</a:t>
            </a:r>
            <a:r>
              <a:rPr lang="en-US" sz="1200" dirty="0">
                <a:solidFill>
                  <a:schemeClr val="tx2"/>
                </a:solidFill>
                <a:latin typeface="Gill Sans MT" panose="020B0502020104020203" pitchFamily="34" charset="0"/>
              </a:rPr>
              <a:t>WHO</a:t>
            </a:r>
            <a:r>
              <a:rPr lang="en-US" sz="120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.  2015.  </a:t>
            </a:r>
            <a:r>
              <a:rPr lang="en-US" sz="1200" i="1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World </a:t>
            </a:r>
            <a:r>
              <a:rPr lang="en-US" sz="1200" i="1" dirty="0">
                <a:solidFill>
                  <a:schemeClr val="tx2"/>
                </a:solidFill>
                <a:latin typeface="Gill Sans MT" panose="020B0502020104020203" pitchFamily="34" charset="0"/>
              </a:rPr>
              <a:t>Malaria Report </a:t>
            </a:r>
            <a:r>
              <a:rPr lang="en-US" sz="1200" i="1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2015</a:t>
            </a:r>
            <a:r>
              <a:rPr lang="en-US" sz="120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. </a:t>
            </a:r>
            <a:r>
              <a:rPr lang="en-US" sz="1200" dirty="0">
                <a:solidFill>
                  <a:schemeClr val="tx2"/>
                </a:solidFill>
                <a:latin typeface="Gill Sans MT" panose="020B0502020104020203" pitchFamily="34" charset="0"/>
              </a:rPr>
              <a:t>Geneva:  World Health </a:t>
            </a:r>
            <a:r>
              <a:rPr lang="en-US" sz="120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Organization.</a:t>
            </a:r>
            <a:endParaRPr lang="en-US" sz="1200" dirty="0">
              <a:solidFill>
                <a:schemeClr val="tx2"/>
              </a:solidFill>
              <a:latin typeface="Gill Sans MT" panose="020B0502020104020203" pitchFamily="34" charset="0"/>
            </a:endParaRPr>
          </a:p>
          <a:p>
            <a:r>
              <a:rPr lang="en-US" sz="1600" baseline="3000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†</a:t>
            </a:r>
            <a:r>
              <a:rPr lang="en-US" sz="1200" dirty="0" err="1" smtClean="0">
                <a:solidFill>
                  <a:schemeClr val="tx2"/>
                </a:solidFill>
                <a:latin typeface="Gill Sans MT" panose="020B0502020104020203" pitchFamily="34" charset="0"/>
              </a:rPr>
              <a:t>Aribodor</a:t>
            </a:r>
            <a:r>
              <a:rPr lang="en-US" sz="120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 </a:t>
            </a:r>
            <a:r>
              <a:rPr lang="en-US" sz="1200" dirty="0">
                <a:solidFill>
                  <a:schemeClr val="tx2"/>
                </a:solidFill>
                <a:latin typeface="Gill Sans MT" panose="020B0502020104020203" pitchFamily="34" charset="0"/>
              </a:rPr>
              <a:t>DN, </a:t>
            </a:r>
            <a:r>
              <a:rPr lang="en-US" sz="1200" dirty="0" err="1">
                <a:solidFill>
                  <a:schemeClr val="tx2"/>
                </a:solidFill>
                <a:latin typeface="Gill Sans MT" panose="020B0502020104020203" pitchFamily="34" charset="0"/>
              </a:rPr>
              <a:t>Nwaorgu</a:t>
            </a:r>
            <a:r>
              <a:rPr lang="en-US" sz="1200" dirty="0">
                <a:solidFill>
                  <a:schemeClr val="tx2"/>
                </a:solidFill>
                <a:latin typeface="Gill Sans MT" panose="020B0502020104020203" pitchFamily="34" charset="0"/>
              </a:rPr>
              <a:t> OC, </a:t>
            </a:r>
            <a:r>
              <a:rPr lang="en-US" sz="1200" dirty="0" err="1">
                <a:solidFill>
                  <a:schemeClr val="tx2"/>
                </a:solidFill>
                <a:latin typeface="Gill Sans MT" panose="020B0502020104020203" pitchFamily="34" charset="0"/>
              </a:rPr>
              <a:t>Eneanya</a:t>
            </a:r>
            <a:r>
              <a:rPr lang="en-US" sz="1200" dirty="0">
                <a:solidFill>
                  <a:schemeClr val="tx2"/>
                </a:solidFill>
                <a:latin typeface="Gill Sans MT" panose="020B0502020104020203" pitchFamily="34" charset="0"/>
              </a:rPr>
              <a:t> CI, </a:t>
            </a:r>
            <a:r>
              <a:rPr lang="en-US" sz="1200" dirty="0" err="1">
                <a:solidFill>
                  <a:schemeClr val="tx2"/>
                </a:solidFill>
                <a:latin typeface="Gill Sans MT" panose="020B0502020104020203" pitchFamily="34" charset="0"/>
              </a:rPr>
              <a:t>Okoli</a:t>
            </a:r>
            <a:r>
              <a:rPr lang="en-US" sz="1200" dirty="0">
                <a:solidFill>
                  <a:schemeClr val="tx2"/>
                </a:solidFill>
                <a:latin typeface="Gill Sans MT" panose="020B0502020104020203" pitchFamily="34" charset="0"/>
              </a:rPr>
              <a:t> I</a:t>
            </a:r>
            <a:r>
              <a:rPr lang="en-US" sz="120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, </a:t>
            </a:r>
            <a:r>
              <a:rPr lang="en-US" sz="1200" dirty="0" err="1" smtClean="0">
                <a:solidFill>
                  <a:schemeClr val="tx2"/>
                </a:solidFill>
                <a:latin typeface="Gill Sans MT" panose="020B0502020104020203" pitchFamily="34" charset="0"/>
              </a:rPr>
              <a:t>Pukkila</a:t>
            </a:r>
            <a:r>
              <a:rPr lang="en-US" sz="120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-Worley R, </a:t>
            </a:r>
            <a:r>
              <a:rPr lang="en-US" sz="1200" dirty="0" err="1">
                <a:solidFill>
                  <a:schemeClr val="tx2"/>
                </a:solidFill>
                <a:latin typeface="Gill Sans MT" panose="020B0502020104020203" pitchFamily="34" charset="0"/>
              </a:rPr>
              <a:t>Etaga</a:t>
            </a:r>
            <a:r>
              <a:rPr lang="en-US" sz="1200" dirty="0">
                <a:solidFill>
                  <a:schemeClr val="tx2"/>
                </a:solidFill>
                <a:latin typeface="Gill Sans MT" panose="020B0502020104020203" pitchFamily="34" charset="0"/>
              </a:rPr>
              <a:t> </a:t>
            </a:r>
            <a:r>
              <a:rPr lang="en-US" sz="120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HO</a:t>
            </a:r>
            <a:r>
              <a:rPr lang="en-US" sz="1200" dirty="0">
                <a:solidFill>
                  <a:schemeClr val="tx2"/>
                </a:solidFill>
                <a:latin typeface="Gill Sans MT" panose="020B0502020104020203" pitchFamily="34" charset="0"/>
              </a:rPr>
              <a:t>.</a:t>
            </a:r>
            <a:r>
              <a:rPr lang="en-US" sz="120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 2009.  Association </a:t>
            </a:r>
            <a:r>
              <a:rPr lang="en-US" sz="1200" dirty="0">
                <a:solidFill>
                  <a:schemeClr val="tx2"/>
                </a:solidFill>
                <a:latin typeface="Gill Sans MT" panose="020B0502020104020203" pitchFamily="34" charset="0"/>
              </a:rPr>
              <a:t>of low birth weight and placental malarial infection in Nigeria. </a:t>
            </a:r>
            <a:r>
              <a:rPr lang="en-US" sz="1200" i="1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The Journal of Infection in Developing Countries</a:t>
            </a:r>
            <a:r>
              <a:rPr lang="en-US" sz="1200" dirty="0" smtClean="0">
                <a:solidFill>
                  <a:schemeClr val="tx2"/>
                </a:solidFill>
                <a:latin typeface="Gill Sans MT" panose="020B0502020104020203" pitchFamily="34" charset="0"/>
              </a:rPr>
              <a:t>. 3(8):620–3</a:t>
            </a:r>
            <a:r>
              <a:rPr lang="en-US" sz="1200" dirty="0">
                <a:solidFill>
                  <a:schemeClr val="tx2"/>
                </a:solidFill>
                <a:latin typeface="Gill Sans MT" panose="020B05020201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385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2012 Policy Recommendations 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 err="1" smtClean="0"/>
              <a:t>IPTp</a:t>
            </a:r>
            <a:r>
              <a:rPr lang="en-US" dirty="0" smtClean="0"/>
              <a:t>-SP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IPTp-SP is recommended for all pregnant women in your setting at each antenatal care (ANC) contact until delivery.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Start as early as possible in the second trimester (which begins at 13 weeks).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Give doses at least one month apart.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Last dose can be given up to time of delivery without safety concerns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  <a:p>
            <a:pPr lvl="1"/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2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Changed in WHO IPTp-SP Guidelines from 2004–2012?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2004 WHO guidelines recommended giving the first dose of </a:t>
            </a:r>
            <a:r>
              <a:rPr lang="en-US" dirty="0" err="1" smtClean="0">
                <a:solidFill>
                  <a:schemeClr val="tx2"/>
                </a:solidFill>
              </a:rPr>
              <a:t>IPTp</a:t>
            </a:r>
            <a:r>
              <a:rPr lang="en-US" dirty="0" smtClean="0">
                <a:solidFill>
                  <a:schemeClr val="tx2"/>
                </a:solidFill>
              </a:rPr>
              <a:t>-SP at 16 weeks.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Country guidelines often set quickening as the benchmark.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2012  WHO guidelines recommend giving the first dose as early as possible in the second trimester, which is an opportunity to:  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Orient ministries of health, training systems, providers, and community decision-makers to this change.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Increase protection of pregnant women, and protect them and their newborns from the consequences of MIP.</a:t>
            </a:r>
          </a:p>
        </p:txBody>
      </p:sp>
    </p:spTree>
    <p:extLst>
      <p:ext uri="{BB962C8B-B14F-4D97-AF65-F5344CB8AC3E}">
        <p14:creationId xmlns:p14="http://schemas.microsoft.com/office/powerpoint/2010/main" val="1018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 </a:t>
            </a:r>
            <a:r>
              <a:rPr lang="en-US" dirty="0" smtClean="0"/>
              <a:t>2012 Policy </a:t>
            </a:r>
            <a:br>
              <a:rPr lang="en-US" dirty="0" smtClean="0"/>
            </a:br>
            <a:r>
              <a:rPr lang="en-US" dirty="0" smtClean="0"/>
              <a:t>Recommendations </a:t>
            </a:r>
            <a:r>
              <a:rPr lang="en-US" dirty="0"/>
              <a:t>for </a:t>
            </a:r>
            <a:r>
              <a:rPr lang="en-US" dirty="0" err="1" smtClean="0"/>
              <a:t>IPTp</a:t>
            </a:r>
            <a:r>
              <a:rPr lang="en-US" dirty="0" smtClean="0"/>
              <a:t>-SP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86200"/>
          </a:xfrm>
        </p:spPr>
        <p:txBody>
          <a:bodyPr/>
          <a:lstStyle/>
          <a:p>
            <a:r>
              <a:rPr lang="en-US" sz="2800" dirty="0">
                <a:solidFill>
                  <a:schemeClr val="tx2"/>
                </a:solidFill>
              </a:rPr>
              <a:t>IPTp-SP should ideally be administered as directly observed </a:t>
            </a:r>
            <a:r>
              <a:rPr lang="en-US" sz="2800" dirty="0" smtClean="0">
                <a:solidFill>
                  <a:schemeClr val="tx2"/>
                </a:solidFill>
              </a:rPr>
              <a:t>therapy.</a:t>
            </a:r>
          </a:p>
          <a:p>
            <a:pPr lvl="1"/>
            <a:r>
              <a:rPr lang="en-US" sz="2400" dirty="0">
                <a:solidFill>
                  <a:schemeClr val="tx2"/>
                </a:solidFill>
              </a:rPr>
              <a:t>T</a:t>
            </a:r>
            <a:r>
              <a:rPr lang="en-US" sz="2400" dirty="0" smtClean="0">
                <a:solidFill>
                  <a:schemeClr val="tx2"/>
                </a:solidFill>
              </a:rPr>
              <a:t>hree tablets of SP </a:t>
            </a:r>
            <a:r>
              <a:rPr lang="en-US" sz="2400" dirty="0">
                <a:solidFill>
                  <a:schemeClr val="tx2"/>
                </a:solidFill>
              </a:rPr>
              <a:t>(each tablet </a:t>
            </a:r>
            <a:r>
              <a:rPr lang="en-US" sz="2400" dirty="0" smtClean="0">
                <a:solidFill>
                  <a:schemeClr val="tx2"/>
                </a:solidFill>
              </a:rPr>
              <a:t>containing 500 mg/25 mg </a:t>
            </a:r>
            <a:r>
              <a:rPr lang="en-US" sz="2400" dirty="0">
                <a:solidFill>
                  <a:schemeClr val="tx2"/>
                </a:solidFill>
              </a:rPr>
              <a:t>SP</a:t>
            </a:r>
            <a:r>
              <a:rPr lang="en-US" sz="2400" dirty="0" smtClean="0">
                <a:solidFill>
                  <a:schemeClr val="tx2"/>
                </a:solidFill>
              </a:rPr>
              <a:t>), </a:t>
            </a:r>
            <a:r>
              <a:rPr lang="en-US" sz="2400" dirty="0">
                <a:solidFill>
                  <a:schemeClr val="tx2"/>
                </a:solidFill>
              </a:rPr>
              <a:t>giving the total required dosage of </a:t>
            </a:r>
            <a:r>
              <a:rPr lang="en-US" sz="2400" dirty="0" smtClean="0">
                <a:solidFill>
                  <a:schemeClr val="tx2"/>
                </a:solidFill>
              </a:rPr>
              <a:t>1,500 mg/75 mg SP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800" dirty="0" smtClean="0">
                <a:solidFill>
                  <a:schemeClr val="tx2"/>
                </a:solidFill>
              </a:rPr>
              <a:t>SP </a:t>
            </a:r>
            <a:r>
              <a:rPr lang="en-US" sz="2800" dirty="0">
                <a:solidFill>
                  <a:schemeClr val="tx2"/>
                </a:solidFill>
              </a:rPr>
              <a:t>can be given </a:t>
            </a:r>
            <a:r>
              <a:rPr lang="en-US" sz="2800" dirty="0" smtClean="0">
                <a:solidFill>
                  <a:schemeClr val="tx2"/>
                </a:solidFill>
              </a:rPr>
              <a:t>with or without food.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SP </a:t>
            </a:r>
            <a:r>
              <a:rPr lang="en-US" sz="2800" dirty="0">
                <a:solidFill>
                  <a:schemeClr val="tx2"/>
                </a:solidFill>
              </a:rPr>
              <a:t>should not be administered to women receiving </a:t>
            </a:r>
            <a:r>
              <a:rPr lang="en-US" sz="2800" dirty="0" smtClean="0">
                <a:solidFill>
                  <a:schemeClr val="tx2"/>
                </a:solidFill>
              </a:rPr>
              <a:t>cotrimoxazole prophylaxis </a:t>
            </a:r>
            <a:r>
              <a:rPr lang="en-US" sz="2800" dirty="0">
                <a:solidFill>
                  <a:schemeClr val="tx2"/>
                </a:solidFill>
              </a:rPr>
              <a:t>due to a higher risk of adverse </a:t>
            </a:r>
            <a:r>
              <a:rPr lang="en-US" sz="2800" dirty="0" smtClean="0">
                <a:solidFill>
                  <a:schemeClr val="tx2"/>
                </a:solidFill>
              </a:rPr>
              <a:t>events.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58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 </a:t>
            </a:r>
            <a:r>
              <a:rPr lang="en-US" dirty="0" smtClean="0"/>
              <a:t>2012 Policy </a:t>
            </a:r>
            <a:r>
              <a:rPr lang="en-US" dirty="0"/>
              <a:t>Recommendation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IPTp</a:t>
            </a:r>
            <a:r>
              <a:rPr lang="en-US" dirty="0" smtClean="0"/>
              <a:t>-SP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27" y="1600200"/>
            <a:ext cx="4876800" cy="4953000"/>
          </a:xfrm>
        </p:spPr>
        <p:txBody>
          <a:bodyPr/>
          <a:lstStyle/>
          <a:p>
            <a:r>
              <a:rPr lang="en-US" sz="2700" dirty="0" smtClean="0">
                <a:solidFill>
                  <a:schemeClr val="tx2"/>
                </a:solidFill>
              </a:rPr>
              <a:t>The WHO </a:t>
            </a:r>
            <a:r>
              <a:rPr lang="en-US" sz="2700" dirty="0">
                <a:solidFill>
                  <a:schemeClr val="tx2"/>
                </a:solidFill>
              </a:rPr>
              <a:t>recommends </a:t>
            </a:r>
            <a:r>
              <a:rPr lang="en-US" sz="2700" dirty="0" smtClean="0">
                <a:solidFill>
                  <a:schemeClr val="tx2"/>
                </a:solidFill>
              </a:rPr>
              <a:t>administration </a:t>
            </a:r>
            <a:r>
              <a:rPr lang="en-US" sz="2700" dirty="0">
                <a:solidFill>
                  <a:schemeClr val="tx2"/>
                </a:solidFill>
              </a:rPr>
              <a:t>of 0.4 mg folic acid </a:t>
            </a:r>
            <a:r>
              <a:rPr lang="en-US" sz="2700" dirty="0" smtClean="0">
                <a:solidFill>
                  <a:schemeClr val="tx2"/>
                </a:solidFill>
              </a:rPr>
              <a:t>daily.</a:t>
            </a:r>
          </a:p>
          <a:p>
            <a:r>
              <a:rPr lang="en-US" sz="2700" dirty="0" smtClean="0">
                <a:solidFill>
                  <a:schemeClr val="tx2"/>
                </a:solidFill>
              </a:rPr>
              <a:t>This </a:t>
            </a:r>
            <a:r>
              <a:rPr lang="en-US" sz="2700" dirty="0">
                <a:solidFill>
                  <a:schemeClr val="tx2"/>
                </a:solidFill>
              </a:rPr>
              <a:t>dose may be safely used in conjunction with </a:t>
            </a:r>
            <a:r>
              <a:rPr lang="en-US" sz="2700" dirty="0" smtClean="0">
                <a:solidFill>
                  <a:schemeClr val="tx2"/>
                </a:solidFill>
              </a:rPr>
              <a:t>SP.</a:t>
            </a:r>
          </a:p>
          <a:p>
            <a:r>
              <a:rPr lang="en-US" sz="2700" dirty="0" smtClean="0">
                <a:solidFill>
                  <a:schemeClr val="tx2"/>
                </a:solidFill>
              </a:rPr>
              <a:t>Folic </a:t>
            </a:r>
            <a:r>
              <a:rPr lang="en-US" sz="2700" dirty="0">
                <a:solidFill>
                  <a:schemeClr val="tx2"/>
                </a:solidFill>
              </a:rPr>
              <a:t>acid at a 5 mg or higher </a:t>
            </a:r>
            <a:r>
              <a:rPr lang="en-US" sz="2700" dirty="0" smtClean="0">
                <a:solidFill>
                  <a:schemeClr val="tx2"/>
                </a:solidFill>
              </a:rPr>
              <a:t>daily dose should </a:t>
            </a:r>
            <a:r>
              <a:rPr lang="en-US" sz="2700" dirty="0">
                <a:solidFill>
                  <a:schemeClr val="tx2"/>
                </a:solidFill>
              </a:rPr>
              <a:t>not be given together with </a:t>
            </a:r>
            <a:r>
              <a:rPr lang="en-US" sz="2700" dirty="0" smtClean="0">
                <a:solidFill>
                  <a:schemeClr val="tx2"/>
                </a:solidFill>
              </a:rPr>
              <a:t>SP, as it </a:t>
            </a:r>
            <a:r>
              <a:rPr lang="en-US" sz="2700" dirty="0">
                <a:solidFill>
                  <a:schemeClr val="tx2"/>
                </a:solidFill>
              </a:rPr>
              <a:t>c</a:t>
            </a:r>
            <a:r>
              <a:rPr lang="en-US" sz="2700" dirty="0" smtClean="0">
                <a:solidFill>
                  <a:schemeClr val="tx2"/>
                </a:solidFill>
              </a:rPr>
              <a:t>ounteracts SP’s efficacy </a:t>
            </a:r>
            <a:r>
              <a:rPr lang="en-US" sz="2700" dirty="0">
                <a:solidFill>
                  <a:schemeClr val="tx2"/>
                </a:solidFill>
              </a:rPr>
              <a:t>as an </a:t>
            </a:r>
            <a:r>
              <a:rPr lang="en-US" sz="2700" dirty="0" smtClean="0">
                <a:solidFill>
                  <a:schemeClr val="tx2"/>
                </a:solidFill>
              </a:rPr>
              <a:t>antimalarial.</a:t>
            </a:r>
            <a:endParaRPr lang="en-US" sz="27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6" t="7481" r="7482" b="7719"/>
          <a:stretch/>
        </p:blipFill>
        <p:spPr bwMode="auto">
          <a:xfrm>
            <a:off x="5486400" y="1752600"/>
            <a:ext cx="2743200" cy="292730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07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 Effects of </a:t>
            </a:r>
            <a:r>
              <a:rPr lang="en-US" dirty="0" err="1" smtClean="0"/>
              <a:t>IPTp</a:t>
            </a:r>
            <a:r>
              <a:rPr lang="en-US" dirty="0" smtClean="0"/>
              <a:t>-SP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6041"/>
            <a:ext cx="47244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SP is generally very well tolerated.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Mild and transient side effects include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nausea/vomiting, weakness, and dizziness.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Most side effects are reported with the first dose of SP but tend to decrease with further doses.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Side effects should be discussed openly and managed in the ANC clinic.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86314"/>
            <a:ext cx="2759626" cy="18288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51638"/>
            <a:ext cx="2759626" cy="206972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155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Determination of GA for First SP Dose </a:t>
            </a:r>
            <a:r>
              <a:rPr lang="en-US" dirty="0"/>
              <a:t>in </a:t>
            </a:r>
            <a:r>
              <a:rPr lang="en-US" dirty="0" smtClean="0"/>
              <a:t>Pregnancy: Taking Client History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597404"/>
            <a:ext cx="5181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Last normal menstrual period (LNMP)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 smtClean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Quickening</a:t>
            </a:r>
            <a:endParaRPr lang="en-US" sz="2300" dirty="0">
              <a:solidFill>
                <a:schemeClr val="tx2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900" dirty="0" smtClean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In women who are pregnant for the first time, quickening around18–20 </a:t>
            </a:r>
            <a:r>
              <a:rPr lang="en-US" sz="190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weeks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900" dirty="0" smtClean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In women who have been pregnant in the past, quickening </a:t>
            </a:r>
            <a:r>
              <a:rPr lang="en-US" sz="190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around 16 weeks </a:t>
            </a:r>
            <a:r>
              <a:rPr lang="en-US" sz="1900" dirty="0" smtClean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(</a:t>
            </a:r>
            <a:r>
              <a:rPr lang="en-US" sz="190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or earlier)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Potential </a:t>
            </a:r>
            <a:r>
              <a:rPr lang="en-US" sz="2300" dirty="0" smtClean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challenges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900" dirty="0" smtClean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Uncertainty of women about their LNMP </a:t>
            </a:r>
            <a:endParaRPr lang="en-US" sz="1900" dirty="0">
              <a:solidFill>
                <a:schemeClr val="tx2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90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Breastfeeding and progestin-only contraception (can have anovulatory vaginal bleeding)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900" dirty="0" smtClean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Variation in quickening among </a:t>
            </a:r>
            <a:r>
              <a:rPr lang="en-US" sz="190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individuals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76400"/>
            <a:ext cx="2743200" cy="264344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831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CSP_PowerPoint_Template-1">
  <a:themeElements>
    <a:clrScheme name="MCSP">
      <a:dk1>
        <a:srgbClr val="000000"/>
      </a:dk1>
      <a:lt1>
        <a:srgbClr val="777777"/>
      </a:lt1>
      <a:dk2>
        <a:srgbClr val="002A6C"/>
      </a:dk2>
      <a:lt2>
        <a:srgbClr val="9DBFE5"/>
      </a:lt2>
      <a:accent1>
        <a:srgbClr val="CA535C"/>
      </a:accent1>
      <a:accent2>
        <a:srgbClr val="FAC684"/>
      </a:accent2>
      <a:accent3>
        <a:srgbClr val="D5B4E4"/>
      </a:accent3>
      <a:accent4>
        <a:srgbClr val="002A6C"/>
      </a:accent4>
      <a:accent5>
        <a:srgbClr val="9DBFE5"/>
      </a:accent5>
      <a:accent6>
        <a:srgbClr val="CA535C"/>
      </a:accent6>
      <a:hlink>
        <a:srgbClr val="777777"/>
      </a:hlink>
      <a:folHlink>
        <a:srgbClr val="FAC68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PS_PowerPoint_Template [Read-Only]" id="{B58D1E27-2DEB-4557-9BF1-41BFB293ADDD}" vid="{2D3C5F4A-FD82-47F1-A5FE-AEF3A3D978B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958CCDA3C9A846BC7D3884977680F6" ma:contentTypeVersion="0" ma:contentTypeDescription="Create a new document." ma:contentTypeScope="" ma:versionID="6bdec36d5b7cdbea0a41b7400f6d04eb">
  <xsd:schema xmlns:xsd="http://www.w3.org/2001/XMLSchema" xmlns:xs="http://www.w3.org/2001/XMLSchema" xmlns:p="http://schemas.microsoft.com/office/2006/metadata/properties" xmlns:ns2="75e13fa6-3636-4522-b057-3e839aca7cce" targetNamespace="http://schemas.microsoft.com/office/2006/metadata/properties" ma:root="true" ma:fieldsID="cfce4acfa4037bd3ef9f43294d24b542" ns2:_="">
    <xsd:import namespace="75e13fa6-3636-4522-b057-3e839aca7cc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e13fa6-3636-4522-b057-3e839aca7cc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5e13fa6-3636-4522-b057-3e839aca7cce">WK2YMFF4N567-111-90</_dlc_DocId>
    <_dlc_DocIdUrl xmlns="75e13fa6-3636-4522-b057-3e839aca7cce">
      <Url>http://jhp-vdata130:35202/sites/RMNCH/Technical/MaternalHealth/_layouts/DocIdRedir.aspx?ID=WK2YMFF4N567-111-90</Url>
      <Description>WK2YMFF4N567-111-90</Description>
    </_dlc_DocIdUrl>
  </documentManagement>
</p:properties>
</file>

<file path=customXml/itemProps1.xml><?xml version="1.0" encoding="utf-8"?>
<ds:datastoreItem xmlns:ds="http://schemas.openxmlformats.org/officeDocument/2006/customXml" ds:itemID="{4E4584D2-2840-41D2-A886-C705EB8A95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09F3E2-B2FE-4037-8225-D678850371EB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F38C1FA-A65C-4CEB-B8C0-EC1EA87259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e13fa6-3636-4522-b057-3e839aca7c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F276028-977C-457C-AF54-ABC44574CF08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75e13fa6-3636-4522-b057-3e839aca7cce"/>
    <ds:schemaRef ds:uri="http://www.w3.org/XML/1998/namespace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About MCSP Presentation v7</Template>
  <TotalTime>5743</TotalTime>
  <Words>2075</Words>
  <Application>Microsoft Office PowerPoint</Application>
  <PresentationFormat>On-screen Show (4:3)</PresentationFormat>
  <Paragraphs>174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Gill Sans MT</vt:lpstr>
      <vt:lpstr>1_Office Theme</vt:lpstr>
      <vt:lpstr>MCSP_PowerPoint_Template-1</vt:lpstr>
      <vt:lpstr>Prevention of Malaria in Pregnancy:  Promoting Intermittent Preventive Treatment in Pregnancy with Sulfadoxine-Pyrimethamine Early in the Second Trimester </vt:lpstr>
      <vt:lpstr>Objectives</vt:lpstr>
      <vt:lpstr>Why Is This Important?  </vt:lpstr>
      <vt:lpstr>WHO 2012 Policy Recommendations  for IPTp-SP </vt:lpstr>
      <vt:lpstr>What Changed in WHO IPTp-SP Guidelines from 2004–2012?</vt:lpstr>
      <vt:lpstr>WHO 2012 Policy  Recommendations for IPTp-SP</vt:lpstr>
      <vt:lpstr>WHO 2012 Policy Recommendation for  IPTp-SP (cont.)</vt:lpstr>
      <vt:lpstr>Side Effects of IPTp-SP </vt:lpstr>
      <vt:lpstr>Determination of GA for First SP Dose in Pregnancy: Taking Client History</vt:lpstr>
      <vt:lpstr>Determination of GA for First SP Dose in Pregnancy: Physical Exam</vt:lpstr>
      <vt:lpstr>Determination of GA for First SP Dose in Pregnancy: Other Methods</vt:lpstr>
      <vt:lpstr>Determining Uterine Size and GA </vt:lpstr>
      <vt:lpstr>Determining Uterine Size and GA (cont.)</vt:lpstr>
      <vt:lpstr>Determining Uterine Size and GA (cont.)</vt:lpstr>
      <vt:lpstr>Client Counseling about IPTp-SP </vt:lpstr>
      <vt:lpstr>Client Counseling about IPTp-SP (cont.)</vt:lpstr>
      <vt:lpstr>Client Counseling about IPTp-SP (cont.)</vt:lpstr>
      <vt:lpstr>Client Counseling about Iron and Folic Acid Supplementation during Pregnancy</vt:lpstr>
      <vt:lpstr>Client Counseling about MIP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Implementation of the WHO Policy: Questions to Consider</vt:lpstr>
      <vt:lpstr>Implementation of the WHO Policy: Questions to Consider (cont.)</vt:lpstr>
      <vt:lpstr>Implementation of the WHO Policy: Questions to Consider (cont.)</vt:lpstr>
      <vt:lpstr>Key Points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Maternal and Child Survival Program</dc:title>
  <dc:creator>Jenny Eddy</dc:creator>
  <cp:lastModifiedBy>Gregory Davenport</cp:lastModifiedBy>
  <cp:revision>257</cp:revision>
  <cp:lastPrinted>2017-06-19T17:16:07Z</cp:lastPrinted>
  <dcterms:created xsi:type="dcterms:W3CDTF">2014-10-09T18:35:37Z</dcterms:created>
  <dcterms:modified xsi:type="dcterms:W3CDTF">2017-07-31T18:41:33Z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0x010100E1958CCDA3C9A846BC7D3884977680F6</vt:lpwstr>
  </property>
  <property fmtid="{D5CDD505-2E9C-101B-9397-08002B2CF9AE}" pid="3" name="_dlc_DocIdItemGuid">
    <vt:lpwstr>67143d25-466b-44a6-96da-6a9cfc3922ce</vt:lpwstr>
  </property>
</Properties>
</file>