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220"/>
  </p:notesMasterIdLst>
  <p:handoutMasterIdLst>
    <p:handoutMasterId r:id="rId221"/>
  </p:handoutMasterIdLst>
  <p:sldIdLst>
    <p:sldId id="280" r:id="rId6"/>
    <p:sldId id="277" r:id="rId7"/>
    <p:sldId id="259" r:id="rId8"/>
    <p:sldId id="273" r:id="rId9"/>
    <p:sldId id="270" r:id="rId10"/>
    <p:sldId id="271" r:id="rId11"/>
    <p:sldId id="274" r:id="rId12"/>
    <p:sldId id="272" r:id="rId13"/>
    <p:sldId id="275" r:id="rId14"/>
    <p:sldId id="278" r:id="rId15"/>
    <p:sldId id="279"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1" r:id="rId177"/>
    <p:sldId id="442" r:id="rId178"/>
    <p:sldId id="443" r:id="rId179"/>
    <p:sldId id="444" r:id="rId180"/>
    <p:sldId id="445" r:id="rId181"/>
    <p:sldId id="446" r:id="rId182"/>
    <p:sldId id="447" r:id="rId183"/>
    <p:sldId id="448" r:id="rId184"/>
    <p:sldId id="449" r:id="rId185"/>
    <p:sldId id="450" r:id="rId186"/>
    <p:sldId id="451" r:id="rId187"/>
    <p:sldId id="452" r:id="rId188"/>
    <p:sldId id="453" r:id="rId189"/>
    <p:sldId id="454" r:id="rId190"/>
    <p:sldId id="455" r:id="rId191"/>
    <p:sldId id="456" r:id="rId192"/>
    <p:sldId id="457" r:id="rId193"/>
    <p:sldId id="458" r:id="rId194"/>
    <p:sldId id="459" r:id="rId195"/>
    <p:sldId id="460" r:id="rId196"/>
    <p:sldId id="461" r:id="rId197"/>
    <p:sldId id="462" r:id="rId198"/>
    <p:sldId id="463" r:id="rId199"/>
    <p:sldId id="464" r:id="rId200"/>
    <p:sldId id="465" r:id="rId201"/>
    <p:sldId id="466" r:id="rId202"/>
    <p:sldId id="467" r:id="rId203"/>
    <p:sldId id="468" r:id="rId204"/>
    <p:sldId id="469" r:id="rId205"/>
    <p:sldId id="470" r:id="rId206"/>
    <p:sldId id="471" r:id="rId207"/>
    <p:sldId id="472" r:id="rId208"/>
    <p:sldId id="473" r:id="rId209"/>
    <p:sldId id="474" r:id="rId210"/>
    <p:sldId id="475" r:id="rId211"/>
    <p:sldId id="476" r:id="rId212"/>
    <p:sldId id="477" r:id="rId213"/>
    <p:sldId id="478" r:id="rId214"/>
    <p:sldId id="479" r:id="rId215"/>
    <p:sldId id="480" r:id="rId216"/>
    <p:sldId id="481" r:id="rId217"/>
    <p:sldId id="482" r:id="rId218"/>
    <p:sldId id="483" r:id="rId21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sum Thapa" initials="KT" lastIdx="3" clrIdx="0">
    <p:extLst>
      <p:ext uri="{19B8F6BF-5375-455C-9EA6-DF929625EA0E}">
        <p15:presenceInfo xmlns:p15="http://schemas.microsoft.com/office/powerpoint/2012/main" userId="S-1-5-21-200220283-296057445-522006248-22878" providerId="AD"/>
      </p:ext>
    </p:extLst>
  </p:cmAuthor>
  <p:cmAuthor id="2" name="Edward Kenyi" initials="EK" lastIdx="1" clrIdx="1">
    <p:extLst>
      <p:ext uri="{19B8F6BF-5375-455C-9EA6-DF929625EA0E}">
        <p15:presenceInfo xmlns:p15="http://schemas.microsoft.com/office/powerpoint/2012/main" userId="S-1-5-21-200220283-296057445-522006248-27844" providerId="AD"/>
      </p:ext>
    </p:extLst>
  </p:cmAuthor>
  <p:cmAuthor id="4" name="Windows User" initials="WU"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6F7"/>
    <a:srgbClr val="FFFFFF"/>
    <a:srgbClr val="808080"/>
    <a:srgbClr val="002A6C"/>
    <a:srgbClr val="5F5F5F"/>
    <a:srgbClr val="9DBFE5"/>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83"/>
    <p:restoredTop sz="97334" autoAdjust="0"/>
  </p:normalViewPr>
  <p:slideViewPr>
    <p:cSldViewPr>
      <p:cViewPr varScale="1">
        <p:scale>
          <a:sx n="106" d="100"/>
          <a:sy n="106" d="100"/>
        </p:scale>
        <p:origin x="114" y="132"/>
      </p:cViewPr>
      <p:guideLst>
        <p:guide orient="horz" pos="162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11" Type="http://schemas.openxmlformats.org/officeDocument/2006/relationships/slide" Target="slides/slide206.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slide" Target="slides/slide201.xml"/><Relationship Id="rId227" Type="http://schemas.microsoft.com/office/2016/11/relationships/changesInfo" Target="changesInfos/changesInfo1.xml"/><Relationship Id="rId201" Type="http://schemas.openxmlformats.org/officeDocument/2006/relationships/slide" Target="slides/slide196.xml"/><Relationship Id="rId222" Type="http://schemas.openxmlformats.org/officeDocument/2006/relationships/commentAuthors" Target="commen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19" Type="http://schemas.openxmlformats.org/officeDocument/2006/relationships/slide" Target="slides/slide14.xml"/><Relationship Id="rId224" Type="http://schemas.openxmlformats.org/officeDocument/2006/relationships/viewProps" Target="viewProps.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handoutMaster" Target="handoutMasters/handoutMaster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041F221-CA88-FBBD-808A-D1BCCFB0E3B8}"/>
    <pc:docChg chg="modSld">
      <pc:chgData name="" userId="" providerId="" clId="Web-{D041F221-CA88-FBBD-808A-D1BCCFB0E3B8}" dt="2019-06-26T19:33:21.545" v="0" actId="20577"/>
      <pc:docMkLst>
        <pc:docMk/>
      </pc:docMkLst>
      <pc:sldChg chg="modSp">
        <pc:chgData name="" userId="" providerId="" clId="Web-{D041F221-CA88-FBBD-808A-D1BCCFB0E3B8}" dt="2019-06-26T19:33:21.545" v="0" actId="20577"/>
        <pc:sldMkLst>
          <pc:docMk/>
          <pc:sldMk cId="3992782966" sldId="277"/>
        </pc:sldMkLst>
        <pc:spChg chg="mod">
          <ac:chgData name="" userId="" providerId="" clId="Web-{D041F221-CA88-FBBD-808A-D1BCCFB0E3B8}" dt="2019-06-26T19:33:21.545" v="0" actId="20577"/>
          <ac:spMkLst>
            <pc:docMk/>
            <pc:sldMk cId="3992782966" sldId="277"/>
            <ac:spMk id="2" creationId="{00000000-0000-0000-0000-000000000000}"/>
          </ac:spMkLst>
        </pc:spChg>
      </pc:sldChg>
    </pc:docChg>
  </pc:docChgLst>
  <pc:docChgLst>
    <pc:chgData name="Dietmar Kargbo" userId="S::dkargbo@jhpiego.org::d0c5ccc3-3916-4620-9ea0-2c57de3aa9a0" providerId="AD" clId="Web-{D041F221-CA88-FBBD-808A-D1BCCFB0E3B8}"/>
    <pc:docChg chg="modSld">
      <pc:chgData name="Dietmar Kargbo" userId="S::dkargbo@jhpiego.org::d0c5ccc3-3916-4620-9ea0-2c57de3aa9a0" providerId="AD" clId="Web-{D041F221-CA88-FBBD-808A-D1BCCFB0E3B8}" dt="2019-06-26T19:33:24.404" v="0" actId="20577"/>
      <pc:docMkLst>
        <pc:docMk/>
      </pc:docMkLst>
      <pc:sldChg chg="modSp">
        <pc:chgData name="Dietmar Kargbo" userId="S::dkargbo@jhpiego.org::d0c5ccc3-3916-4620-9ea0-2c57de3aa9a0" providerId="AD" clId="Web-{D041F221-CA88-FBBD-808A-D1BCCFB0E3B8}" dt="2019-06-26T19:33:24.404" v="0" actId="20577"/>
        <pc:sldMkLst>
          <pc:docMk/>
          <pc:sldMk cId="3992782966" sldId="277"/>
        </pc:sldMkLst>
        <pc:spChg chg="mod">
          <ac:chgData name="Dietmar Kargbo" userId="S::dkargbo@jhpiego.org::d0c5ccc3-3916-4620-9ea0-2c57de3aa9a0" providerId="AD" clId="Web-{D041F221-CA88-FBBD-808A-D1BCCFB0E3B8}" dt="2019-06-26T19:33:24.404" v="0" actId="20577"/>
          <ac:spMkLst>
            <pc:docMk/>
            <pc:sldMk cId="3992782966" sldId="277"/>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Gill Sans MT" panose="020B0502020104020203" pitchFamily="34" charset="0"/>
                <a:ea typeface="+mn-ea"/>
                <a:cs typeface="+mn-cs"/>
              </a:defRPr>
            </a:pPr>
            <a:r>
              <a:rPr lang="en-US" sz="1600"/>
              <a:t>Cause of death</a:t>
            </a:r>
          </a:p>
          <a:p>
            <a:pPr>
              <a:defRPr sz="1600"/>
            </a:pPr>
            <a:r>
              <a:rPr lang="en-US" sz="1600"/>
              <a:t>January-June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9"/>
          <c:order val="9"/>
          <c:tx>
            <c:strRef>
              <c:f>Sheet1!$A$11</c:f>
              <c:strCache>
                <c:ptCount val="1"/>
                <c:pt idx="0">
                  <c:v>% deaths due to PPH </c:v>
                </c:pt>
              </c:strCache>
            </c:strRef>
          </c:tx>
          <c:spPr>
            <a:solidFill>
              <a:srgbClr val="C2113A"/>
            </a:solidFill>
            <a:ln>
              <a:noFill/>
            </a:ln>
            <a:effectLst/>
          </c:spPr>
          <c:invertIfNegative val="0"/>
          <c:cat>
            <c:strRef>
              <c:f>Sheet1!$B$1:$G$1</c:f>
              <c:strCache>
                <c:ptCount val="6"/>
                <c:pt idx="0">
                  <c:v>January</c:v>
                </c:pt>
                <c:pt idx="1">
                  <c:v>February</c:v>
                </c:pt>
                <c:pt idx="2">
                  <c:v>March</c:v>
                </c:pt>
                <c:pt idx="3">
                  <c:v>April</c:v>
                </c:pt>
                <c:pt idx="4">
                  <c:v>May</c:v>
                </c:pt>
                <c:pt idx="5">
                  <c:v>June</c:v>
                </c:pt>
              </c:strCache>
            </c:strRef>
          </c:cat>
          <c:val>
            <c:numRef>
              <c:f>Sheet1!$B$11:$G$11</c:f>
              <c:numCache>
                <c:formatCode>0%</c:formatCode>
                <c:ptCount val="6"/>
                <c:pt idx="0">
                  <c:v>0.44444444444444442</c:v>
                </c:pt>
                <c:pt idx="1">
                  <c:v>0.42105263157894735</c:v>
                </c:pt>
                <c:pt idx="2">
                  <c:v>0.4</c:v>
                </c:pt>
                <c:pt idx="3">
                  <c:v>0.41176470588235292</c:v>
                </c:pt>
                <c:pt idx="4">
                  <c:v>0.41176470588235292</c:v>
                </c:pt>
                <c:pt idx="5">
                  <c:v>0.42857142857142855</c:v>
                </c:pt>
              </c:numCache>
            </c:numRef>
          </c:val>
          <c:extLst xmlns:c16r2="http://schemas.microsoft.com/office/drawing/2015/06/chart">
            <c:ext xmlns:c16="http://schemas.microsoft.com/office/drawing/2014/chart" uri="{C3380CC4-5D6E-409C-BE32-E72D297353CC}">
              <c16:uniqueId val="{00000000-62AA-3D49-B43B-71CFEC5680F0}"/>
            </c:ext>
          </c:extLst>
        </c:ser>
        <c:ser>
          <c:idx val="10"/>
          <c:order val="10"/>
          <c:tx>
            <c:strRef>
              <c:f>Sheet1!$A$12</c:f>
              <c:strCache>
                <c:ptCount val="1"/>
                <c:pt idx="0">
                  <c:v>% deaths due to PEE</c:v>
                </c:pt>
              </c:strCache>
            </c:strRef>
          </c:tx>
          <c:spPr>
            <a:solidFill>
              <a:srgbClr val="002A6C"/>
            </a:solidFill>
            <a:ln>
              <a:noFill/>
            </a:ln>
            <a:effectLst/>
          </c:spPr>
          <c:invertIfNegative val="0"/>
          <c:cat>
            <c:strRef>
              <c:f>Sheet1!$B$1:$G$1</c:f>
              <c:strCache>
                <c:ptCount val="6"/>
                <c:pt idx="0">
                  <c:v>January</c:v>
                </c:pt>
                <c:pt idx="1">
                  <c:v>February</c:v>
                </c:pt>
                <c:pt idx="2">
                  <c:v>March</c:v>
                </c:pt>
                <c:pt idx="3">
                  <c:v>April</c:v>
                </c:pt>
                <c:pt idx="4">
                  <c:v>May</c:v>
                </c:pt>
                <c:pt idx="5">
                  <c:v>June</c:v>
                </c:pt>
              </c:strCache>
            </c:strRef>
          </c:cat>
          <c:val>
            <c:numRef>
              <c:f>Sheet1!$B$12:$G$12</c:f>
              <c:numCache>
                <c:formatCode>0%</c:formatCode>
                <c:ptCount val="6"/>
                <c:pt idx="0">
                  <c:v>0.27777777777777779</c:v>
                </c:pt>
                <c:pt idx="1">
                  <c:v>0.26315789473684209</c:v>
                </c:pt>
                <c:pt idx="2">
                  <c:v>0.2</c:v>
                </c:pt>
                <c:pt idx="3">
                  <c:v>0.29411764705882354</c:v>
                </c:pt>
                <c:pt idx="4">
                  <c:v>0.23529411764705882</c:v>
                </c:pt>
                <c:pt idx="5">
                  <c:v>0.21428571428571427</c:v>
                </c:pt>
              </c:numCache>
            </c:numRef>
          </c:val>
          <c:extLst xmlns:c16r2="http://schemas.microsoft.com/office/drawing/2015/06/chart">
            <c:ext xmlns:c16="http://schemas.microsoft.com/office/drawing/2014/chart" uri="{C3380CC4-5D6E-409C-BE32-E72D297353CC}">
              <c16:uniqueId val="{00000001-62AA-3D49-B43B-71CFEC5680F0}"/>
            </c:ext>
          </c:extLst>
        </c:ser>
        <c:ser>
          <c:idx val="11"/>
          <c:order val="11"/>
          <c:tx>
            <c:strRef>
              <c:f>Sheet1!$A$13</c:f>
              <c:strCache>
                <c:ptCount val="1"/>
                <c:pt idx="0">
                  <c:v>% deaths due to infection</c:v>
                </c:pt>
              </c:strCache>
            </c:strRef>
          </c:tx>
          <c:spPr>
            <a:solidFill>
              <a:srgbClr val="9DBFE5"/>
            </a:solidFill>
            <a:ln>
              <a:noFill/>
            </a:ln>
            <a:effectLst/>
          </c:spPr>
          <c:invertIfNegative val="0"/>
          <c:cat>
            <c:strRef>
              <c:f>Sheet1!$B$1:$G$1</c:f>
              <c:strCache>
                <c:ptCount val="6"/>
                <c:pt idx="0">
                  <c:v>January</c:v>
                </c:pt>
                <c:pt idx="1">
                  <c:v>February</c:v>
                </c:pt>
                <c:pt idx="2">
                  <c:v>March</c:v>
                </c:pt>
                <c:pt idx="3">
                  <c:v>April</c:v>
                </c:pt>
                <c:pt idx="4">
                  <c:v>May</c:v>
                </c:pt>
                <c:pt idx="5">
                  <c:v>June</c:v>
                </c:pt>
              </c:strCache>
            </c:strRef>
          </c:cat>
          <c:val>
            <c:numRef>
              <c:f>Sheet1!$B$13:$G$13</c:f>
              <c:numCache>
                <c:formatCode>0%</c:formatCode>
                <c:ptCount val="6"/>
                <c:pt idx="0">
                  <c:v>0.1111111111111111</c:v>
                </c:pt>
                <c:pt idx="1">
                  <c:v>0.15789473684210525</c:v>
                </c:pt>
                <c:pt idx="2">
                  <c:v>0.2</c:v>
                </c:pt>
                <c:pt idx="3">
                  <c:v>0.11764705882352941</c:v>
                </c:pt>
                <c:pt idx="4">
                  <c:v>0.11764705882352941</c:v>
                </c:pt>
                <c:pt idx="5">
                  <c:v>7.1428571428571425E-2</c:v>
                </c:pt>
              </c:numCache>
            </c:numRef>
          </c:val>
          <c:extLst xmlns:c16r2="http://schemas.microsoft.com/office/drawing/2015/06/chart">
            <c:ext xmlns:c16="http://schemas.microsoft.com/office/drawing/2014/chart" uri="{C3380CC4-5D6E-409C-BE32-E72D297353CC}">
              <c16:uniqueId val="{00000002-62AA-3D49-B43B-71CFEC5680F0}"/>
            </c:ext>
          </c:extLst>
        </c:ser>
        <c:ser>
          <c:idx val="12"/>
          <c:order val="12"/>
          <c:tx>
            <c:strRef>
              <c:f>Sheet1!$A$14</c:f>
              <c:strCache>
                <c:ptCount val="1"/>
                <c:pt idx="0">
                  <c:v>% deaths due to malaria</c:v>
                </c:pt>
              </c:strCache>
            </c:strRef>
          </c:tx>
          <c:spPr>
            <a:solidFill>
              <a:srgbClr val="A6A6A6"/>
            </a:solidFill>
            <a:ln>
              <a:noFill/>
            </a:ln>
            <a:effectLst/>
          </c:spPr>
          <c:invertIfNegative val="0"/>
          <c:cat>
            <c:strRef>
              <c:f>Sheet1!$B$1:$G$1</c:f>
              <c:strCache>
                <c:ptCount val="6"/>
                <c:pt idx="0">
                  <c:v>January</c:v>
                </c:pt>
                <c:pt idx="1">
                  <c:v>February</c:v>
                </c:pt>
                <c:pt idx="2">
                  <c:v>March</c:v>
                </c:pt>
                <c:pt idx="3">
                  <c:v>April</c:v>
                </c:pt>
                <c:pt idx="4">
                  <c:v>May</c:v>
                </c:pt>
                <c:pt idx="5">
                  <c:v>June</c:v>
                </c:pt>
              </c:strCache>
            </c:strRef>
          </c:cat>
          <c:val>
            <c:numRef>
              <c:f>Sheet1!$B$14:$G$14</c:f>
              <c:numCache>
                <c:formatCode>0%</c:formatCode>
                <c:ptCount val="6"/>
                <c:pt idx="0">
                  <c:v>5.5555555555555552E-2</c:v>
                </c:pt>
                <c:pt idx="1">
                  <c:v>0.10526315789473684</c:v>
                </c:pt>
                <c:pt idx="2">
                  <c:v>0.05</c:v>
                </c:pt>
                <c:pt idx="3">
                  <c:v>0.11764705882352941</c:v>
                </c:pt>
                <c:pt idx="4">
                  <c:v>0.11764705882352941</c:v>
                </c:pt>
                <c:pt idx="5">
                  <c:v>0.14285714285714285</c:v>
                </c:pt>
              </c:numCache>
            </c:numRef>
          </c:val>
          <c:extLst xmlns:c16r2="http://schemas.microsoft.com/office/drawing/2015/06/chart">
            <c:ext xmlns:c16="http://schemas.microsoft.com/office/drawing/2014/chart" uri="{C3380CC4-5D6E-409C-BE32-E72D297353CC}">
              <c16:uniqueId val="{00000003-62AA-3D49-B43B-71CFEC5680F0}"/>
            </c:ext>
          </c:extLst>
        </c:ser>
        <c:ser>
          <c:idx val="13"/>
          <c:order val="13"/>
          <c:tx>
            <c:strRef>
              <c:f>Sheet1!$A$15</c:f>
              <c:strCache>
                <c:ptCount val="1"/>
                <c:pt idx="0">
                  <c:v>% deaths due to “other” causes</c:v>
                </c:pt>
              </c:strCache>
            </c:strRef>
          </c:tx>
          <c:spPr>
            <a:solidFill>
              <a:srgbClr val="FFC981"/>
            </a:solidFill>
            <a:ln>
              <a:noFill/>
            </a:ln>
            <a:effectLst/>
          </c:spPr>
          <c:invertIfNegative val="0"/>
          <c:cat>
            <c:strRef>
              <c:f>Sheet1!$B$1:$G$1</c:f>
              <c:strCache>
                <c:ptCount val="6"/>
                <c:pt idx="0">
                  <c:v>January</c:v>
                </c:pt>
                <c:pt idx="1">
                  <c:v>February</c:v>
                </c:pt>
                <c:pt idx="2">
                  <c:v>March</c:v>
                </c:pt>
                <c:pt idx="3">
                  <c:v>April</c:v>
                </c:pt>
                <c:pt idx="4">
                  <c:v>May</c:v>
                </c:pt>
                <c:pt idx="5">
                  <c:v>June</c:v>
                </c:pt>
              </c:strCache>
            </c:strRef>
          </c:cat>
          <c:val>
            <c:numRef>
              <c:f>Sheet1!$B$15:$G$15</c:f>
              <c:numCache>
                <c:formatCode>0%</c:formatCode>
                <c:ptCount val="6"/>
                <c:pt idx="0">
                  <c:v>0.1111111111111111</c:v>
                </c:pt>
                <c:pt idx="1">
                  <c:v>5.2631578947368418E-2</c:v>
                </c:pt>
                <c:pt idx="2">
                  <c:v>0.15</c:v>
                </c:pt>
                <c:pt idx="3">
                  <c:v>5.8823529411764705E-2</c:v>
                </c:pt>
                <c:pt idx="4">
                  <c:v>0.11764705882352941</c:v>
                </c:pt>
                <c:pt idx="5">
                  <c:v>0.14285714285714285</c:v>
                </c:pt>
              </c:numCache>
            </c:numRef>
          </c:val>
          <c:extLst xmlns:c16r2="http://schemas.microsoft.com/office/drawing/2015/06/chart">
            <c:ext xmlns:c16="http://schemas.microsoft.com/office/drawing/2014/chart" uri="{C3380CC4-5D6E-409C-BE32-E72D297353CC}">
              <c16:uniqueId val="{00000004-62AA-3D49-B43B-71CFEC5680F0}"/>
            </c:ext>
          </c:extLst>
        </c:ser>
        <c:dLbls>
          <c:showLegendKey val="0"/>
          <c:showVal val="0"/>
          <c:showCatName val="0"/>
          <c:showSerName val="0"/>
          <c:showPercent val="0"/>
          <c:showBubbleSize val="0"/>
        </c:dLbls>
        <c:gapWidth val="219"/>
        <c:overlap val="-27"/>
        <c:axId val="428625240"/>
        <c:axId val="428620536"/>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Sheet1!$A$2</c15:sqref>
                        </c15:formulaRef>
                      </c:ext>
                    </c:extLst>
                    <c:strCache>
                      <c:ptCount val="1"/>
                      <c:pt idx="0">
                        <c:v>Number of days</c:v>
                      </c:pt>
                    </c:strCache>
                  </c:strRef>
                </c:tx>
                <c:spPr>
                  <a:solidFill>
                    <a:schemeClr val="accent1"/>
                  </a:solidFill>
                  <a:ln>
                    <a:noFill/>
                  </a:ln>
                  <a:effectLst/>
                </c:spPr>
                <c:invertIfNegative val="0"/>
                <c:cat>
                  <c:strRef>
                    <c:extLst xmlns:c16r2="http://schemas.microsoft.com/office/drawing/2015/06/chart">
                      <c:ex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c:ext uri="{02D57815-91ED-43cb-92C2-25804820EDAC}">
                        <c15:formulaRef>
                          <c15:sqref>Sheet1!$B$2:$G$2</c15:sqref>
                        </c15:formulaRef>
                      </c:ext>
                    </c:extLst>
                    <c:numCache>
                      <c:formatCode>General</c:formatCode>
                      <c:ptCount val="6"/>
                      <c:pt idx="0">
                        <c:v>31</c:v>
                      </c:pt>
                      <c:pt idx="1">
                        <c:v>28</c:v>
                      </c:pt>
                      <c:pt idx="2">
                        <c:v>31</c:v>
                      </c:pt>
                      <c:pt idx="3">
                        <c:v>30</c:v>
                      </c:pt>
                      <c:pt idx="4">
                        <c:v>31</c:v>
                      </c:pt>
                      <c:pt idx="5">
                        <c:v>30</c:v>
                      </c:pt>
                    </c:numCache>
                  </c:numRef>
                </c:val>
                <c:extLst xmlns:c16r2="http://schemas.microsoft.com/office/drawing/2015/06/chart">
                  <c:ext xmlns:c16="http://schemas.microsoft.com/office/drawing/2014/chart" uri="{C3380CC4-5D6E-409C-BE32-E72D297353CC}">
                    <c16:uniqueId val="{00000005-62AA-3D49-B43B-71CFEC5680F0}"/>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Sheet1!$A$3</c15:sqref>
                        </c15:formulaRef>
                      </c:ext>
                    </c:extLst>
                    <c:strCache>
                      <c:ptCount val="1"/>
                      <c:pt idx="0">
                        <c:v>Number of deliveries per day</c:v>
                      </c:pt>
                    </c:strCache>
                  </c:strRef>
                </c:tx>
                <c:spPr>
                  <a:solidFill>
                    <a:schemeClr val="accent2"/>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Sheet1!$B$3:$G$3</c15:sqref>
                        </c15:formulaRef>
                      </c:ext>
                    </c:extLst>
                    <c:numCache>
                      <c:formatCode>General</c:formatCode>
                      <c:ptCount val="6"/>
                      <c:pt idx="0">
                        <c:v>23</c:v>
                      </c:pt>
                      <c:pt idx="1">
                        <c:v>21</c:v>
                      </c:pt>
                      <c:pt idx="2">
                        <c:v>18</c:v>
                      </c:pt>
                      <c:pt idx="3">
                        <c:v>18</c:v>
                      </c:pt>
                      <c:pt idx="4">
                        <c:v>19</c:v>
                      </c:pt>
                      <c:pt idx="5">
                        <c:v>19</c:v>
                      </c:pt>
                    </c:numCache>
                  </c:numRef>
                </c:val>
                <c:extLst xmlns:c16r2="http://schemas.microsoft.com/office/drawing/2015/06/chart" xmlns:c15="http://schemas.microsoft.com/office/drawing/2012/chart">
                  <c:ext xmlns:c16="http://schemas.microsoft.com/office/drawing/2014/chart" uri="{C3380CC4-5D6E-409C-BE32-E72D297353CC}">
                    <c16:uniqueId val="{00000006-62AA-3D49-B43B-71CFEC5680F0}"/>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Sheet1!$A$4</c15:sqref>
                        </c15:formulaRef>
                      </c:ext>
                    </c:extLst>
                    <c:strCache>
                      <c:ptCount val="1"/>
                      <c:pt idx="0">
                        <c:v>Total # of deliveries (including stillbirths)</c:v>
                      </c:pt>
                    </c:strCache>
                  </c:strRef>
                </c:tx>
                <c:spPr>
                  <a:solidFill>
                    <a:schemeClr val="accent3"/>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Sheet1!$B$4:$G$4</c15:sqref>
                        </c15:formulaRef>
                      </c:ext>
                    </c:extLst>
                    <c:numCache>
                      <c:formatCode>General</c:formatCode>
                      <c:ptCount val="6"/>
                      <c:pt idx="0">
                        <c:v>713</c:v>
                      </c:pt>
                      <c:pt idx="1">
                        <c:v>644</c:v>
                      </c:pt>
                      <c:pt idx="2">
                        <c:v>589</c:v>
                      </c:pt>
                      <c:pt idx="3">
                        <c:v>630</c:v>
                      </c:pt>
                      <c:pt idx="4">
                        <c:v>558</c:v>
                      </c:pt>
                      <c:pt idx="5">
                        <c:v>540</c:v>
                      </c:pt>
                    </c:numCache>
                  </c:numRef>
                </c:val>
                <c:extLst xmlns:c16r2="http://schemas.microsoft.com/office/drawing/2015/06/chart" xmlns:c15="http://schemas.microsoft.com/office/drawing/2012/chart">
                  <c:ext xmlns:c16="http://schemas.microsoft.com/office/drawing/2014/chart" uri="{C3380CC4-5D6E-409C-BE32-E72D297353CC}">
                    <c16:uniqueId val="{00000007-62AA-3D49-B43B-71CFEC5680F0}"/>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Sheet1!$A$5</c15:sqref>
                        </c15:formulaRef>
                      </c:ext>
                    </c:extLst>
                    <c:strCache>
                      <c:ptCount val="1"/>
                      <c:pt idx="0">
                        <c:v>Total # Maternal deaths </c:v>
                      </c:pt>
                    </c:strCache>
                  </c:strRef>
                </c:tx>
                <c:spPr>
                  <a:solidFill>
                    <a:schemeClr val="accent4"/>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Sheet1!$B$5:$G$5</c15:sqref>
                        </c15:formulaRef>
                      </c:ext>
                    </c:extLst>
                    <c:numCache>
                      <c:formatCode>General</c:formatCode>
                      <c:ptCount val="6"/>
                      <c:pt idx="0">
                        <c:v>18</c:v>
                      </c:pt>
                      <c:pt idx="1">
                        <c:v>19</c:v>
                      </c:pt>
                      <c:pt idx="2">
                        <c:v>20</c:v>
                      </c:pt>
                      <c:pt idx="3">
                        <c:v>17</c:v>
                      </c:pt>
                      <c:pt idx="4">
                        <c:v>17</c:v>
                      </c:pt>
                      <c:pt idx="5">
                        <c:v>14</c:v>
                      </c:pt>
                    </c:numCache>
                  </c:numRef>
                </c:val>
                <c:extLst xmlns:c16r2="http://schemas.microsoft.com/office/drawing/2015/06/chart" xmlns:c15="http://schemas.microsoft.com/office/drawing/2012/chart">
                  <c:ext xmlns:c16="http://schemas.microsoft.com/office/drawing/2014/chart" uri="{C3380CC4-5D6E-409C-BE32-E72D297353CC}">
                    <c16:uniqueId val="{00000008-62AA-3D49-B43B-71CFEC5680F0}"/>
                  </c:ext>
                </c:extLst>
              </c15:ser>
            </c15:filteredBarSeries>
            <c15:filteredBarSeries>
              <c15:ser>
                <c:idx val="4"/>
                <c:order val="4"/>
                <c:tx>
                  <c:strRef>
                    <c:extLst xmlns:c16r2="http://schemas.microsoft.com/office/drawing/2015/06/chart" xmlns:c15="http://schemas.microsoft.com/office/drawing/2012/chart">
                      <c:ext xmlns:c15="http://schemas.microsoft.com/office/drawing/2012/chart" uri="{02D57815-91ED-43cb-92C2-25804820EDAC}">
                        <c15:formulaRef>
                          <c15:sqref>Sheet1!$A$6</c15:sqref>
                        </c15:formulaRef>
                      </c:ext>
                    </c:extLst>
                    <c:strCache>
                      <c:ptCount val="1"/>
                      <c:pt idx="0">
                        <c:v>Deaths due to PPH</c:v>
                      </c:pt>
                    </c:strCache>
                  </c:strRef>
                </c:tx>
                <c:spPr>
                  <a:solidFill>
                    <a:schemeClr val="accent5"/>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Sheet1!$B$6:$G$6</c15:sqref>
                        </c15:formulaRef>
                      </c:ext>
                    </c:extLst>
                    <c:numCache>
                      <c:formatCode>General</c:formatCode>
                      <c:ptCount val="6"/>
                      <c:pt idx="0">
                        <c:v>8</c:v>
                      </c:pt>
                      <c:pt idx="1">
                        <c:v>8</c:v>
                      </c:pt>
                      <c:pt idx="2">
                        <c:v>8</c:v>
                      </c:pt>
                      <c:pt idx="3">
                        <c:v>7</c:v>
                      </c:pt>
                      <c:pt idx="4">
                        <c:v>7</c:v>
                      </c:pt>
                      <c:pt idx="5">
                        <c:v>6</c:v>
                      </c:pt>
                    </c:numCache>
                  </c:numRef>
                </c:val>
                <c:extLst xmlns:c16r2="http://schemas.microsoft.com/office/drawing/2015/06/chart" xmlns:c15="http://schemas.microsoft.com/office/drawing/2012/chart">
                  <c:ext xmlns:c16="http://schemas.microsoft.com/office/drawing/2014/chart" uri="{C3380CC4-5D6E-409C-BE32-E72D297353CC}">
                    <c16:uniqueId val="{00000009-62AA-3D49-B43B-71CFEC5680F0}"/>
                  </c:ext>
                </c:extLst>
              </c15:ser>
            </c15:filteredBarSeries>
            <c15:filteredBarSeries>
              <c15:ser>
                <c:idx val="5"/>
                <c:order val="5"/>
                <c:tx>
                  <c:strRef>
                    <c:extLst xmlns:c16r2="http://schemas.microsoft.com/office/drawing/2015/06/chart" xmlns:c15="http://schemas.microsoft.com/office/drawing/2012/chart">
                      <c:ext xmlns:c15="http://schemas.microsoft.com/office/drawing/2012/chart" uri="{02D57815-91ED-43cb-92C2-25804820EDAC}">
                        <c15:formulaRef>
                          <c15:sqref>Sheet1!$A$7</c15:sqref>
                        </c15:formulaRef>
                      </c:ext>
                    </c:extLst>
                    <c:strCache>
                      <c:ptCount val="1"/>
                      <c:pt idx="0">
                        <c:v>Deaths to PEE</c:v>
                      </c:pt>
                    </c:strCache>
                  </c:strRef>
                </c:tx>
                <c:spPr>
                  <a:solidFill>
                    <a:schemeClr val="accent6"/>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Sheet1!$B$7:$G$7</c15:sqref>
                        </c15:formulaRef>
                      </c:ext>
                    </c:extLst>
                    <c:numCache>
                      <c:formatCode>General</c:formatCode>
                      <c:ptCount val="6"/>
                      <c:pt idx="0">
                        <c:v>5</c:v>
                      </c:pt>
                      <c:pt idx="1">
                        <c:v>5</c:v>
                      </c:pt>
                      <c:pt idx="2">
                        <c:v>4</c:v>
                      </c:pt>
                      <c:pt idx="3">
                        <c:v>5</c:v>
                      </c:pt>
                      <c:pt idx="4">
                        <c:v>4</c:v>
                      </c:pt>
                      <c:pt idx="5">
                        <c:v>3</c:v>
                      </c:pt>
                    </c:numCache>
                  </c:numRef>
                </c:val>
                <c:extLst xmlns:c16r2="http://schemas.microsoft.com/office/drawing/2015/06/chart" xmlns:c15="http://schemas.microsoft.com/office/drawing/2012/chart">
                  <c:ext xmlns:c16="http://schemas.microsoft.com/office/drawing/2014/chart" uri="{C3380CC4-5D6E-409C-BE32-E72D297353CC}">
                    <c16:uniqueId val="{0000000A-62AA-3D49-B43B-71CFEC5680F0}"/>
                  </c:ext>
                </c:extLst>
              </c15:ser>
            </c15:filteredBarSeries>
            <c15:filteredBar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Sheet1!$A$8</c15:sqref>
                        </c15:formulaRef>
                      </c:ext>
                    </c:extLst>
                    <c:strCache>
                      <c:ptCount val="1"/>
                      <c:pt idx="0">
                        <c:v>Deaths due to Infection</c:v>
                      </c:pt>
                    </c:strCache>
                  </c:strRef>
                </c:tx>
                <c:spPr>
                  <a:solidFill>
                    <a:schemeClr val="accent1">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Sheet1!$B$8:$G$8</c15:sqref>
                        </c15:formulaRef>
                      </c:ext>
                    </c:extLst>
                    <c:numCache>
                      <c:formatCode>General</c:formatCode>
                      <c:ptCount val="6"/>
                      <c:pt idx="0">
                        <c:v>2</c:v>
                      </c:pt>
                      <c:pt idx="1">
                        <c:v>3</c:v>
                      </c:pt>
                      <c:pt idx="2">
                        <c:v>4</c:v>
                      </c:pt>
                      <c:pt idx="3">
                        <c:v>2</c:v>
                      </c:pt>
                      <c:pt idx="4">
                        <c:v>2</c:v>
                      </c:pt>
                      <c:pt idx="5">
                        <c:v>1</c:v>
                      </c:pt>
                    </c:numCache>
                  </c:numRef>
                </c:val>
                <c:extLst xmlns:c16r2="http://schemas.microsoft.com/office/drawing/2015/06/chart" xmlns:c15="http://schemas.microsoft.com/office/drawing/2012/chart">
                  <c:ext xmlns:c16="http://schemas.microsoft.com/office/drawing/2014/chart" uri="{C3380CC4-5D6E-409C-BE32-E72D297353CC}">
                    <c16:uniqueId val="{0000000B-62AA-3D49-B43B-71CFEC5680F0}"/>
                  </c:ext>
                </c:extLst>
              </c15:ser>
            </c15:filteredBarSeries>
            <c15:filteredBar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Sheet1!$A$9</c15:sqref>
                        </c15:formulaRef>
                      </c:ext>
                    </c:extLst>
                    <c:strCache>
                      <c:ptCount val="1"/>
                      <c:pt idx="0">
                        <c:v>Deaths due to malaria complications</c:v>
                      </c:pt>
                    </c:strCache>
                  </c:strRef>
                </c:tx>
                <c:spPr>
                  <a:solidFill>
                    <a:schemeClr val="accent2">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Sheet1!$B$9:$G$9</c15:sqref>
                        </c15:formulaRef>
                      </c:ext>
                    </c:extLst>
                    <c:numCache>
                      <c:formatCode>General</c:formatCode>
                      <c:ptCount val="6"/>
                      <c:pt idx="0">
                        <c:v>1</c:v>
                      </c:pt>
                      <c:pt idx="1">
                        <c:v>2</c:v>
                      </c:pt>
                      <c:pt idx="2">
                        <c:v>1</c:v>
                      </c:pt>
                      <c:pt idx="3">
                        <c:v>2</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C-62AA-3D49-B43B-71CFEC5680F0}"/>
                  </c:ext>
                </c:extLst>
              </c15:ser>
            </c15:filteredBarSeries>
            <c15:filteredBar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Sheet1!$A$10</c15:sqref>
                        </c15:formulaRef>
                      </c:ext>
                    </c:extLst>
                    <c:strCache>
                      <c:ptCount val="1"/>
                      <c:pt idx="0">
                        <c:v>Deaths due to other causes</c:v>
                      </c:pt>
                    </c:strCache>
                  </c:strRef>
                </c:tx>
                <c:spPr>
                  <a:solidFill>
                    <a:schemeClr val="accent3">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Sheet1!$B$1:$G$1</c15:sqref>
                        </c15:formulaRef>
                      </c:ext>
                    </c:extLst>
                    <c:strCache>
                      <c:ptCount val="6"/>
                      <c:pt idx="0">
                        <c:v>January</c:v>
                      </c:pt>
                      <c:pt idx="1">
                        <c:v>February</c:v>
                      </c:pt>
                      <c:pt idx="2">
                        <c:v>March</c:v>
                      </c:pt>
                      <c:pt idx="3">
                        <c:v>April</c:v>
                      </c:pt>
                      <c:pt idx="4">
                        <c:v>May</c:v>
                      </c:pt>
                      <c:pt idx="5">
                        <c:v>June</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Sheet1!$B$10:$G$10</c15:sqref>
                        </c15:formulaRef>
                      </c:ext>
                    </c:extLst>
                    <c:numCache>
                      <c:formatCode>General</c:formatCode>
                      <c:ptCount val="6"/>
                      <c:pt idx="0">
                        <c:v>2</c:v>
                      </c:pt>
                      <c:pt idx="1">
                        <c:v>1</c:v>
                      </c:pt>
                      <c:pt idx="2">
                        <c:v>3</c:v>
                      </c:pt>
                      <c:pt idx="3">
                        <c:v>1</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D-62AA-3D49-B43B-71CFEC5680F0}"/>
                  </c:ext>
                </c:extLst>
              </c15:ser>
            </c15:filteredBarSeries>
          </c:ext>
        </c:extLst>
      </c:barChart>
      <c:catAx>
        <c:axId val="42862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28620536"/>
        <c:crosses val="autoZero"/>
        <c:auto val="1"/>
        <c:lblAlgn val="ctr"/>
        <c:lblOffset val="100"/>
        <c:noMultiLvlLbl val="0"/>
      </c:catAx>
      <c:valAx>
        <c:axId val="428620536"/>
        <c:scaling>
          <c:orientation val="minMax"/>
        </c:scaling>
        <c:delete val="0"/>
        <c:axPos val="l"/>
        <c:numFmt formatCode="0%" sourceLinked="1"/>
        <c:majorTickMark val="none"/>
        <c:minorTickMark val="none"/>
        <c:tickLblPos val="nextTo"/>
        <c:spPr>
          <a:noFill/>
          <a:ln>
            <a:solidFill>
              <a:schemeClr val="bg1">
                <a:lumMod val="20000"/>
                <a:lumOff val="8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28625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Gill Sans MT" panose="020B0502020104020203" pitchFamily="34" charset="0"/>
                <a:ea typeface="+mn-ea"/>
                <a:cs typeface="+mn-cs"/>
              </a:defRPr>
            </a:pPr>
            <a:r>
              <a:rPr lang="en-US" sz="1600" b="0"/>
              <a:t>Causes of Maternal Deaths</a:t>
            </a:r>
          </a:p>
          <a:p>
            <a:pPr>
              <a:defRPr sz="1600"/>
            </a:pPr>
            <a:r>
              <a:rPr lang="en-US" sz="1600" b="0"/>
              <a:t>July-December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9"/>
          <c:order val="9"/>
          <c:tx>
            <c:strRef>
              <c:f>Sheet1!$A$11</c:f>
              <c:strCache>
                <c:ptCount val="1"/>
                <c:pt idx="0">
                  <c:v>% deaths due to PPH </c:v>
                </c:pt>
              </c:strCache>
            </c:strRef>
          </c:tx>
          <c:spPr>
            <a:solidFill>
              <a:srgbClr val="C2113A"/>
            </a:solidFill>
            <a:ln>
              <a:noFill/>
            </a:ln>
            <a:effectLst/>
          </c:spPr>
          <c:invertIfNegative val="0"/>
          <c:cat>
            <c:strRef>
              <c:f>Sheet1!$B$1:$M$1</c:f>
              <c:strCache>
                <c:ptCount val="6"/>
                <c:pt idx="0">
                  <c:v>July</c:v>
                </c:pt>
                <c:pt idx="1">
                  <c:v>August</c:v>
                </c:pt>
                <c:pt idx="2">
                  <c:v>September</c:v>
                </c:pt>
                <c:pt idx="3">
                  <c:v>October</c:v>
                </c:pt>
                <c:pt idx="4">
                  <c:v>November</c:v>
                </c:pt>
                <c:pt idx="5">
                  <c:v>December</c:v>
                </c:pt>
              </c:strCache>
            </c:strRef>
          </c:cat>
          <c:val>
            <c:numRef>
              <c:f>Sheet1!$B$11:$M$11</c:f>
              <c:numCache>
                <c:formatCode>0%</c:formatCode>
                <c:ptCount val="6"/>
                <c:pt idx="0">
                  <c:v>0.23529411764705882</c:v>
                </c:pt>
                <c:pt idx="1">
                  <c:v>0.23076923076923078</c:v>
                </c:pt>
                <c:pt idx="2">
                  <c:v>0.15384615384615385</c:v>
                </c:pt>
                <c:pt idx="3">
                  <c:v>0.22222222222222221</c:v>
                </c:pt>
                <c:pt idx="4">
                  <c:v>0.18181818181818182</c:v>
                </c:pt>
                <c:pt idx="5">
                  <c:v>0.2</c:v>
                </c:pt>
              </c:numCache>
            </c:numRef>
          </c:val>
          <c:extLst xmlns:c16r2="http://schemas.microsoft.com/office/drawing/2015/06/chart">
            <c:ext xmlns:c16="http://schemas.microsoft.com/office/drawing/2014/chart" uri="{C3380CC4-5D6E-409C-BE32-E72D297353CC}">
              <c16:uniqueId val="{00000000-BD9D-0949-851F-D5B0DD7FC3BE}"/>
            </c:ext>
          </c:extLst>
        </c:ser>
        <c:ser>
          <c:idx val="10"/>
          <c:order val="10"/>
          <c:tx>
            <c:strRef>
              <c:f>Sheet1!$A$12</c:f>
              <c:strCache>
                <c:ptCount val="1"/>
                <c:pt idx="0">
                  <c:v>% deaths due to PEE</c:v>
                </c:pt>
              </c:strCache>
            </c:strRef>
          </c:tx>
          <c:spPr>
            <a:solidFill>
              <a:srgbClr val="002A6C"/>
            </a:solidFill>
            <a:ln>
              <a:noFill/>
            </a:ln>
            <a:effectLst/>
          </c:spPr>
          <c:invertIfNegative val="0"/>
          <c:cat>
            <c:strRef>
              <c:f>Sheet1!$B$1:$M$1</c:f>
              <c:strCache>
                <c:ptCount val="6"/>
                <c:pt idx="0">
                  <c:v>July</c:v>
                </c:pt>
                <c:pt idx="1">
                  <c:v>August</c:v>
                </c:pt>
                <c:pt idx="2">
                  <c:v>September</c:v>
                </c:pt>
                <c:pt idx="3">
                  <c:v>October</c:v>
                </c:pt>
                <c:pt idx="4">
                  <c:v>November</c:v>
                </c:pt>
                <c:pt idx="5">
                  <c:v>December</c:v>
                </c:pt>
              </c:strCache>
            </c:strRef>
          </c:cat>
          <c:val>
            <c:numRef>
              <c:f>Sheet1!$B$12:$M$12</c:f>
              <c:numCache>
                <c:formatCode>0%</c:formatCode>
                <c:ptCount val="6"/>
                <c:pt idx="0">
                  <c:v>0.29411764705882354</c:v>
                </c:pt>
                <c:pt idx="1">
                  <c:v>0.30769230769230771</c:v>
                </c:pt>
                <c:pt idx="2">
                  <c:v>0.30769230769230771</c:v>
                </c:pt>
                <c:pt idx="3">
                  <c:v>0.33333333333333331</c:v>
                </c:pt>
                <c:pt idx="4">
                  <c:v>0.27272727272727271</c:v>
                </c:pt>
                <c:pt idx="5">
                  <c:v>0.3</c:v>
                </c:pt>
              </c:numCache>
            </c:numRef>
          </c:val>
          <c:extLst xmlns:c16r2="http://schemas.microsoft.com/office/drawing/2015/06/chart">
            <c:ext xmlns:c16="http://schemas.microsoft.com/office/drawing/2014/chart" uri="{C3380CC4-5D6E-409C-BE32-E72D297353CC}">
              <c16:uniqueId val="{00000001-BD9D-0949-851F-D5B0DD7FC3BE}"/>
            </c:ext>
          </c:extLst>
        </c:ser>
        <c:ser>
          <c:idx val="11"/>
          <c:order val="11"/>
          <c:tx>
            <c:strRef>
              <c:f>Sheet1!$A$13</c:f>
              <c:strCache>
                <c:ptCount val="1"/>
                <c:pt idx="0">
                  <c:v>% deaths due to infection</c:v>
                </c:pt>
              </c:strCache>
            </c:strRef>
          </c:tx>
          <c:spPr>
            <a:solidFill>
              <a:srgbClr val="9DBFE5"/>
            </a:solidFill>
            <a:ln>
              <a:noFill/>
            </a:ln>
            <a:effectLst/>
          </c:spPr>
          <c:invertIfNegative val="0"/>
          <c:cat>
            <c:strRef>
              <c:f>Sheet1!$B$1:$M$1</c:f>
              <c:strCache>
                <c:ptCount val="6"/>
                <c:pt idx="0">
                  <c:v>July</c:v>
                </c:pt>
                <c:pt idx="1">
                  <c:v>August</c:v>
                </c:pt>
                <c:pt idx="2">
                  <c:v>September</c:v>
                </c:pt>
                <c:pt idx="3">
                  <c:v>October</c:v>
                </c:pt>
                <c:pt idx="4">
                  <c:v>November</c:v>
                </c:pt>
                <c:pt idx="5">
                  <c:v>December</c:v>
                </c:pt>
              </c:strCache>
            </c:strRef>
          </c:cat>
          <c:val>
            <c:numRef>
              <c:f>Sheet1!$B$13:$M$13</c:f>
              <c:numCache>
                <c:formatCode>0%</c:formatCode>
                <c:ptCount val="6"/>
                <c:pt idx="0">
                  <c:v>0.23529411764705882</c:v>
                </c:pt>
                <c:pt idx="1">
                  <c:v>0.23076923076923078</c:v>
                </c:pt>
                <c:pt idx="2">
                  <c:v>0.23076923076923078</c:v>
                </c:pt>
                <c:pt idx="3">
                  <c:v>0.1111111111111111</c:v>
                </c:pt>
                <c:pt idx="4">
                  <c:v>0.18181818181818182</c:v>
                </c:pt>
                <c:pt idx="5">
                  <c:v>0.2</c:v>
                </c:pt>
              </c:numCache>
            </c:numRef>
          </c:val>
          <c:extLst xmlns:c16r2="http://schemas.microsoft.com/office/drawing/2015/06/chart">
            <c:ext xmlns:c16="http://schemas.microsoft.com/office/drawing/2014/chart" uri="{C3380CC4-5D6E-409C-BE32-E72D297353CC}">
              <c16:uniqueId val="{00000002-BD9D-0949-851F-D5B0DD7FC3BE}"/>
            </c:ext>
          </c:extLst>
        </c:ser>
        <c:ser>
          <c:idx val="12"/>
          <c:order val="12"/>
          <c:tx>
            <c:strRef>
              <c:f>Sheet1!$A$14</c:f>
              <c:strCache>
                <c:ptCount val="1"/>
                <c:pt idx="0">
                  <c:v>% deaths due to malaria</c:v>
                </c:pt>
              </c:strCache>
            </c:strRef>
          </c:tx>
          <c:spPr>
            <a:solidFill>
              <a:srgbClr val="A6A6A6"/>
            </a:solidFill>
            <a:ln>
              <a:noFill/>
            </a:ln>
            <a:effectLst/>
          </c:spPr>
          <c:invertIfNegative val="0"/>
          <c:cat>
            <c:strRef>
              <c:f>Sheet1!$B$1:$M$1</c:f>
              <c:strCache>
                <c:ptCount val="6"/>
                <c:pt idx="0">
                  <c:v>July</c:v>
                </c:pt>
                <c:pt idx="1">
                  <c:v>August</c:v>
                </c:pt>
                <c:pt idx="2">
                  <c:v>September</c:v>
                </c:pt>
                <c:pt idx="3">
                  <c:v>October</c:v>
                </c:pt>
                <c:pt idx="4">
                  <c:v>November</c:v>
                </c:pt>
                <c:pt idx="5">
                  <c:v>December</c:v>
                </c:pt>
              </c:strCache>
            </c:strRef>
          </c:cat>
          <c:val>
            <c:numRef>
              <c:f>Sheet1!$B$14:$M$14</c:f>
              <c:numCache>
                <c:formatCode>0%</c:formatCode>
                <c:ptCount val="6"/>
                <c:pt idx="0">
                  <c:v>0.11764705882352941</c:v>
                </c:pt>
                <c:pt idx="1">
                  <c:v>7.6923076923076927E-2</c:v>
                </c:pt>
                <c:pt idx="2">
                  <c:v>7.6923076923076927E-2</c:v>
                </c:pt>
                <c:pt idx="3">
                  <c:v>0.1111111111111111</c:v>
                </c:pt>
                <c:pt idx="4">
                  <c:v>0.18181818181818182</c:v>
                </c:pt>
                <c:pt idx="5">
                  <c:v>0.2</c:v>
                </c:pt>
              </c:numCache>
            </c:numRef>
          </c:val>
          <c:extLst xmlns:c16r2="http://schemas.microsoft.com/office/drawing/2015/06/chart">
            <c:ext xmlns:c16="http://schemas.microsoft.com/office/drawing/2014/chart" uri="{C3380CC4-5D6E-409C-BE32-E72D297353CC}">
              <c16:uniqueId val="{00000003-BD9D-0949-851F-D5B0DD7FC3BE}"/>
            </c:ext>
          </c:extLst>
        </c:ser>
        <c:ser>
          <c:idx val="13"/>
          <c:order val="13"/>
          <c:tx>
            <c:strRef>
              <c:f>Sheet1!$A$15</c:f>
              <c:strCache>
                <c:ptCount val="1"/>
                <c:pt idx="0">
                  <c:v>% deaths due to “other” causes</c:v>
                </c:pt>
              </c:strCache>
            </c:strRef>
          </c:tx>
          <c:spPr>
            <a:solidFill>
              <a:srgbClr val="FFC981"/>
            </a:solidFill>
            <a:ln>
              <a:noFill/>
            </a:ln>
            <a:effectLst/>
          </c:spPr>
          <c:invertIfNegative val="0"/>
          <c:cat>
            <c:strRef>
              <c:f>Sheet1!$B$1:$M$1</c:f>
              <c:strCache>
                <c:ptCount val="6"/>
                <c:pt idx="0">
                  <c:v>July</c:v>
                </c:pt>
                <c:pt idx="1">
                  <c:v>August</c:v>
                </c:pt>
                <c:pt idx="2">
                  <c:v>September</c:v>
                </c:pt>
                <c:pt idx="3">
                  <c:v>October</c:v>
                </c:pt>
                <c:pt idx="4">
                  <c:v>November</c:v>
                </c:pt>
                <c:pt idx="5">
                  <c:v>December</c:v>
                </c:pt>
              </c:strCache>
            </c:strRef>
          </c:cat>
          <c:val>
            <c:numRef>
              <c:f>Sheet1!$B$15:$M$15</c:f>
              <c:numCache>
                <c:formatCode>0%</c:formatCode>
                <c:ptCount val="6"/>
                <c:pt idx="0">
                  <c:v>0.11764705882352941</c:v>
                </c:pt>
                <c:pt idx="1">
                  <c:v>0.15384615384615385</c:v>
                </c:pt>
                <c:pt idx="2">
                  <c:v>0.23076923076923078</c:v>
                </c:pt>
                <c:pt idx="3">
                  <c:v>0.22222222222222221</c:v>
                </c:pt>
                <c:pt idx="4">
                  <c:v>0.18181818181818182</c:v>
                </c:pt>
                <c:pt idx="5">
                  <c:v>0.2</c:v>
                </c:pt>
              </c:numCache>
            </c:numRef>
          </c:val>
          <c:extLst xmlns:c16r2="http://schemas.microsoft.com/office/drawing/2015/06/chart">
            <c:ext xmlns:c16="http://schemas.microsoft.com/office/drawing/2014/chart" uri="{C3380CC4-5D6E-409C-BE32-E72D297353CC}">
              <c16:uniqueId val="{00000004-BD9D-0949-851F-D5B0DD7FC3BE}"/>
            </c:ext>
          </c:extLst>
        </c:ser>
        <c:dLbls>
          <c:showLegendKey val="0"/>
          <c:showVal val="0"/>
          <c:showCatName val="0"/>
          <c:showSerName val="0"/>
          <c:showPercent val="0"/>
          <c:showBubbleSize val="0"/>
        </c:dLbls>
        <c:gapWidth val="219"/>
        <c:overlap val="-27"/>
        <c:axId val="428624064"/>
        <c:axId val="42862092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Sheet1!$A$2</c15:sqref>
                        </c15:formulaRef>
                      </c:ext>
                    </c:extLst>
                    <c:strCache>
                      <c:ptCount val="1"/>
                      <c:pt idx="0">
                        <c:v>Number of days</c:v>
                      </c:pt>
                    </c:strCache>
                  </c:strRef>
                </c:tx>
                <c:spPr>
                  <a:solidFill>
                    <a:schemeClr val="accent1"/>
                  </a:solidFill>
                  <a:ln>
                    <a:noFill/>
                  </a:ln>
                  <a:effectLst/>
                </c:spPr>
                <c:invertIfNegative val="0"/>
                <c:cat>
                  <c:strRef>
                    <c:extLst xmlns:c16r2="http://schemas.microsoft.com/office/drawing/2015/06/chart">
                      <c:ex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c:ext uri="{02D57815-91ED-43cb-92C2-25804820EDAC}">
                        <c15:formulaRef>
                          <c15:sqref>Sheet1!$B$2:$M$2</c15:sqref>
                        </c15:formulaRef>
                      </c:ext>
                    </c:extLst>
                    <c:numCache>
                      <c:formatCode>General</c:formatCode>
                      <c:ptCount val="6"/>
                      <c:pt idx="0">
                        <c:v>31</c:v>
                      </c:pt>
                      <c:pt idx="1">
                        <c:v>31</c:v>
                      </c:pt>
                      <c:pt idx="2">
                        <c:v>30</c:v>
                      </c:pt>
                      <c:pt idx="3">
                        <c:v>31</c:v>
                      </c:pt>
                      <c:pt idx="4">
                        <c:v>30</c:v>
                      </c:pt>
                      <c:pt idx="5">
                        <c:v>31</c:v>
                      </c:pt>
                    </c:numCache>
                  </c:numRef>
                </c:val>
                <c:extLst xmlns:c16r2="http://schemas.microsoft.com/office/drawing/2015/06/chart">
                  <c:ext xmlns:c16="http://schemas.microsoft.com/office/drawing/2014/chart" uri="{C3380CC4-5D6E-409C-BE32-E72D297353CC}">
                    <c16:uniqueId val="{00000005-BD9D-0949-851F-D5B0DD7FC3BE}"/>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Sheet1!$A$3</c15:sqref>
                        </c15:formulaRef>
                      </c:ext>
                    </c:extLst>
                    <c:strCache>
                      <c:ptCount val="1"/>
                      <c:pt idx="0">
                        <c:v>Number of deliveries per day</c:v>
                      </c:pt>
                    </c:strCache>
                  </c:strRef>
                </c:tx>
                <c:spPr>
                  <a:solidFill>
                    <a:schemeClr val="accent2"/>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Sheet1!$B$3:$M$3</c15:sqref>
                        </c15:formulaRef>
                      </c:ext>
                    </c:extLst>
                    <c:numCache>
                      <c:formatCode>General</c:formatCode>
                      <c:ptCount val="6"/>
                      <c:pt idx="0">
                        <c:v>22</c:v>
                      </c:pt>
                      <c:pt idx="1">
                        <c:v>18</c:v>
                      </c:pt>
                      <c:pt idx="2">
                        <c:v>22</c:v>
                      </c:pt>
                      <c:pt idx="3">
                        <c:v>23</c:v>
                      </c:pt>
                      <c:pt idx="4">
                        <c:v>19</c:v>
                      </c:pt>
                      <c:pt idx="5">
                        <c:v>23</c:v>
                      </c:pt>
                    </c:numCache>
                  </c:numRef>
                </c:val>
                <c:extLst xmlns:c16r2="http://schemas.microsoft.com/office/drawing/2015/06/chart" xmlns:c15="http://schemas.microsoft.com/office/drawing/2012/chart">
                  <c:ext xmlns:c16="http://schemas.microsoft.com/office/drawing/2014/chart" uri="{C3380CC4-5D6E-409C-BE32-E72D297353CC}">
                    <c16:uniqueId val="{00000006-BD9D-0949-851F-D5B0DD7FC3BE}"/>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Sheet1!$A$4</c15:sqref>
                        </c15:formulaRef>
                      </c:ext>
                    </c:extLst>
                    <c:strCache>
                      <c:ptCount val="1"/>
                      <c:pt idx="0">
                        <c:v>Total # of deliveries (including stillbirths)</c:v>
                      </c:pt>
                    </c:strCache>
                  </c:strRef>
                </c:tx>
                <c:spPr>
                  <a:solidFill>
                    <a:schemeClr val="accent3"/>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Sheet1!$B$4:$M$4</c15:sqref>
                        </c15:formulaRef>
                      </c:ext>
                    </c:extLst>
                    <c:numCache>
                      <c:formatCode>General</c:formatCode>
                      <c:ptCount val="6"/>
                      <c:pt idx="0">
                        <c:v>713</c:v>
                      </c:pt>
                      <c:pt idx="1">
                        <c:v>558</c:v>
                      </c:pt>
                      <c:pt idx="2">
                        <c:v>690</c:v>
                      </c:pt>
                      <c:pt idx="3">
                        <c:v>589</c:v>
                      </c:pt>
                      <c:pt idx="4">
                        <c:v>570</c:v>
                      </c:pt>
                      <c:pt idx="5">
                        <c:v>651</c:v>
                      </c:pt>
                    </c:numCache>
                  </c:numRef>
                </c:val>
                <c:extLst xmlns:c16r2="http://schemas.microsoft.com/office/drawing/2015/06/chart" xmlns:c15="http://schemas.microsoft.com/office/drawing/2012/chart">
                  <c:ext xmlns:c16="http://schemas.microsoft.com/office/drawing/2014/chart" uri="{C3380CC4-5D6E-409C-BE32-E72D297353CC}">
                    <c16:uniqueId val="{00000007-BD9D-0949-851F-D5B0DD7FC3BE}"/>
                  </c:ext>
                </c:extLst>
              </c15:ser>
            </c15:filteredBarSeries>
            <c15:filteredBarSeries>
              <c15:ser>
                <c:idx val="3"/>
                <c:order val="3"/>
                <c:tx>
                  <c:strRef>
                    <c:extLst xmlns:c16r2="http://schemas.microsoft.com/office/drawing/2015/06/chart" xmlns:c15="http://schemas.microsoft.com/office/drawing/2012/chart">
                      <c:ext xmlns:c15="http://schemas.microsoft.com/office/drawing/2012/chart" uri="{02D57815-91ED-43cb-92C2-25804820EDAC}">
                        <c15:formulaRef>
                          <c15:sqref>Sheet1!$A$5</c15:sqref>
                        </c15:formulaRef>
                      </c:ext>
                    </c:extLst>
                    <c:strCache>
                      <c:ptCount val="1"/>
                      <c:pt idx="0">
                        <c:v>Total # Maternal deaths </c:v>
                      </c:pt>
                    </c:strCache>
                  </c:strRef>
                </c:tx>
                <c:spPr>
                  <a:solidFill>
                    <a:schemeClr val="accent4"/>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Sheet1!$B$5:$M$5</c15:sqref>
                        </c15:formulaRef>
                      </c:ext>
                    </c:extLst>
                    <c:numCache>
                      <c:formatCode>General</c:formatCode>
                      <c:ptCount val="6"/>
                      <c:pt idx="0">
                        <c:v>17</c:v>
                      </c:pt>
                      <c:pt idx="1">
                        <c:v>13</c:v>
                      </c:pt>
                      <c:pt idx="2">
                        <c:v>13</c:v>
                      </c:pt>
                      <c:pt idx="3">
                        <c:v>9</c:v>
                      </c:pt>
                      <c:pt idx="4">
                        <c:v>11</c:v>
                      </c:pt>
                      <c:pt idx="5">
                        <c:v>10</c:v>
                      </c:pt>
                    </c:numCache>
                  </c:numRef>
                </c:val>
                <c:extLst xmlns:c16r2="http://schemas.microsoft.com/office/drawing/2015/06/chart" xmlns:c15="http://schemas.microsoft.com/office/drawing/2012/chart">
                  <c:ext xmlns:c16="http://schemas.microsoft.com/office/drawing/2014/chart" uri="{C3380CC4-5D6E-409C-BE32-E72D297353CC}">
                    <c16:uniqueId val="{00000008-BD9D-0949-851F-D5B0DD7FC3BE}"/>
                  </c:ext>
                </c:extLst>
              </c15:ser>
            </c15:filteredBarSeries>
            <c15:filteredBarSeries>
              <c15:ser>
                <c:idx val="4"/>
                <c:order val="4"/>
                <c:tx>
                  <c:strRef>
                    <c:extLst xmlns:c16r2="http://schemas.microsoft.com/office/drawing/2015/06/chart" xmlns:c15="http://schemas.microsoft.com/office/drawing/2012/chart">
                      <c:ext xmlns:c15="http://schemas.microsoft.com/office/drawing/2012/chart" uri="{02D57815-91ED-43cb-92C2-25804820EDAC}">
                        <c15:formulaRef>
                          <c15:sqref>Sheet1!$A$6</c15:sqref>
                        </c15:formulaRef>
                      </c:ext>
                    </c:extLst>
                    <c:strCache>
                      <c:ptCount val="1"/>
                      <c:pt idx="0">
                        <c:v>Deaths due to PPH</c:v>
                      </c:pt>
                    </c:strCache>
                  </c:strRef>
                </c:tx>
                <c:spPr>
                  <a:solidFill>
                    <a:schemeClr val="accent5"/>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Sheet1!$B$6:$M$6</c15:sqref>
                        </c15:formulaRef>
                      </c:ext>
                    </c:extLst>
                    <c:numCache>
                      <c:formatCode>General</c:formatCode>
                      <c:ptCount val="6"/>
                      <c:pt idx="0">
                        <c:v>4</c:v>
                      </c:pt>
                      <c:pt idx="1">
                        <c:v>3</c:v>
                      </c:pt>
                      <c:pt idx="2">
                        <c:v>2</c:v>
                      </c:pt>
                      <c:pt idx="3">
                        <c:v>2</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9-BD9D-0949-851F-D5B0DD7FC3BE}"/>
                  </c:ext>
                </c:extLst>
              </c15:ser>
            </c15:filteredBarSeries>
            <c15:filteredBarSeries>
              <c15:ser>
                <c:idx val="5"/>
                <c:order val="5"/>
                <c:tx>
                  <c:strRef>
                    <c:extLst xmlns:c16r2="http://schemas.microsoft.com/office/drawing/2015/06/chart" xmlns:c15="http://schemas.microsoft.com/office/drawing/2012/chart">
                      <c:ext xmlns:c15="http://schemas.microsoft.com/office/drawing/2012/chart" uri="{02D57815-91ED-43cb-92C2-25804820EDAC}">
                        <c15:formulaRef>
                          <c15:sqref>Sheet1!$A$7</c15:sqref>
                        </c15:formulaRef>
                      </c:ext>
                    </c:extLst>
                    <c:strCache>
                      <c:ptCount val="1"/>
                      <c:pt idx="0">
                        <c:v>Deaths to PEE</c:v>
                      </c:pt>
                    </c:strCache>
                  </c:strRef>
                </c:tx>
                <c:spPr>
                  <a:solidFill>
                    <a:schemeClr val="accent6"/>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Sheet1!$B$7:$M$7</c15:sqref>
                        </c15:formulaRef>
                      </c:ext>
                    </c:extLst>
                    <c:numCache>
                      <c:formatCode>General</c:formatCode>
                      <c:ptCount val="6"/>
                      <c:pt idx="0">
                        <c:v>5</c:v>
                      </c:pt>
                      <c:pt idx="1">
                        <c:v>4</c:v>
                      </c:pt>
                      <c:pt idx="2">
                        <c:v>4</c:v>
                      </c:pt>
                      <c:pt idx="3">
                        <c:v>3</c:v>
                      </c:pt>
                      <c:pt idx="4">
                        <c:v>3</c:v>
                      </c:pt>
                      <c:pt idx="5">
                        <c:v>3</c:v>
                      </c:pt>
                    </c:numCache>
                  </c:numRef>
                </c:val>
                <c:extLst xmlns:c16r2="http://schemas.microsoft.com/office/drawing/2015/06/chart" xmlns:c15="http://schemas.microsoft.com/office/drawing/2012/chart">
                  <c:ext xmlns:c16="http://schemas.microsoft.com/office/drawing/2014/chart" uri="{C3380CC4-5D6E-409C-BE32-E72D297353CC}">
                    <c16:uniqueId val="{0000000A-BD9D-0949-851F-D5B0DD7FC3BE}"/>
                  </c:ext>
                </c:extLst>
              </c15:ser>
            </c15:filteredBarSeries>
            <c15:filteredBar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Sheet1!$A$8</c15:sqref>
                        </c15:formulaRef>
                      </c:ext>
                    </c:extLst>
                    <c:strCache>
                      <c:ptCount val="1"/>
                      <c:pt idx="0">
                        <c:v>Deaths due to Infection</c:v>
                      </c:pt>
                    </c:strCache>
                  </c:strRef>
                </c:tx>
                <c:spPr>
                  <a:solidFill>
                    <a:schemeClr val="accent1">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Sheet1!$B$8:$M$8</c15:sqref>
                        </c15:formulaRef>
                      </c:ext>
                    </c:extLst>
                    <c:numCache>
                      <c:formatCode>General</c:formatCode>
                      <c:ptCount val="6"/>
                      <c:pt idx="0">
                        <c:v>4</c:v>
                      </c:pt>
                      <c:pt idx="1">
                        <c:v>3</c:v>
                      </c:pt>
                      <c:pt idx="2">
                        <c:v>3</c:v>
                      </c:pt>
                      <c:pt idx="3">
                        <c:v>1</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B-BD9D-0949-851F-D5B0DD7FC3BE}"/>
                  </c:ext>
                </c:extLst>
              </c15:ser>
            </c15:filteredBarSeries>
            <c15:filteredBar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Sheet1!$A$9</c15:sqref>
                        </c15:formulaRef>
                      </c:ext>
                    </c:extLst>
                    <c:strCache>
                      <c:ptCount val="1"/>
                      <c:pt idx="0">
                        <c:v>Deaths due to malaria complications</c:v>
                      </c:pt>
                    </c:strCache>
                  </c:strRef>
                </c:tx>
                <c:spPr>
                  <a:solidFill>
                    <a:schemeClr val="accent2">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Sheet1!$B$9:$M$9</c15:sqref>
                        </c15:formulaRef>
                      </c:ext>
                    </c:extLst>
                    <c:numCache>
                      <c:formatCode>General</c:formatCode>
                      <c:ptCount val="6"/>
                      <c:pt idx="0">
                        <c:v>2</c:v>
                      </c:pt>
                      <c:pt idx="1">
                        <c:v>1</c:v>
                      </c:pt>
                      <c:pt idx="2">
                        <c:v>1</c:v>
                      </c:pt>
                      <c:pt idx="3">
                        <c:v>1</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C-BD9D-0949-851F-D5B0DD7FC3BE}"/>
                  </c:ext>
                </c:extLst>
              </c15:ser>
            </c15:filteredBarSeries>
            <c15:filteredBar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Sheet1!$A$10</c15:sqref>
                        </c15:formulaRef>
                      </c:ext>
                    </c:extLst>
                    <c:strCache>
                      <c:ptCount val="1"/>
                      <c:pt idx="0">
                        <c:v>Deaths due to other causes</c:v>
                      </c:pt>
                    </c:strCache>
                  </c:strRef>
                </c:tx>
                <c:spPr>
                  <a:solidFill>
                    <a:schemeClr val="accent3">
                      <a:lumMod val="60000"/>
                    </a:schemeClr>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Sheet1!$B$1:$M$1</c15:sqref>
                        </c15:formulaRef>
                      </c:ext>
                    </c:extLst>
                    <c:strCache>
                      <c:ptCount val="6"/>
                      <c:pt idx="0">
                        <c:v>July</c:v>
                      </c:pt>
                      <c:pt idx="1">
                        <c:v>August</c:v>
                      </c:pt>
                      <c:pt idx="2">
                        <c:v>September</c:v>
                      </c:pt>
                      <c:pt idx="3">
                        <c:v>October</c:v>
                      </c:pt>
                      <c:pt idx="4">
                        <c:v>November</c:v>
                      </c:pt>
                      <c:pt idx="5">
                        <c:v>December</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Sheet1!$B$10:$M$10</c15:sqref>
                        </c15:formulaRef>
                      </c:ext>
                    </c:extLst>
                    <c:numCache>
                      <c:formatCode>General</c:formatCode>
                      <c:ptCount val="6"/>
                      <c:pt idx="0">
                        <c:v>2</c:v>
                      </c:pt>
                      <c:pt idx="1">
                        <c:v>2</c:v>
                      </c:pt>
                      <c:pt idx="2">
                        <c:v>3</c:v>
                      </c:pt>
                      <c:pt idx="3">
                        <c:v>2</c:v>
                      </c:pt>
                      <c:pt idx="4">
                        <c:v>2</c:v>
                      </c:pt>
                      <c:pt idx="5">
                        <c:v>2</c:v>
                      </c:pt>
                    </c:numCache>
                  </c:numRef>
                </c:val>
                <c:extLst xmlns:c16r2="http://schemas.microsoft.com/office/drawing/2015/06/chart" xmlns:c15="http://schemas.microsoft.com/office/drawing/2012/chart">
                  <c:ext xmlns:c16="http://schemas.microsoft.com/office/drawing/2014/chart" uri="{C3380CC4-5D6E-409C-BE32-E72D297353CC}">
                    <c16:uniqueId val="{0000000D-BD9D-0949-851F-D5B0DD7FC3BE}"/>
                  </c:ext>
                </c:extLst>
              </c15:ser>
            </c15:filteredBarSeries>
          </c:ext>
        </c:extLst>
      </c:barChart>
      <c:catAx>
        <c:axId val="42862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28620928"/>
        <c:crosses val="autoZero"/>
        <c:auto val="1"/>
        <c:lblAlgn val="ctr"/>
        <c:lblOffset val="100"/>
        <c:noMultiLvlLbl val="0"/>
      </c:catAx>
      <c:valAx>
        <c:axId val="428620928"/>
        <c:scaling>
          <c:orientation val="minMax"/>
        </c:scaling>
        <c:delete val="0"/>
        <c:axPos val="l"/>
        <c:numFmt formatCode="0%" sourceLinked="1"/>
        <c:majorTickMark val="none"/>
        <c:minorTickMark val="none"/>
        <c:tickLblPos val="nextTo"/>
        <c:spPr>
          <a:noFill/>
          <a:ln>
            <a:solidFill>
              <a:srgbClr val="777777">
                <a:lumMod val="20000"/>
                <a:lumOff val="80000"/>
              </a:srgb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428624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Gill Sans MT" panose="020B0502020104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EBD00D-5A08-DF44-BCC8-56C23E4761C9}" type="doc">
      <dgm:prSet loTypeId="urn:microsoft.com/office/officeart/2005/8/layout/process1" loCatId="" qsTypeId="urn:microsoft.com/office/officeart/2005/8/quickstyle/simple1" qsCatId="simple" csTypeId="urn:microsoft.com/office/officeart/2005/8/colors/accent1_2" csCatId="accent1" phldr="1"/>
      <dgm:spPr/>
    </dgm:pt>
    <dgm:pt modelId="{4CF98B0B-9E54-6942-851E-97D8326A045E}">
      <dgm:prSet phldrT="[Text]"/>
      <dgm:spPr>
        <a:solidFill>
          <a:srgbClr val="002A6C"/>
        </a:solidFill>
        <a:ln>
          <a:noFill/>
        </a:ln>
      </dgm:spPr>
      <dgm:t>
        <a:bodyPr/>
        <a:lstStyle/>
        <a:p>
          <a:r>
            <a:rPr lang="en-US" dirty="0">
              <a:solidFill>
                <a:srgbClr val="FFFFFF"/>
              </a:solidFill>
              <a:latin typeface="Gill Sans MT" panose="020B0502020104020203" pitchFamily="34" charset="0"/>
            </a:rPr>
            <a:t>National</a:t>
          </a:r>
        </a:p>
      </dgm:t>
    </dgm:pt>
    <dgm:pt modelId="{4A8A910E-8C4C-1443-A071-99C756EF96DC}" type="parTrans" cxnId="{40CAAC14-15CC-9240-8E0E-A34053AD3919}">
      <dgm:prSet/>
      <dgm:spPr/>
      <dgm:t>
        <a:bodyPr/>
        <a:lstStyle/>
        <a:p>
          <a:endParaRPr lang="en-US">
            <a:solidFill>
              <a:srgbClr val="FFFFFF"/>
            </a:solidFill>
            <a:latin typeface="Gill Sans MT" panose="020B0502020104020203" pitchFamily="34" charset="0"/>
          </a:endParaRPr>
        </a:p>
      </dgm:t>
    </dgm:pt>
    <dgm:pt modelId="{B33A44EF-95CE-6541-8C16-C3F10C9C6323}" type="sibTrans" cxnId="{40CAAC14-15CC-9240-8E0E-A34053AD3919}">
      <dgm:prSet/>
      <dgm:spPr>
        <a:solidFill>
          <a:srgbClr val="9DBFE5"/>
        </a:solidFill>
      </dgm:spPr>
      <dgm:t>
        <a:bodyPr/>
        <a:lstStyle/>
        <a:p>
          <a:endParaRPr lang="en-US" dirty="0">
            <a:solidFill>
              <a:srgbClr val="FFFFFF"/>
            </a:solidFill>
            <a:latin typeface="Gill Sans MT" panose="020B0502020104020203" pitchFamily="34" charset="0"/>
          </a:endParaRPr>
        </a:p>
      </dgm:t>
    </dgm:pt>
    <dgm:pt modelId="{207BA04F-F941-834B-A383-0A6CEB843C8F}">
      <dgm:prSet phldrT="[Text]"/>
      <dgm:spPr>
        <a:solidFill>
          <a:srgbClr val="002A6C"/>
        </a:solidFill>
        <a:ln>
          <a:noFill/>
        </a:ln>
      </dgm:spPr>
      <dgm:t>
        <a:bodyPr/>
        <a:lstStyle/>
        <a:p>
          <a:r>
            <a:rPr lang="en-US" dirty="0">
              <a:solidFill>
                <a:srgbClr val="FFFFFF"/>
              </a:solidFill>
              <a:latin typeface="Gill Sans MT" panose="020B0502020104020203" pitchFamily="34" charset="0"/>
            </a:rPr>
            <a:t>District</a:t>
          </a:r>
        </a:p>
      </dgm:t>
    </dgm:pt>
    <dgm:pt modelId="{269A7897-BBA8-8F48-BD7A-96E54264E0BF}" type="parTrans" cxnId="{A827B5E2-C38E-404E-A901-F34C1A49D47C}">
      <dgm:prSet/>
      <dgm:spPr/>
      <dgm:t>
        <a:bodyPr/>
        <a:lstStyle/>
        <a:p>
          <a:endParaRPr lang="en-US">
            <a:solidFill>
              <a:srgbClr val="FFFFFF"/>
            </a:solidFill>
            <a:latin typeface="Gill Sans MT" panose="020B0502020104020203" pitchFamily="34" charset="0"/>
          </a:endParaRPr>
        </a:p>
      </dgm:t>
    </dgm:pt>
    <dgm:pt modelId="{CD24DCAD-CF36-904D-B880-624CBA74A2AA}" type="sibTrans" cxnId="{A827B5E2-C38E-404E-A901-F34C1A49D47C}">
      <dgm:prSet/>
      <dgm:spPr>
        <a:solidFill>
          <a:srgbClr val="9DBFE5"/>
        </a:solidFill>
      </dgm:spPr>
      <dgm:t>
        <a:bodyPr/>
        <a:lstStyle/>
        <a:p>
          <a:endParaRPr lang="en-US" dirty="0">
            <a:solidFill>
              <a:srgbClr val="FFFFFF"/>
            </a:solidFill>
            <a:latin typeface="Gill Sans MT" panose="020B0502020104020203" pitchFamily="34" charset="0"/>
          </a:endParaRPr>
        </a:p>
      </dgm:t>
    </dgm:pt>
    <dgm:pt modelId="{493E1FBC-0E85-684B-80AE-6223BA2F8271}">
      <dgm:prSet phldrT="[Text]"/>
      <dgm:spPr>
        <a:solidFill>
          <a:srgbClr val="002A6C"/>
        </a:solidFill>
        <a:ln>
          <a:noFill/>
        </a:ln>
      </dgm:spPr>
      <dgm:t>
        <a:bodyPr/>
        <a:lstStyle/>
        <a:p>
          <a:r>
            <a:rPr lang="en-US" dirty="0">
              <a:solidFill>
                <a:srgbClr val="FFFFFF"/>
              </a:solidFill>
              <a:latin typeface="Gill Sans MT" panose="020B0502020104020203" pitchFamily="34" charset="0"/>
            </a:rPr>
            <a:t>Facility</a:t>
          </a:r>
        </a:p>
      </dgm:t>
    </dgm:pt>
    <dgm:pt modelId="{41E9704D-D99D-7349-B4C9-B0953E8F7EFF}" type="parTrans" cxnId="{F9B0D034-F96E-914F-B6A0-2AC834FB4A19}">
      <dgm:prSet/>
      <dgm:spPr/>
      <dgm:t>
        <a:bodyPr/>
        <a:lstStyle/>
        <a:p>
          <a:endParaRPr lang="en-US">
            <a:solidFill>
              <a:srgbClr val="FFFFFF"/>
            </a:solidFill>
            <a:latin typeface="Gill Sans MT" panose="020B0502020104020203" pitchFamily="34" charset="0"/>
          </a:endParaRPr>
        </a:p>
      </dgm:t>
    </dgm:pt>
    <dgm:pt modelId="{F0469203-398C-8F4D-A390-2B78E47118DD}" type="sibTrans" cxnId="{F9B0D034-F96E-914F-B6A0-2AC834FB4A19}">
      <dgm:prSet/>
      <dgm:spPr/>
      <dgm:t>
        <a:bodyPr/>
        <a:lstStyle/>
        <a:p>
          <a:endParaRPr lang="en-US">
            <a:solidFill>
              <a:srgbClr val="FFFFFF"/>
            </a:solidFill>
            <a:latin typeface="Gill Sans MT" panose="020B0502020104020203" pitchFamily="34" charset="0"/>
          </a:endParaRPr>
        </a:p>
      </dgm:t>
    </dgm:pt>
    <dgm:pt modelId="{5555296D-F2F1-034A-BE53-FE6C7E994478}">
      <dgm:prSet phldrT="[Text]"/>
      <dgm:spPr>
        <a:solidFill>
          <a:srgbClr val="002A6C"/>
        </a:solidFill>
        <a:ln>
          <a:noFill/>
        </a:ln>
      </dgm:spPr>
      <dgm:t>
        <a:bodyPr/>
        <a:lstStyle/>
        <a:p>
          <a:r>
            <a:rPr lang="en-US" dirty="0">
              <a:solidFill>
                <a:srgbClr val="FFFFFF"/>
              </a:solidFill>
              <a:latin typeface="Gill Sans MT" panose="020B0502020104020203" pitchFamily="34" charset="0"/>
            </a:rPr>
            <a:t>Provincial</a:t>
          </a:r>
        </a:p>
      </dgm:t>
    </dgm:pt>
    <dgm:pt modelId="{DC03DBF1-CEBF-C648-8A15-58A0A8BC34B0}" type="parTrans" cxnId="{232D3FDF-D374-4E45-96AC-833406FBD5AE}">
      <dgm:prSet/>
      <dgm:spPr/>
      <dgm:t>
        <a:bodyPr/>
        <a:lstStyle/>
        <a:p>
          <a:endParaRPr lang="en-US">
            <a:solidFill>
              <a:srgbClr val="FFFFFF"/>
            </a:solidFill>
            <a:latin typeface="Gill Sans MT" panose="020B0502020104020203" pitchFamily="34" charset="0"/>
          </a:endParaRPr>
        </a:p>
      </dgm:t>
    </dgm:pt>
    <dgm:pt modelId="{8783E1FB-9711-7443-9E78-A7B29F09F14A}" type="sibTrans" cxnId="{232D3FDF-D374-4E45-96AC-833406FBD5AE}">
      <dgm:prSet/>
      <dgm:spPr>
        <a:solidFill>
          <a:srgbClr val="9DBFE5"/>
        </a:solidFill>
      </dgm:spPr>
      <dgm:t>
        <a:bodyPr/>
        <a:lstStyle/>
        <a:p>
          <a:endParaRPr lang="en-US" dirty="0">
            <a:solidFill>
              <a:srgbClr val="FFFFFF"/>
            </a:solidFill>
            <a:latin typeface="Gill Sans MT" panose="020B0502020104020203" pitchFamily="34" charset="0"/>
          </a:endParaRPr>
        </a:p>
      </dgm:t>
    </dgm:pt>
    <dgm:pt modelId="{358C242F-62F6-EB4A-8F2D-EBCA4D5C8270}" type="pres">
      <dgm:prSet presAssocID="{B8EBD00D-5A08-DF44-BCC8-56C23E4761C9}" presName="Name0" presStyleCnt="0">
        <dgm:presLayoutVars>
          <dgm:dir/>
          <dgm:resizeHandles val="exact"/>
        </dgm:presLayoutVars>
      </dgm:prSet>
      <dgm:spPr/>
    </dgm:pt>
    <dgm:pt modelId="{E85D9B95-B1D8-FF40-B52B-563B3725CBA4}" type="pres">
      <dgm:prSet presAssocID="{4CF98B0B-9E54-6942-851E-97D8326A045E}" presName="node" presStyleLbl="node1" presStyleIdx="0" presStyleCnt="4" custLinFactNeighborX="-572" custLinFactNeighborY="0">
        <dgm:presLayoutVars>
          <dgm:bulletEnabled val="1"/>
        </dgm:presLayoutVars>
      </dgm:prSet>
      <dgm:spPr/>
      <dgm:t>
        <a:bodyPr/>
        <a:lstStyle/>
        <a:p>
          <a:endParaRPr lang="en-US"/>
        </a:p>
      </dgm:t>
    </dgm:pt>
    <dgm:pt modelId="{B8D1FE71-6AAA-DD49-BEB1-347DB6826D4B}" type="pres">
      <dgm:prSet presAssocID="{B33A44EF-95CE-6541-8C16-C3F10C9C6323}" presName="sibTrans" presStyleLbl="sibTrans2D1" presStyleIdx="0" presStyleCnt="3"/>
      <dgm:spPr/>
      <dgm:t>
        <a:bodyPr/>
        <a:lstStyle/>
        <a:p>
          <a:endParaRPr lang="en-US"/>
        </a:p>
      </dgm:t>
    </dgm:pt>
    <dgm:pt modelId="{77A50C73-C8B3-244A-B88D-D2EF7171F757}" type="pres">
      <dgm:prSet presAssocID="{B33A44EF-95CE-6541-8C16-C3F10C9C6323}" presName="connectorText" presStyleLbl="sibTrans2D1" presStyleIdx="0" presStyleCnt="3"/>
      <dgm:spPr/>
      <dgm:t>
        <a:bodyPr/>
        <a:lstStyle/>
        <a:p>
          <a:endParaRPr lang="en-US"/>
        </a:p>
      </dgm:t>
    </dgm:pt>
    <dgm:pt modelId="{0F473927-AE85-D443-88EA-8D308A7CF2A6}" type="pres">
      <dgm:prSet presAssocID="{5555296D-F2F1-034A-BE53-FE6C7E994478}" presName="node" presStyleLbl="node1" presStyleIdx="1" presStyleCnt="4">
        <dgm:presLayoutVars>
          <dgm:bulletEnabled val="1"/>
        </dgm:presLayoutVars>
      </dgm:prSet>
      <dgm:spPr/>
      <dgm:t>
        <a:bodyPr/>
        <a:lstStyle/>
        <a:p>
          <a:endParaRPr lang="en-US"/>
        </a:p>
      </dgm:t>
    </dgm:pt>
    <dgm:pt modelId="{264FFDCA-A395-D749-8568-520F6656C574}" type="pres">
      <dgm:prSet presAssocID="{8783E1FB-9711-7443-9E78-A7B29F09F14A}" presName="sibTrans" presStyleLbl="sibTrans2D1" presStyleIdx="1" presStyleCnt="3"/>
      <dgm:spPr/>
      <dgm:t>
        <a:bodyPr/>
        <a:lstStyle/>
        <a:p>
          <a:endParaRPr lang="en-US"/>
        </a:p>
      </dgm:t>
    </dgm:pt>
    <dgm:pt modelId="{CDB8BE06-F691-1F41-85E0-1523E9814608}" type="pres">
      <dgm:prSet presAssocID="{8783E1FB-9711-7443-9E78-A7B29F09F14A}" presName="connectorText" presStyleLbl="sibTrans2D1" presStyleIdx="1" presStyleCnt="3"/>
      <dgm:spPr/>
      <dgm:t>
        <a:bodyPr/>
        <a:lstStyle/>
        <a:p>
          <a:endParaRPr lang="en-US"/>
        </a:p>
      </dgm:t>
    </dgm:pt>
    <dgm:pt modelId="{B365A900-44C6-8140-A610-4929CB7E66A7}" type="pres">
      <dgm:prSet presAssocID="{207BA04F-F941-834B-A383-0A6CEB843C8F}" presName="node" presStyleLbl="node1" presStyleIdx="2" presStyleCnt="4">
        <dgm:presLayoutVars>
          <dgm:bulletEnabled val="1"/>
        </dgm:presLayoutVars>
      </dgm:prSet>
      <dgm:spPr/>
      <dgm:t>
        <a:bodyPr/>
        <a:lstStyle/>
        <a:p>
          <a:endParaRPr lang="en-US"/>
        </a:p>
      </dgm:t>
    </dgm:pt>
    <dgm:pt modelId="{3B79A1A6-BB5F-0D41-B8CE-50C112107144}" type="pres">
      <dgm:prSet presAssocID="{CD24DCAD-CF36-904D-B880-624CBA74A2AA}" presName="sibTrans" presStyleLbl="sibTrans2D1" presStyleIdx="2" presStyleCnt="3"/>
      <dgm:spPr/>
      <dgm:t>
        <a:bodyPr/>
        <a:lstStyle/>
        <a:p>
          <a:endParaRPr lang="en-US"/>
        </a:p>
      </dgm:t>
    </dgm:pt>
    <dgm:pt modelId="{C1F0C478-D3CE-0145-A923-56FDCB28CA13}" type="pres">
      <dgm:prSet presAssocID="{CD24DCAD-CF36-904D-B880-624CBA74A2AA}" presName="connectorText" presStyleLbl="sibTrans2D1" presStyleIdx="2" presStyleCnt="3"/>
      <dgm:spPr/>
      <dgm:t>
        <a:bodyPr/>
        <a:lstStyle/>
        <a:p>
          <a:endParaRPr lang="en-US"/>
        </a:p>
      </dgm:t>
    </dgm:pt>
    <dgm:pt modelId="{597B2BDD-A1A1-9247-A99F-180433A57574}" type="pres">
      <dgm:prSet presAssocID="{493E1FBC-0E85-684B-80AE-6223BA2F8271}" presName="node" presStyleLbl="node1" presStyleIdx="3" presStyleCnt="4">
        <dgm:presLayoutVars>
          <dgm:bulletEnabled val="1"/>
        </dgm:presLayoutVars>
      </dgm:prSet>
      <dgm:spPr/>
      <dgm:t>
        <a:bodyPr/>
        <a:lstStyle/>
        <a:p>
          <a:endParaRPr lang="en-US"/>
        </a:p>
      </dgm:t>
    </dgm:pt>
  </dgm:ptLst>
  <dgm:cxnLst>
    <dgm:cxn modelId="{6FC4334D-D2E0-3549-9197-60EEAFA9CEF3}" type="presOf" srcId="{CD24DCAD-CF36-904D-B880-624CBA74A2AA}" destId="{C1F0C478-D3CE-0145-A923-56FDCB28CA13}" srcOrd="1" destOrd="0" presId="urn:microsoft.com/office/officeart/2005/8/layout/process1"/>
    <dgm:cxn modelId="{ECEBD683-68C2-C14A-9DBD-DD10D57FB019}" type="presOf" srcId="{CD24DCAD-CF36-904D-B880-624CBA74A2AA}" destId="{3B79A1A6-BB5F-0D41-B8CE-50C112107144}" srcOrd="0" destOrd="0" presId="urn:microsoft.com/office/officeart/2005/8/layout/process1"/>
    <dgm:cxn modelId="{859A2203-F5DE-E14F-BDE1-F9F6D32E2355}" type="presOf" srcId="{5555296D-F2F1-034A-BE53-FE6C7E994478}" destId="{0F473927-AE85-D443-88EA-8D308A7CF2A6}" srcOrd="0" destOrd="0" presId="urn:microsoft.com/office/officeart/2005/8/layout/process1"/>
    <dgm:cxn modelId="{AD3E70A0-F11D-EC42-8D08-22FE99E7746F}" type="presOf" srcId="{4CF98B0B-9E54-6942-851E-97D8326A045E}" destId="{E85D9B95-B1D8-FF40-B52B-563B3725CBA4}" srcOrd="0" destOrd="0" presId="urn:microsoft.com/office/officeart/2005/8/layout/process1"/>
    <dgm:cxn modelId="{A827B5E2-C38E-404E-A901-F34C1A49D47C}" srcId="{B8EBD00D-5A08-DF44-BCC8-56C23E4761C9}" destId="{207BA04F-F941-834B-A383-0A6CEB843C8F}" srcOrd="2" destOrd="0" parTransId="{269A7897-BBA8-8F48-BD7A-96E54264E0BF}" sibTransId="{CD24DCAD-CF36-904D-B880-624CBA74A2AA}"/>
    <dgm:cxn modelId="{9AAB66CE-B08D-AF42-A995-A17D21E12EBD}" type="presOf" srcId="{493E1FBC-0E85-684B-80AE-6223BA2F8271}" destId="{597B2BDD-A1A1-9247-A99F-180433A57574}" srcOrd="0" destOrd="0" presId="urn:microsoft.com/office/officeart/2005/8/layout/process1"/>
    <dgm:cxn modelId="{5CF003E1-F1EF-FC4A-B18C-F2AAC703D170}" type="presOf" srcId="{207BA04F-F941-834B-A383-0A6CEB843C8F}" destId="{B365A900-44C6-8140-A610-4929CB7E66A7}" srcOrd="0" destOrd="0" presId="urn:microsoft.com/office/officeart/2005/8/layout/process1"/>
    <dgm:cxn modelId="{40CAAC14-15CC-9240-8E0E-A34053AD3919}" srcId="{B8EBD00D-5A08-DF44-BCC8-56C23E4761C9}" destId="{4CF98B0B-9E54-6942-851E-97D8326A045E}" srcOrd="0" destOrd="0" parTransId="{4A8A910E-8C4C-1443-A071-99C756EF96DC}" sibTransId="{B33A44EF-95CE-6541-8C16-C3F10C9C6323}"/>
    <dgm:cxn modelId="{5261FD3A-7726-A944-B40A-2BDFE9859203}" type="presOf" srcId="{8783E1FB-9711-7443-9E78-A7B29F09F14A}" destId="{CDB8BE06-F691-1F41-85E0-1523E9814608}" srcOrd="1" destOrd="0" presId="urn:microsoft.com/office/officeart/2005/8/layout/process1"/>
    <dgm:cxn modelId="{A0EDD2A7-5CC3-EF46-9D98-F549A6DAD191}" type="presOf" srcId="{B33A44EF-95CE-6541-8C16-C3F10C9C6323}" destId="{B8D1FE71-6AAA-DD49-BEB1-347DB6826D4B}" srcOrd="0" destOrd="0" presId="urn:microsoft.com/office/officeart/2005/8/layout/process1"/>
    <dgm:cxn modelId="{309F5444-3CD7-AF4D-BDD2-DBF6C2F21B35}" type="presOf" srcId="{B33A44EF-95CE-6541-8C16-C3F10C9C6323}" destId="{77A50C73-C8B3-244A-B88D-D2EF7171F757}" srcOrd="1" destOrd="0" presId="urn:microsoft.com/office/officeart/2005/8/layout/process1"/>
    <dgm:cxn modelId="{F9B0D034-F96E-914F-B6A0-2AC834FB4A19}" srcId="{B8EBD00D-5A08-DF44-BCC8-56C23E4761C9}" destId="{493E1FBC-0E85-684B-80AE-6223BA2F8271}" srcOrd="3" destOrd="0" parTransId="{41E9704D-D99D-7349-B4C9-B0953E8F7EFF}" sibTransId="{F0469203-398C-8F4D-A390-2B78E47118DD}"/>
    <dgm:cxn modelId="{B79854BF-8A0A-2345-9D18-9222CB0AAE2C}" type="presOf" srcId="{8783E1FB-9711-7443-9E78-A7B29F09F14A}" destId="{264FFDCA-A395-D749-8568-520F6656C574}" srcOrd="0" destOrd="0" presId="urn:microsoft.com/office/officeart/2005/8/layout/process1"/>
    <dgm:cxn modelId="{81D55F0C-7BF8-824E-86F4-E2D0633DCA20}" type="presOf" srcId="{B8EBD00D-5A08-DF44-BCC8-56C23E4761C9}" destId="{358C242F-62F6-EB4A-8F2D-EBCA4D5C8270}" srcOrd="0" destOrd="0" presId="urn:microsoft.com/office/officeart/2005/8/layout/process1"/>
    <dgm:cxn modelId="{232D3FDF-D374-4E45-96AC-833406FBD5AE}" srcId="{B8EBD00D-5A08-DF44-BCC8-56C23E4761C9}" destId="{5555296D-F2F1-034A-BE53-FE6C7E994478}" srcOrd="1" destOrd="0" parTransId="{DC03DBF1-CEBF-C648-8A15-58A0A8BC34B0}" sibTransId="{8783E1FB-9711-7443-9E78-A7B29F09F14A}"/>
    <dgm:cxn modelId="{C33DEE5B-145C-BB43-AA7E-CDE10800B837}" type="presParOf" srcId="{358C242F-62F6-EB4A-8F2D-EBCA4D5C8270}" destId="{E85D9B95-B1D8-FF40-B52B-563B3725CBA4}" srcOrd="0" destOrd="0" presId="urn:microsoft.com/office/officeart/2005/8/layout/process1"/>
    <dgm:cxn modelId="{2F9442F5-DD76-9142-B101-9F150B9C10B1}" type="presParOf" srcId="{358C242F-62F6-EB4A-8F2D-EBCA4D5C8270}" destId="{B8D1FE71-6AAA-DD49-BEB1-347DB6826D4B}" srcOrd="1" destOrd="0" presId="urn:microsoft.com/office/officeart/2005/8/layout/process1"/>
    <dgm:cxn modelId="{4B0CED55-486E-0940-A986-1541F2431DE8}" type="presParOf" srcId="{B8D1FE71-6AAA-DD49-BEB1-347DB6826D4B}" destId="{77A50C73-C8B3-244A-B88D-D2EF7171F757}" srcOrd="0" destOrd="0" presId="urn:microsoft.com/office/officeart/2005/8/layout/process1"/>
    <dgm:cxn modelId="{9A1E436F-BC83-B941-A549-06D7662B2C79}" type="presParOf" srcId="{358C242F-62F6-EB4A-8F2D-EBCA4D5C8270}" destId="{0F473927-AE85-D443-88EA-8D308A7CF2A6}" srcOrd="2" destOrd="0" presId="urn:microsoft.com/office/officeart/2005/8/layout/process1"/>
    <dgm:cxn modelId="{CDA5D18D-1315-2F4A-B6FD-0BC2DDFA8438}" type="presParOf" srcId="{358C242F-62F6-EB4A-8F2D-EBCA4D5C8270}" destId="{264FFDCA-A395-D749-8568-520F6656C574}" srcOrd="3" destOrd="0" presId="urn:microsoft.com/office/officeart/2005/8/layout/process1"/>
    <dgm:cxn modelId="{9D5389AD-4EA9-DC49-898C-7DAEEE726293}" type="presParOf" srcId="{264FFDCA-A395-D749-8568-520F6656C574}" destId="{CDB8BE06-F691-1F41-85E0-1523E9814608}" srcOrd="0" destOrd="0" presId="urn:microsoft.com/office/officeart/2005/8/layout/process1"/>
    <dgm:cxn modelId="{DEA02471-6348-F948-9160-5958AB86801C}" type="presParOf" srcId="{358C242F-62F6-EB4A-8F2D-EBCA4D5C8270}" destId="{B365A900-44C6-8140-A610-4929CB7E66A7}" srcOrd="4" destOrd="0" presId="urn:microsoft.com/office/officeart/2005/8/layout/process1"/>
    <dgm:cxn modelId="{1E3EE478-FAF3-FE4A-BC7D-EDF9524FE860}" type="presParOf" srcId="{358C242F-62F6-EB4A-8F2D-EBCA4D5C8270}" destId="{3B79A1A6-BB5F-0D41-B8CE-50C112107144}" srcOrd="5" destOrd="0" presId="urn:microsoft.com/office/officeart/2005/8/layout/process1"/>
    <dgm:cxn modelId="{BEC3C8D1-CED8-F14B-9E28-4F323F4C526C}" type="presParOf" srcId="{3B79A1A6-BB5F-0D41-B8CE-50C112107144}" destId="{C1F0C478-D3CE-0145-A923-56FDCB28CA13}" srcOrd="0" destOrd="0" presId="urn:microsoft.com/office/officeart/2005/8/layout/process1"/>
    <dgm:cxn modelId="{D20618DE-0758-E749-93CC-E7D85295D6DF}" type="presParOf" srcId="{358C242F-62F6-EB4A-8F2D-EBCA4D5C8270}" destId="{597B2BDD-A1A1-9247-A99F-180433A57574}"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0646E8-E32F-43EB-BE91-D7E972AB21B0}" type="datetimeFigureOut">
              <a:rPr lang="en-US"/>
              <a:pPr>
                <a:defRPr/>
              </a:pPr>
              <a:t>12/17/2019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22329C9-DFE0-4952-BC78-3CF19BF33EAD}" type="slidenum">
              <a:rPr lang="en-US"/>
              <a:pPr>
                <a:defRPr/>
              </a:pPr>
              <a:t>‹#›</a:t>
            </a:fld>
            <a:endParaRPr lang="en-US"/>
          </a:p>
        </p:txBody>
      </p:sp>
    </p:spTree>
    <p:extLst>
      <p:ext uri="{BB962C8B-B14F-4D97-AF65-F5344CB8AC3E}">
        <p14:creationId xmlns:p14="http://schemas.microsoft.com/office/powerpoint/2010/main" val="404345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F0E3A93-D8E5-48BE-A487-09C933C49405}" type="datetimeFigureOut">
              <a:rPr lang="en-US"/>
              <a:pPr>
                <a:defRPr/>
              </a:pPr>
              <a:t>12/17/2019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51806AF-527F-4C48-8E63-38E95BDE66F0}" type="slidenum">
              <a:rPr lang="en-US"/>
              <a:pPr>
                <a:defRPr/>
              </a:pPr>
              <a:t>‹#›</a:t>
            </a:fld>
            <a:endParaRPr lang="en-US"/>
          </a:p>
        </p:txBody>
      </p:sp>
    </p:spTree>
    <p:extLst>
      <p:ext uri="{BB962C8B-B14F-4D97-AF65-F5344CB8AC3E}">
        <p14:creationId xmlns:p14="http://schemas.microsoft.com/office/powerpoint/2010/main" val="1547191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flickr.com/account/upgrade/pro"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account/upgrade/pro"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lickr.com/photos/mcspgloba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account/upgrade/pr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lickr.com/photos/mcspglobal/"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flickr.com/photos/mcspglobal/"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15-20 </a:t>
            </a:r>
            <a:r>
              <a:rPr lang="en-US" dirty="0"/>
              <a:t>minutes</a:t>
            </a:r>
            <a:r>
              <a:rPr lang="en-US" baseline="0" dirty="0"/>
              <a:t>, may need to include additional time depending on how many dignitaries, senior representatives are in attendance. May also need to extend time to allow for an opening prayer depending on the setting.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a:t>
            </a:fld>
            <a:endParaRPr lang="en-US"/>
          </a:p>
        </p:txBody>
      </p:sp>
    </p:spTree>
    <p:extLst>
      <p:ext uri="{BB962C8B-B14F-4D97-AF65-F5344CB8AC3E}">
        <p14:creationId xmlns:p14="http://schemas.microsoft.com/office/powerpoint/2010/main" val="176010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go with the </a:t>
            </a:r>
            <a:r>
              <a:rPr lang="en-US"/>
              <a:t>Individual Learning Plan</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14</a:t>
            </a:fld>
            <a:endParaRPr lang="en-US"/>
          </a:p>
        </p:txBody>
      </p:sp>
    </p:spTree>
    <p:extLst>
      <p:ext uri="{BB962C8B-B14F-4D97-AF65-F5344CB8AC3E}">
        <p14:creationId xmlns:p14="http://schemas.microsoft.com/office/powerpoint/2010/main" val="23583647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166</a:t>
            </a:fld>
            <a:endParaRPr lang="en-US" dirty="0"/>
          </a:p>
        </p:txBody>
      </p:sp>
    </p:spTree>
    <p:extLst>
      <p:ext uri="{BB962C8B-B14F-4D97-AF65-F5344CB8AC3E}">
        <p14:creationId xmlns:p14="http://schemas.microsoft.com/office/powerpoint/2010/main" val="17617425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167</a:t>
            </a:fld>
            <a:endParaRPr lang="en-US"/>
          </a:p>
        </p:txBody>
      </p:sp>
    </p:spTree>
    <p:extLst>
      <p:ext uri="{BB962C8B-B14F-4D97-AF65-F5344CB8AC3E}">
        <p14:creationId xmlns:p14="http://schemas.microsoft.com/office/powerpoint/2010/main" val="39056858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168</a:t>
            </a:fld>
            <a:endParaRPr lang="en-US"/>
          </a:p>
        </p:txBody>
      </p:sp>
    </p:spTree>
    <p:extLst>
      <p:ext uri="{BB962C8B-B14F-4D97-AF65-F5344CB8AC3E}">
        <p14:creationId xmlns:p14="http://schemas.microsoft.com/office/powerpoint/2010/main" val="26921649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
            </a:r>
            <a:br>
              <a:rPr lang="en-US" sz="1200" b="0" i="0" u="none" strike="noStrike" kern="1200" dirty="0">
                <a:solidFill>
                  <a:schemeClr val="tx1"/>
                </a:solidFill>
                <a:effectLst/>
                <a:latin typeface="+mn-lt"/>
                <a:ea typeface="+mn-ea"/>
                <a:cs typeface="+mn-cs"/>
                <a:hlinkClick r:id="rId3"/>
              </a:rPr>
            </a:b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170</a:t>
            </a:fld>
            <a:endParaRPr lang="en-US"/>
          </a:p>
        </p:txBody>
      </p:sp>
    </p:spTree>
    <p:extLst>
      <p:ext uri="{BB962C8B-B14F-4D97-AF65-F5344CB8AC3E}">
        <p14:creationId xmlns:p14="http://schemas.microsoft.com/office/powerpoint/2010/main" val="40341516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kern="1200" dirty="0">
              <a:solidFill>
                <a:schemeClr val="tx1"/>
              </a:solidFill>
              <a:effectLst/>
              <a:latin typeface="+mn-lt"/>
              <a:ea typeface="+mn-ea"/>
              <a:cs typeface="+mn-cs"/>
            </a:endParaRPr>
          </a:p>
          <a:p>
            <a:pPr lvl="2"/>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174</a:t>
            </a:fld>
            <a:endParaRPr lang="en-US"/>
          </a:p>
        </p:txBody>
      </p:sp>
    </p:spTree>
    <p:extLst>
      <p:ext uri="{BB962C8B-B14F-4D97-AF65-F5344CB8AC3E}">
        <p14:creationId xmlns:p14="http://schemas.microsoft.com/office/powerpoint/2010/main" val="37053536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179</a:t>
            </a:fld>
            <a:endParaRPr lang="en-US"/>
          </a:p>
        </p:txBody>
      </p:sp>
    </p:spTree>
    <p:extLst>
      <p:ext uri="{BB962C8B-B14F-4D97-AF65-F5344CB8AC3E}">
        <p14:creationId xmlns:p14="http://schemas.microsoft.com/office/powerpoint/2010/main" val="12696663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a:t>
            </a:r>
            <a:r>
              <a:rPr lang="en-US" dirty="0" smtClean="0"/>
              <a:t>This slide</a:t>
            </a:r>
            <a:r>
              <a:rPr lang="en-US" baseline="0" dirty="0" smtClean="0"/>
              <a:t> shows a typical flow of data through country HMIS systems. Feel free to update as needed to reflect the data flow in your country</a:t>
            </a:r>
            <a:endParaRPr lang="en-US" dirty="0"/>
          </a:p>
        </p:txBody>
      </p:sp>
      <p:sp>
        <p:nvSpPr>
          <p:cNvPr id="4" name="Slide Number Placeholder 3"/>
          <p:cNvSpPr>
            <a:spLocks noGrp="1"/>
          </p:cNvSpPr>
          <p:nvPr>
            <p:ph type="sldNum" sz="quarter" idx="10"/>
          </p:nvPr>
        </p:nvSpPr>
        <p:spPr/>
        <p:txBody>
          <a:bodyPr/>
          <a:lstStyle/>
          <a:p>
            <a:pPr>
              <a:defRPr/>
            </a:pPr>
            <a:fld id="{BF92694F-253C-44E0-8710-59E154AEF6AF}" type="slidenum">
              <a:rPr lang="en-US" smtClean="0">
                <a:solidFill>
                  <a:prstClr val="black"/>
                </a:solidFill>
              </a:rPr>
              <a:pPr>
                <a:defRPr/>
              </a:pPr>
              <a:t>180</a:t>
            </a:fld>
            <a:endParaRPr lang="en-US">
              <a:solidFill>
                <a:prstClr val="black"/>
              </a:solidFill>
            </a:endParaRPr>
          </a:p>
        </p:txBody>
      </p:sp>
    </p:spTree>
    <p:extLst>
      <p:ext uri="{BB962C8B-B14F-4D97-AF65-F5344CB8AC3E}">
        <p14:creationId xmlns:p14="http://schemas.microsoft.com/office/powerpoint/2010/main" val="32050972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to facilitator:</a:t>
            </a:r>
            <a:r>
              <a:rPr lang="en-US" baseline="0" dirty="0" smtClean="0"/>
              <a:t> Updated the forms with country specific HMIS form</a:t>
            </a:r>
            <a:endParaRPr lang="en-US" dirty="0"/>
          </a:p>
        </p:txBody>
      </p:sp>
      <p:sp>
        <p:nvSpPr>
          <p:cNvPr id="4" name="Slide Number Placeholder 3"/>
          <p:cNvSpPr>
            <a:spLocks noGrp="1"/>
          </p:cNvSpPr>
          <p:nvPr>
            <p:ph type="sldNum" sz="quarter" idx="10"/>
          </p:nvPr>
        </p:nvSpPr>
        <p:spPr/>
        <p:txBody>
          <a:bodyPr/>
          <a:lstStyle/>
          <a:p>
            <a:pPr>
              <a:defRPr/>
            </a:pPr>
            <a:fld id="{BF92694F-253C-44E0-8710-59E154AEF6AF}" type="slidenum">
              <a:rPr lang="en-US" smtClean="0"/>
              <a:pPr>
                <a:defRPr/>
              </a:pPr>
              <a:t>182</a:t>
            </a:fld>
            <a:endParaRPr lang="en-US"/>
          </a:p>
        </p:txBody>
      </p:sp>
    </p:spTree>
    <p:extLst>
      <p:ext uri="{BB962C8B-B14F-4D97-AF65-F5344CB8AC3E}">
        <p14:creationId xmlns:p14="http://schemas.microsoft.com/office/powerpoint/2010/main" val="23296634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facilitator :</a:t>
            </a:r>
          </a:p>
          <a:p>
            <a:r>
              <a:rPr lang="en-US" dirty="0" smtClean="0"/>
              <a:t>Replace the</a:t>
            </a:r>
            <a:r>
              <a:rPr lang="en-US" baseline="0" dirty="0" smtClean="0"/>
              <a:t> text in red (country name) with the name of your country</a:t>
            </a:r>
          </a:p>
          <a:p>
            <a:r>
              <a:rPr lang="en-US" baseline="0" dirty="0" smtClean="0"/>
              <a:t>Answer the questions for your country by circling yes or no and then discuss the findings with the learners.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183</a:t>
            </a:fld>
            <a:endParaRPr lang="en-US"/>
          </a:p>
        </p:txBody>
      </p:sp>
    </p:spTree>
    <p:extLst>
      <p:ext uri="{BB962C8B-B14F-4D97-AF65-F5344CB8AC3E}">
        <p14:creationId xmlns:p14="http://schemas.microsoft.com/office/powerpoint/2010/main" val="5300959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2A6C"/>
                </a:solidFill>
              </a:rPr>
              <a:t>Note to facilitator :</a:t>
            </a:r>
          </a:p>
          <a:p>
            <a:r>
              <a:rPr lang="en-US" dirty="0" smtClean="0">
                <a:solidFill>
                  <a:srgbClr val="002A6C"/>
                </a:solidFill>
              </a:rPr>
              <a:t>Replace the text in red (country name) with the name of your country</a:t>
            </a:r>
          </a:p>
          <a:p>
            <a:r>
              <a:rPr lang="en-US" dirty="0" smtClean="0">
                <a:solidFill>
                  <a:srgbClr val="002A6C"/>
                </a:solidFill>
              </a:rPr>
              <a:t>Answer the questions for your country by circling yes or no and then discuss the findings with the learners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184</a:t>
            </a:fld>
            <a:endParaRPr lang="en-US"/>
          </a:p>
        </p:txBody>
      </p:sp>
    </p:spTree>
    <p:extLst>
      <p:ext uri="{BB962C8B-B14F-4D97-AF65-F5344CB8AC3E}">
        <p14:creationId xmlns:p14="http://schemas.microsoft.com/office/powerpoint/2010/main" val="23354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go with the Individual Learning Plan</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a:t>
            </a:fld>
            <a:endParaRPr lang="en-US"/>
          </a:p>
        </p:txBody>
      </p:sp>
    </p:spTree>
    <p:extLst>
      <p:ext uri="{BB962C8B-B14F-4D97-AF65-F5344CB8AC3E}">
        <p14:creationId xmlns:p14="http://schemas.microsoft.com/office/powerpoint/2010/main" val="1340051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186</a:t>
            </a:fld>
            <a:endParaRPr lang="en-US"/>
          </a:p>
        </p:txBody>
      </p:sp>
    </p:spTree>
    <p:extLst>
      <p:ext uri="{BB962C8B-B14F-4D97-AF65-F5344CB8AC3E}">
        <p14:creationId xmlns:p14="http://schemas.microsoft.com/office/powerpoint/2010/main" val="42149523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0" i="0" kern="1200" dirty="0" err="1" smtClean="0">
                <a:solidFill>
                  <a:schemeClr val="tx1"/>
                </a:solidFill>
                <a:effectLst/>
                <a:latin typeface="+mn-lt"/>
                <a:ea typeface="+mn-ea"/>
                <a:cs typeface="+mn-cs"/>
              </a:rPr>
              <a:t>Mada</a:t>
            </a:r>
            <a:r>
              <a:rPr lang="en-US" sz="1200" b="0" i="0" kern="1200" dirty="0" smtClean="0">
                <a:solidFill>
                  <a:schemeClr val="tx1"/>
                </a:solidFill>
                <a:effectLst/>
                <a:latin typeface="+mn-lt"/>
                <a:ea typeface="+mn-ea"/>
                <a:cs typeface="+mn-cs"/>
              </a:rPr>
              <a:t> Saving Club for women, over 5500 women belong. Every week, women give money and when they need it, they can borrow with a small interest not payable until after the first month.</a:t>
            </a:r>
          </a:p>
          <a:p>
            <a:r>
              <a:rPr lang="en-US" sz="1200" b="0" i="0" kern="1200" dirty="0" smtClean="0">
                <a:solidFill>
                  <a:schemeClr val="tx1"/>
                </a:solidFill>
                <a:effectLst/>
                <a:latin typeface="+mn-lt"/>
                <a:ea typeface="+mn-ea"/>
                <a:cs typeface="+mn-cs"/>
              </a:rPr>
              <a:t>This </a:t>
            </a:r>
            <a:r>
              <a:rPr lang="en-US" sz="1200" b="0" i="0" kern="1200" dirty="0">
                <a:solidFill>
                  <a:schemeClr val="tx1"/>
                </a:solidFill>
                <a:effectLst/>
                <a:latin typeface="+mn-lt"/>
                <a:ea typeface="+mn-ea"/>
                <a:cs typeface="+mn-cs"/>
              </a:rPr>
              <a:t>a highly organized organization that has been successful in jump staring women in whatever small busies they want to start. Women give money to the fund every week, they can borrow for projects and pay back with minimum interest.</a:t>
            </a:r>
          </a:p>
          <a:p>
            <a:r>
              <a:rPr lang="en-US" sz="1200" b="0" i="0" kern="1200" dirty="0">
                <a:solidFill>
                  <a:schemeClr val="tx1"/>
                </a:solidFill>
                <a:effectLst/>
                <a:latin typeface="+mn-lt"/>
                <a:ea typeface="+mn-ea"/>
                <a:cs typeface="+mn-cs"/>
              </a:rPr>
              <a:t>Member of the club with the child of the radio journalist.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187</a:t>
            </a:fld>
            <a:endParaRPr lang="en-US"/>
          </a:p>
        </p:txBody>
      </p:sp>
    </p:spTree>
    <p:extLst>
      <p:ext uri="{BB962C8B-B14F-4D97-AF65-F5344CB8AC3E}">
        <p14:creationId xmlns:p14="http://schemas.microsoft.com/office/powerpoint/2010/main" val="18247912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A</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188</a:t>
            </a:fld>
            <a:endParaRPr lang="en-US"/>
          </a:p>
        </p:txBody>
      </p:sp>
    </p:spTree>
    <p:extLst>
      <p:ext uri="{BB962C8B-B14F-4D97-AF65-F5344CB8AC3E}">
        <p14:creationId xmlns:p14="http://schemas.microsoft.com/office/powerpoint/2010/main" val="38710470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189</a:t>
            </a:fld>
            <a:endParaRPr lang="en-US"/>
          </a:p>
        </p:txBody>
      </p:sp>
    </p:spTree>
    <p:extLst>
      <p:ext uri="{BB962C8B-B14F-4D97-AF65-F5344CB8AC3E}">
        <p14:creationId xmlns:p14="http://schemas.microsoft.com/office/powerpoint/2010/main" val="32901391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B</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190</a:t>
            </a:fld>
            <a:endParaRPr lang="en-US"/>
          </a:p>
        </p:txBody>
      </p:sp>
    </p:spTree>
    <p:extLst>
      <p:ext uri="{BB962C8B-B14F-4D97-AF65-F5344CB8AC3E}">
        <p14:creationId xmlns:p14="http://schemas.microsoft.com/office/powerpoint/2010/main" val="30635821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191</a:t>
            </a:fld>
            <a:endParaRPr lang="en-US"/>
          </a:p>
        </p:txBody>
      </p:sp>
    </p:spTree>
    <p:extLst>
      <p:ext uri="{BB962C8B-B14F-4D97-AF65-F5344CB8AC3E}">
        <p14:creationId xmlns:p14="http://schemas.microsoft.com/office/powerpoint/2010/main" val="35764583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192</a:t>
            </a:fld>
            <a:endParaRPr lang="en-US"/>
          </a:p>
        </p:txBody>
      </p:sp>
    </p:spTree>
    <p:extLst>
      <p:ext uri="{BB962C8B-B14F-4D97-AF65-F5344CB8AC3E}">
        <p14:creationId xmlns:p14="http://schemas.microsoft.com/office/powerpoint/2010/main" val="29995536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193</a:t>
            </a:fld>
            <a:endParaRPr lang="en-US"/>
          </a:p>
        </p:txBody>
      </p:sp>
    </p:spTree>
    <p:extLst>
      <p:ext uri="{BB962C8B-B14F-4D97-AF65-F5344CB8AC3E}">
        <p14:creationId xmlns:p14="http://schemas.microsoft.com/office/powerpoint/2010/main" val="14472789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A</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194</a:t>
            </a:fld>
            <a:endParaRPr lang="en-US"/>
          </a:p>
        </p:txBody>
      </p:sp>
    </p:spTree>
    <p:extLst>
      <p:ext uri="{BB962C8B-B14F-4D97-AF65-F5344CB8AC3E}">
        <p14:creationId xmlns:p14="http://schemas.microsoft.com/office/powerpoint/2010/main" val="23898769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A</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195</a:t>
            </a:fld>
            <a:endParaRPr lang="en-US"/>
          </a:p>
        </p:txBody>
      </p:sp>
    </p:spTree>
    <p:extLst>
      <p:ext uri="{BB962C8B-B14F-4D97-AF65-F5344CB8AC3E}">
        <p14:creationId xmlns:p14="http://schemas.microsoft.com/office/powerpoint/2010/main" val="138355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a:t>
            </a:fld>
            <a:endParaRPr lang="en-US"/>
          </a:p>
        </p:txBody>
      </p:sp>
    </p:spTree>
    <p:extLst>
      <p:ext uri="{BB962C8B-B14F-4D97-AF65-F5344CB8AC3E}">
        <p14:creationId xmlns:p14="http://schemas.microsoft.com/office/powerpoint/2010/main" val="9635247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196</a:t>
            </a:fld>
            <a:endParaRPr lang="en-US"/>
          </a:p>
        </p:txBody>
      </p:sp>
    </p:spTree>
    <p:extLst>
      <p:ext uri="{BB962C8B-B14F-4D97-AF65-F5344CB8AC3E}">
        <p14:creationId xmlns:p14="http://schemas.microsoft.com/office/powerpoint/2010/main" val="28677281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197</a:t>
            </a:fld>
            <a:endParaRPr lang="en-US"/>
          </a:p>
        </p:txBody>
      </p:sp>
    </p:spTree>
    <p:extLst>
      <p:ext uri="{BB962C8B-B14F-4D97-AF65-F5344CB8AC3E}">
        <p14:creationId xmlns:p14="http://schemas.microsoft.com/office/powerpoint/2010/main" val="23832702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198</a:t>
            </a:fld>
            <a:endParaRPr lang="en-US"/>
          </a:p>
        </p:txBody>
      </p:sp>
    </p:spTree>
    <p:extLst>
      <p:ext uri="{BB962C8B-B14F-4D97-AF65-F5344CB8AC3E}">
        <p14:creationId xmlns:p14="http://schemas.microsoft.com/office/powerpoint/2010/main" val="29660793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199</a:t>
            </a:fld>
            <a:endParaRPr lang="en-US"/>
          </a:p>
        </p:txBody>
      </p:sp>
    </p:spTree>
    <p:extLst>
      <p:ext uri="{BB962C8B-B14F-4D97-AF65-F5344CB8AC3E}">
        <p14:creationId xmlns:p14="http://schemas.microsoft.com/office/powerpoint/2010/main" val="6614513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200</a:t>
            </a:fld>
            <a:endParaRPr lang="en-US"/>
          </a:p>
        </p:txBody>
      </p:sp>
    </p:spTree>
    <p:extLst>
      <p:ext uri="{BB962C8B-B14F-4D97-AF65-F5344CB8AC3E}">
        <p14:creationId xmlns:p14="http://schemas.microsoft.com/office/powerpoint/2010/main" val="16715059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A</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201</a:t>
            </a:fld>
            <a:endParaRPr lang="en-US"/>
          </a:p>
        </p:txBody>
      </p:sp>
    </p:spTree>
    <p:extLst>
      <p:ext uri="{BB962C8B-B14F-4D97-AF65-F5344CB8AC3E}">
        <p14:creationId xmlns:p14="http://schemas.microsoft.com/office/powerpoint/2010/main" val="30083383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202</a:t>
            </a:fld>
            <a:endParaRPr lang="en-US"/>
          </a:p>
        </p:txBody>
      </p:sp>
    </p:spTree>
    <p:extLst>
      <p:ext uri="{BB962C8B-B14F-4D97-AF65-F5344CB8AC3E}">
        <p14:creationId xmlns:p14="http://schemas.microsoft.com/office/powerpoint/2010/main" val="42332873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a:t>
            </a:r>
            <a:r>
              <a:rPr lang="en-US" dirty="0" smtClean="0"/>
              <a:t>C</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203</a:t>
            </a:fld>
            <a:endParaRPr lang="en-US"/>
          </a:p>
        </p:txBody>
      </p:sp>
    </p:spTree>
    <p:extLst>
      <p:ext uri="{BB962C8B-B14F-4D97-AF65-F5344CB8AC3E}">
        <p14:creationId xmlns:p14="http://schemas.microsoft.com/office/powerpoint/2010/main" val="41077122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204</a:t>
            </a:fld>
            <a:endParaRPr lang="en-US"/>
          </a:p>
        </p:txBody>
      </p:sp>
    </p:spTree>
    <p:extLst>
      <p:ext uri="{BB962C8B-B14F-4D97-AF65-F5344CB8AC3E}">
        <p14:creationId xmlns:p14="http://schemas.microsoft.com/office/powerpoint/2010/main" val="33277606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A</a:t>
            </a: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205</a:t>
            </a:fld>
            <a:endParaRPr lang="en-US"/>
          </a:p>
        </p:txBody>
      </p:sp>
    </p:spTree>
    <p:extLst>
      <p:ext uri="{BB962C8B-B14F-4D97-AF65-F5344CB8AC3E}">
        <p14:creationId xmlns:p14="http://schemas.microsoft.com/office/powerpoint/2010/main" val="248212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17</a:t>
            </a:fld>
            <a:endParaRPr lang="en-US"/>
          </a:p>
        </p:txBody>
      </p:sp>
    </p:spTree>
    <p:extLst>
      <p:ext uri="{BB962C8B-B14F-4D97-AF65-F5344CB8AC3E}">
        <p14:creationId xmlns:p14="http://schemas.microsoft.com/office/powerpoint/2010/main" val="17437482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C</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206</a:t>
            </a:fld>
            <a:endParaRPr lang="en-US"/>
          </a:p>
        </p:txBody>
      </p:sp>
    </p:spTree>
    <p:extLst>
      <p:ext uri="{BB962C8B-B14F-4D97-AF65-F5344CB8AC3E}">
        <p14:creationId xmlns:p14="http://schemas.microsoft.com/office/powerpoint/2010/main" val="31604761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Correct answer: B</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207</a:t>
            </a:fld>
            <a:endParaRPr lang="en-US"/>
          </a:p>
        </p:txBody>
      </p:sp>
    </p:spTree>
    <p:extLst>
      <p:ext uri="{BB962C8B-B14F-4D97-AF65-F5344CB8AC3E}">
        <p14:creationId xmlns:p14="http://schemas.microsoft.com/office/powerpoint/2010/main" val="14301178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208</a:t>
            </a:fld>
            <a:endParaRPr lang="en-US"/>
          </a:p>
        </p:txBody>
      </p:sp>
    </p:spTree>
    <p:extLst>
      <p:ext uri="{BB962C8B-B14F-4D97-AF65-F5344CB8AC3E}">
        <p14:creationId xmlns:p14="http://schemas.microsoft.com/office/powerpoint/2010/main" val="10114367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209</a:t>
            </a:fld>
            <a:endParaRPr lang="en-US"/>
          </a:p>
        </p:txBody>
      </p:sp>
    </p:spTree>
    <p:extLst>
      <p:ext uri="{BB962C8B-B14F-4D97-AF65-F5344CB8AC3E}">
        <p14:creationId xmlns:p14="http://schemas.microsoft.com/office/powerpoint/2010/main" val="37906934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2018_02_13_Mile Four_104</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Abakaliki</a:t>
            </a:r>
            <a:r>
              <a:rPr lang="en-US" sz="1200" b="0" i="0" kern="1200" dirty="0">
                <a:solidFill>
                  <a:schemeClr val="tx1"/>
                </a:solidFill>
                <a:effectLst/>
                <a:latin typeface="+mn-lt"/>
                <a:ea typeface="+mn-ea"/>
                <a:cs typeface="+mn-cs"/>
              </a:rPr>
              <a:t> town in </a:t>
            </a:r>
            <a:r>
              <a:rPr lang="en-US" sz="1200" b="0" i="0" kern="1200" dirty="0" err="1">
                <a:solidFill>
                  <a:schemeClr val="tx1"/>
                </a:solidFill>
                <a:effectLst/>
                <a:latin typeface="+mn-lt"/>
                <a:ea typeface="+mn-ea"/>
                <a:cs typeface="+mn-cs"/>
              </a:rPr>
              <a:t>Ebonyi</a:t>
            </a:r>
            <a:r>
              <a:rPr lang="en-US" sz="1200" b="0" i="0" kern="1200" dirty="0">
                <a:solidFill>
                  <a:schemeClr val="tx1"/>
                </a:solidFill>
                <a:effectLst/>
                <a:latin typeface="+mn-lt"/>
                <a:ea typeface="+mn-ea"/>
                <a:cs typeface="+mn-cs"/>
              </a:rPr>
              <a:t> State, Mile Four Hospital. Mile Four Hospital is a Catholic hospital run by the Medical Missionaries of Mary order of nuns. (MMM)</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Uzonwanne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Udochukwu</a:t>
            </a:r>
            <a:r>
              <a:rPr lang="en-US" sz="1200" b="0" i="0" kern="1200" dirty="0">
                <a:solidFill>
                  <a:schemeClr val="tx1"/>
                </a:solidFill>
                <a:effectLst/>
                <a:latin typeface="+mn-lt"/>
                <a:ea typeface="+mn-ea"/>
                <a:cs typeface="+mn-cs"/>
              </a:rPr>
              <a:t> "Udo" (glasses, blue scrubs), who is the head midwife and supervisor for the maternity/delivery floor, saw </a:t>
            </a:r>
            <a:r>
              <a:rPr lang="en-US" sz="1200" b="0" i="0" kern="1200" dirty="0" err="1">
                <a:solidFill>
                  <a:schemeClr val="tx1"/>
                </a:solidFill>
                <a:effectLst/>
                <a:latin typeface="+mn-lt"/>
                <a:ea typeface="+mn-ea"/>
                <a:cs typeface="+mn-cs"/>
              </a:rPr>
              <a:t>Mbam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Amuche</a:t>
            </a:r>
            <a:r>
              <a:rPr lang="en-US" sz="1200" b="0" i="0" kern="1200" dirty="0">
                <a:solidFill>
                  <a:schemeClr val="tx1"/>
                </a:solidFill>
                <a:effectLst/>
                <a:latin typeface="+mn-lt"/>
                <a:ea typeface="+mn-ea"/>
                <a:cs typeface="+mn-cs"/>
              </a:rPr>
              <a:t>, 27, who was 7cm dilated. She delivered soon after she was admitted.</a:t>
            </a:r>
          </a:p>
          <a:p>
            <a:r>
              <a:rPr lang="en-US" sz="1200" b="0" i="0" kern="1200" dirty="0">
                <a:solidFill>
                  <a:schemeClr val="tx1"/>
                </a:solidFill>
                <a:effectLst/>
                <a:latin typeface="+mn-lt"/>
                <a:ea typeface="+mn-ea"/>
                <a:cs typeface="+mn-cs"/>
              </a:rPr>
              <a:t> Udo monitors </a:t>
            </a:r>
            <a:r>
              <a:rPr lang="en-US" sz="1200" b="0" i="0" kern="1200" dirty="0" err="1">
                <a:solidFill>
                  <a:schemeClr val="tx1"/>
                </a:solidFill>
                <a:effectLst/>
                <a:latin typeface="+mn-lt"/>
                <a:ea typeface="+mn-ea"/>
                <a:cs typeface="+mn-cs"/>
              </a:rPr>
              <a:t>Amuche's</a:t>
            </a:r>
            <a:r>
              <a:rPr lang="en-US" sz="1200" b="0" i="0" kern="1200" dirty="0">
                <a:solidFill>
                  <a:schemeClr val="tx1"/>
                </a:solidFill>
                <a:effectLst/>
                <a:latin typeface="+mn-lt"/>
                <a:ea typeface="+mn-ea"/>
                <a:cs typeface="+mn-cs"/>
              </a:rPr>
              <a:t> condition and watches what another nurse is doing.</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210</a:t>
            </a:fld>
            <a:endParaRPr lang="en-US"/>
          </a:p>
        </p:txBody>
      </p:sp>
    </p:spTree>
    <p:extLst>
      <p:ext uri="{BB962C8B-B14F-4D97-AF65-F5344CB8AC3E}">
        <p14:creationId xmlns:p14="http://schemas.microsoft.com/office/powerpoint/2010/main" val="11265308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Facilitator:</a:t>
            </a:r>
            <a:r>
              <a:rPr lang="en-US" baseline="0" dirty="0" smtClean="0"/>
              <a:t> Please updated the ILP picture to reflect results from the current workshop</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211</a:t>
            </a:fld>
            <a:endParaRPr lang="en-US"/>
          </a:p>
        </p:txBody>
      </p:sp>
    </p:spTree>
    <p:extLst>
      <p:ext uri="{BB962C8B-B14F-4D97-AF65-F5344CB8AC3E}">
        <p14:creationId xmlns:p14="http://schemas.microsoft.com/office/powerpoint/2010/main" val="6408655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212</a:t>
            </a:fld>
            <a:endParaRPr lang="en-US"/>
          </a:p>
        </p:txBody>
      </p:sp>
    </p:spTree>
    <p:extLst>
      <p:ext uri="{BB962C8B-B14F-4D97-AF65-F5344CB8AC3E}">
        <p14:creationId xmlns:p14="http://schemas.microsoft.com/office/powerpoint/2010/main" val="10526380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213</a:t>
            </a:fld>
            <a:endParaRPr lang="en-US"/>
          </a:p>
        </p:txBody>
      </p:sp>
    </p:spTree>
    <p:extLst>
      <p:ext uri="{BB962C8B-B14F-4D97-AF65-F5344CB8AC3E}">
        <p14:creationId xmlns:p14="http://schemas.microsoft.com/office/powerpoint/2010/main" val="26467313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2018_02_12_Abakaliki_290</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Abakaliki</a:t>
            </a:r>
            <a:r>
              <a:rPr lang="en-US" sz="1200" b="0" i="0" kern="1200" dirty="0">
                <a:solidFill>
                  <a:schemeClr val="tx1"/>
                </a:solidFill>
                <a:effectLst/>
                <a:latin typeface="+mn-lt"/>
                <a:ea typeface="+mn-ea"/>
                <a:cs typeface="+mn-cs"/>
              </a:rPr>
              <a:t> town in </a:t>
            </a:r>
            <a:r>
              <a:rPr lang="en-US" sz="1200" b="0" i="0" kern="1200" dirty="0" err="1">
                <a:solidFill>
                  <a:schemeClr val="tx1"/>
                </a:solidFill>
                <a:effectLst/>
                <a:latin typeface="+mn-lt"/>
                <a:ea typeface="+mn-ea"/>
                <a:cs typeface="+mn-cs"/>
              </a:rPr>
              <a:t>Ebonyi</a:t>
            </a:r>
            <a:r>
              <a:rPr lang="en-US" sz="1200" b="0" i="0" kern="1200" dirty="0">
                <a:solidFill>
                  <a:schemeClr val="tx1"/>
                </a:solidFill>
                <a:effectLst/>
                <a:latin typeface="+mn-lt"/>
                <a:ea typeface="+mn-ea"/>
                <a:cs typeface="+mn-cs"/>
              </a:rPr>
              <a:t> State, </a:t>
            </a:r>
            <a:r>
              <a:rPr lang="en-US" sz="1200" b="0" i="0" kern="1200" dirty="0" err="1">
                <a:solidFill>
                  <a:schemeClr val="tx1"/>
                </a:solidFill>
                <a:effectLst/>
                <a:latin typeface="+mn-lt"/>
                <a:ea typeface="+mn-ea"/>
                <a:cs typeface="+mn-cs"/>
              </a:rPr>
              <a:t>Azziokwu</a:t>
            </a:r>
            <a:r>
              <a:rPr lang="en-US" sz="1200" b="0" i="0" kern="1200" dirty="0">
                <a:solidFill>
                  <a:schemeClr val="tx1"/>
                </a:solidFill>
                <a:effectLst/>
                <a:latin typeface="+mn-lt"/>
                <a:ea typeface="+mn-ea"/>
                <a:cs typeface="+mn-cs"/>
              </a:rPr>
              <a:t> Primary Health Center</a:t>
            </a:r>
          </a:p>
          <a:p>
            <a:r>
              <a:rPr lang="en-US" sz="1200" b="0" i="0" kern="1200" dirty="0">
                <a:solidFill>
                  <a:schemeClr val="tx1"/>
                </a:solidFill>
                <a:effectLst/>
                <a:latin typeface="+mn-lt"/>
                <a:ea typeface="+mn-ea"/>
                <a:cs typeface="+mn-cs"/>
              </a:rPr>
              <a:t> The center has about 15 patients daily, except on immunization day when they see about 70-100 women.</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Jecinta</a:t>
            </a:r>
            <a:r>
              <a:rPr lang="en-US" sz="1200" b="0" i="0" kern="1200" dirty="0">
                <a:solidFill>
                  <a:schemeClr val="tx1"/>
                </a:solidFill>
                <a:effectLst/>
                <a:latin typeface="+mn-lt"/>
                <a:ea typeface="+mn-ea"/>
                <a:cs typeface="+mn-cs"/>
              </a:rPr>
              <a:t> Ede, 23, holds her daughter, Excellent, who is 8 months old. </a:t>
            </a:r>
            <a:r>
              <a:rPr lang="en-US" sz="1200" b="0" i="0" kern="1200" dirty="0" err="1">
                <a:solidFill>
                  <a:schemeClr val="tx1"/>
                </a:solidFill>
                <a:effectLst/>
                <a:latin typeface="+mn-lt"/>
                <a:ea typeface="+mn-ea"/>
                <a:cs typeface="+mn-cs"/>
              </a:rPr>
              <a:t>Jecinta</a:t>
            </a:r>
            <a:r>
              <a:rPr lang="en-US" sz="1200" b="0" i="0" kern="1200" dirty="0">
                <a:solidFill>
                  <a:schemeClr val="tx1"/>
                </a:solidFill>
                <a:effectLst/>
                <a:latin typeface="+mn-lt"/>
                <a:ea typeface="+mn-ea"/>
                <a:cs typeface="+mn-cs"/>
              </a:rPr>
              <a:t> has opted to have inserts put in for birth control.</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214</a:t>
            </a:fld>
            <a:endParaRPr lang="en-US"/>
          </a:p>
        </p:txBody>
      </p:sp>
    </p:spTree>
    <p:extLst>
      <p:ext uri="{BB962C8B-B14F-4D97-AF65-F5344CB8AC3E}">
        <p14:creationId xmlns:p14="http://schemas.microsoft.com/office/powerpoint/2010/main" val="783650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18</a:t>
            </a:fld>
            <a:endParaRPr lang="en-US"/>
          </a:p>
        </p:txBody>
      </p:sp>
    </p:spTree>
    <p:extLst>
      <p:ext uri="{BB962C8B-B14F-4D97-AF65-F5344CB8AC3E}">
        <p14:creationId xmlns:p14="http://schemas.microsoft.com/office/powerpoint/2010/main" val="104749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Perhaps invite one participant to read the definition out loud to the group</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20</a:t>
            </a:fld>
            <a:endParaRPr lang="en-US"/>
          </a:p>
        </p:txBody>
      </p:sp>
    </p:spTree>
    <p:extLst>
      <p:ext uri="{BB962C8B-B14F-4D97-AF65-F5344CB8AC3E}">
        <p14:creationId xmlns:p14="http://schemas.microsoft.com/office/powerpoint/2010/main" val="2782320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err="1"/>
              <a:t>Lale</a:t>
            </a:r>
            <a:r>
              <a:rPr lang="en-US" baseline="0" dirty="0"/>
              <a:t> Say, Doris Chou, Alison </a:t>
            </a:r>
            <a:r>
              <a:rPr lang="en-US" baseline="0" dirty="0" err="1"/>
              <a:t>Gemmill</a:t>
            </a:r>
            <a:r>
              <a:rPr lang="en-US" baseline="0" dirty="0"/>
              <a:t>, </a:t>
            </a:r>
            <a:r>
              <a:rPr lang="en-US" baseline="0" dirty="0" err="1"/>
              <a:t>Özge</a:t>
            </a:r>
            <a:r>
              <a:rPr lang="en-US" baseline="0" dirty="0"/>
              <a:t> </a:t>
            </a:r>
            <a:r>
              <a:rPr lang="en-US" baseline="0" dirty="0" err="1"/>
              <a:t>Tunçalp</a:t>
            </a:r>
            <a:r>
              <a:rPr lang="en-US" baseline="0" dirty="0"/>
              <a:t>, Ann-Beth Moller, Jane Daniels, A </a:t>
            </a:r>
            <a:r>
              <a:rPr lang="en-US" baseline="0" dirty="0" err="1"/>
              <a:t>Metin</a:t>
            </a:r>
            <a:r>
              <a:rPr lang="en-US" baseline="0" dirty="0"/>
              <a:t> </a:t>
            </a:r>
            <a:r>
              <a:rPr lang="en-US" baseline="0" dirty="0" err="1"/>
              <a:t>Gülmezoglu</a:t>
            </a:r>
            <a:r>
              <a:rPr lang="en-US" baseline="0" dirty="0"/>
              <a:t>, Marleen </a:t>
            </a:r>
            <a:r>
              <a:rPr lang="en-US" baseline="0" dirty="0" err="1"/>
              <a:t>Temmerman</a:t>
            </a:r>
            <a:r>
              <a:rPr lang="en-US" baseline="0" dirty="0"/>
              <a:t>, Leontine Alkema, Global causes of maternal death: a WHO systematic analysis, Lancet Global Health, </a:t>
            </a:r>
            <a:r>
              <a:rPr lang="pt-BR" baseline="0" dirty="0"/>
              <a:t>Volume 2, No. 6, e323–e333, June 2014</a:t>
            </a:r>
            <a:endParaRPr lang="en-US" baseline="0"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22</a:t>
            </a:fld>
            <a:endParaRPr lang="en-US"/>
          </a:p>
        </p:txBody>
      </p:sp>
    </p:spTree>
    <p:extLst>
      <p:ext uri="{BB962C8B-B14F-4D97-AF65-F5344CB8AC3E}">
        <p14:creationId xmlns:p14="http://schemas.microsoft.com/office/powerpoint/2010/main" val="91986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23</a:t>
            </a:fld>
            <a:endParaRPr lang="en-US"/>
          </a:p>
        </p:txBody>
      </p:sp>
    </p:spTree>
    <p:extLst>
      <p:ext uri="{BB962C8B-B14F-4D97-AF65-F5344CB8AC3E}">
        <p14:creationId xmlns:p14="http://schemas.microsoft.com/office/powerpoint/2010/main" val="2787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facilitator –</a:t>
            </a:r>
            <a:r>
              <a:rPr lang="en-US" baseline="0" dirty="0" smtClean="0"/>
              <a:t> Please complete with country-specific data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24</a:t>
            </a:fld>
            <a:endParaRPr lang="en-US"/>
          </a:p>
        </p:txBody>
      </p:sp>
    </p:spTree>
    <p:extLst>
      <p:ext uri="{BB962C8B-B14F-4D97-AF65-F5344CB8AC3E}">
        <p14:creationId xmlns:p14="http://schemas.microsoft.com/office/powerpoint/2010/main" val="13150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1. WHO, 2013, Maternal death surveillance and response: technical guidance information for action to prevent maternal death. </a:t>
            </a:r>
            <a:r>
              <a:rPr lang="en-US" sz="1200" b="1" i="0" u="none" strike="noStrike" kern="1200" baseline="0" dirty="0">
                <a:solidFill>
                  <a:schemeClr val="tx1"/>
                </a:solidFill>
                <a:latin typeface="+mn-lt"/>
                <a:ea typeface="+mn-ea"/>
                <a:cs typeface="+mn-cs"/>
              </a:rPr>
              <a:t>World Health Organization 2013</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25</a:t>
            </a:fld>
            <a:endParaRPr lang="en-US"/>
          </a:p>
        </p:txBody>
      </p:sp>
    </p:spTree>
    <p:extLst>
      <p:ext uri="{BB962C8B-B14F-4D97-AF65-F5344CB8AC3E}">
        <p14:creationId xmlns:p14="http://schemas.microsoft.com/office/powerpoint/2010/main" val="115134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a:t>
            </a:fld>
            <a:endParaRPr lang="en-US"/>
          </a:p>
        </p:txBody>
      </p:sp>
    </p:spTree>
    <p:extLst>
      <p:ext uri="{BB962C8B-B14F-4D97-AF65-F5344CB8AC3E}">
        <p14:creationId xmlns:p14="http://schemas.microsoft.com/office/powerpoint/2010/main" val="95999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1. WHO, 2013, Maternal death surveillance and response: technical guidance information for action to prevent maternal death. </a:t>
            </a:r>
            <a:r>
              <a:rPr lang="en-US" sz="1200" b="1" i="0" u="none" strike="noStrike" kern="1200" baseline="0" dirty="0">
                <a:solidFill>
                  <a:schemeClr val="tx1"/>
                </a:solidFill>
                <a:latin typeface="+mn-lt"/>
                <a:ea typeface="+mn-ea"/>
                <a:cs typeface="+mn-cs"/>
              </a:rPr>
              <a:t>World Health Organization 2013</a:t>
            </a:r>
            <a:endParaRPr lang="en-US" sz="1200" b="0" i="0" u="none" strike="noStrike" kern="1200" baseline="0" dirty="0">
              <a:solidFill>
                <a:schemeClr val="tx1"/>
              </a:solidFill>
              <a:latin typeface="+mn-lt"/>
              <a:ea typeface="+mn-ea"/>
              <a:cs typeface="+mn-cs"/>
            </a:endParaRPr>
          </a:p>
          <a:p>
            <a:endParaRPr lang="en-US" dirty="0"/>
          </a:p>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GHANA 2016</a:t>
            </a:r>
          </a:p>
          <a:p>
            <a:r>
              <a:rPr lang="en-US" sz="1200" b="0" i="0" kern="1200" dirty="0">
                <a:solidFill>
                  <a:schemeClr val="tx1"/>
                </a:solidFill>
                <a:effectLst/>
                <a:latin typeface="+mn-lt"/>
                <a:ea typeface="+mn-ea"/>
                <a:cs typeface="+mn-cs"/>
              </a:rPr>
              <a:t>PHOTO CREDIT: Kate Holt for JHPIEGO/MCSP.</a:t>
            </a:r>
          </a:p>
          <a:p>
            <a:r>
              <a:rPr lang="en-US" sz="1200" b="0" i="0" kern="1200" dirty="0">
                <a:solidFill>
                  <a:schemeClr val="tx1"/>
                </a:solidFill>
                <a:effectLst/>
                <a:latin typeface="+mn-lt"/>
                <a:ea typeface="+mn-ea"/>
                <a:cs typeface="+mn-cs"/>
              </a:rPr>
              <a:t>Mavis </a:t>
            </a:r>
            <a:r>
              <a:rPr lang="en-US" sz="1200" b="0" i="0" kern="1200" dirty="0" err="1">
                <a:solidFill>
                  <a:schemeClr val="tx1"/>
                </a:solidFill>
                <a:effectLst/>
                <a:latin typeface="+mn-lt"/>
                <a:ea typeface="+mn-ea"/>
                <a:cs typeface="+mn-cs"/>
              </a:rPr>
              <a:t>Quao</a:t>
            </a:r>
            <a:r>
              <a:rPr lang="en-US" sz="1200" b="0" i="0" kern="1200" dirty="0">
                <a:solidFill>
                  <a:schemeClr val="tx1"/>
                </a:solidFill>
                <a:effectLst/>
                <a:latin typeface="+mn-lt"/>
                <a:ea typeface="+mn-ea"/>
                <a:cs typeface="+mn-cs"/>
              </a:rPr>
              <a:t>, who is 35 years old and already has six children, delivers her baby in the Eastern Regional Hospital, in Accra, Ghana on the 11th January, 2016. Mavis has never been offered family planning before but says that after this birth she is going to. The hospital records 450 deliveries per month. Challenges include lack of appropriate delivery beds, lack of cubicles to handle women at various stages of labor. Though delivery is free, clients pay for normal deliveries to cover up delays in NHIS reimbursement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26</a:t>
            </a:fld>
            <a:endParaRPr lang="en-US"/>
          </a:p>
        </p:txBody>
      </p:sp>
    </p:spTree>
    <p:extLst>
      <p:ext uri="{BB962C8B-B14F-4D97-AF65-F5344CB8AC3E}">
        <p14:creationId xmlns:p14="http://schemas.microsoft.com/office/powerpoint/2010/main" val="958525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1. WHO, 2013, Maternal death surveillance and response: technical guidance information for action to prevent maternal death. </a:t>
            </a:r>
            <a:r>
              <a:rPr lang="en-US" sz="1200" b="1" i="0" u="none" strike="noStrike" kern="1200" baseline="0" dirty="0">
                <a:solidFill>
                  <a:schemeClr val="tx1"/>
                </a:solidFill>
                <a:latin typeface="+mn-lt"/>
                <a:ea typeface="+mn-ea"/>
                <a:cs typeface="+mn-cs"/>
              </a:rPr>
              <a:t>World Health Organization 2013</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27</a:t>
            </a:fld>
            <a:endParaRPr lang="en-US"/>
          </a:p>
        </p:txBody>
      </p:sp>
    </p:spTree>
    <p:extLst>
      <p:ext uri="{BB962C8B-B14F-4D97-AF65-F5344CB8AC3E}">
        <p14:creationId xmlns:p14="http://schemas.microsoft.com/office/powerpoint/2010/main" val="992556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a:solidFill>
                  <a:schemeClr val="tx1"/>
                </a:solidFill>
                <a:latin typeface="+mn-lt"/>
                <a:ea typeface="+mn-ea"/>
                <a:cs typeface="+mn-cs"/>
              </a:rPr>
              <a:t>WHO, 2013, Maternal death surveillance and response: technical guidance information for action to prevent maternal death. </a:t>
            </a:r>
            <a:r>
              <a:rPr lang="en-US" sz="1200" b="1" i="0" u="none" strike="noStrike" kern="1200" baseline="0" dirty="0">
                <a:solidFill>
                  <a:schemeClr val="tx1"/>
                </a:solidFill>
                <a:latin typeface="+mn-lt"/>
                <a:ea typeface="+mn-ea"/>
                <a:cs typeface="+mn-cs"/>
              </a:rPr>
              <a:t>World Health Organization 2013</a:t>
            </a:r>
          </a:p>
          <a:p>
            <a:pPr marL="228600" indent="-228600">
              <a:buAutoNum type="arabicPeriod"/>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28</a:t>
            </a:fld>
            <a:endParaRPr lang="en-US"/>
          </a:p>
        </p:txBody>
      </p:sp>
    </p:spTree>
    <p:extLst>
      <p:ext uri="{BB962C8B-B14F-4D97-AF65-F5344CB8AC3E}">
        <p14:creationId xmlns:p14="http://schemas.microsoft.com/office/powerpoint/2010/main" val="3703650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f</a:t>
            </a:r>
            <a:r>
              <a:rPr lang="en-US" dirty="0" smtClean="0"/>
              <a:t>acilitator:</a:t>
            </a:r>
            <a:r>
              <a:rPr lang="en-US" baseline="0" dirty="0" smtClean="0"/>
              <a:t> Modify the PPT by indicating which color sticky to use </a:t>
            </a:r>
            <a:r>
              <a:rPr lang="en-US" dirty="0" smtClean="0"/>
              <a:t>for the</a:t>
            </a:r>
            <a:r>
              <a:rPr lang="en-US" baseline="0" dirty="0" smtClean="0"/>
              <a:t> roses and which to use for the thorns</a:t>
            </a:r>
          </a:p>
          <a:p>
            <a:endParaRPr lang="en-US" baseline="0" dirty="0" smtClean="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30</a:t>
            </a:fld>
            <a:endParaRPr lang="en-US"/>
          </a:p>
        </p:txBody>
      </p:sp>
    </p:spTree>
    <p:extLst>
      <p:ext uri="{BB962C8B-B14F-4D97-AF65-F5344CB8AC3E}">
        <p14:creationId xmlns:p14="http://schemas.microsoft.com/office/powerpoint/2010/main" val="3102524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1. WHO, 2013, Maternal death surveillance and response: technical guidance information for action to prevent maternal death. </a:t>
            </a:r>
            <a:r>
              <a:rPr lang="en-US" sz="1200" b="1" i="0" u="none" strike="noStrike" kern="1200" baseline="0" dirty="0">
                <a:solidFill>
                  <a:schemeClr val="tx1"/>
                </a:solidFill>
                <a:latin typeface="+mn-lt"/>
                <a:ea typeface="+mn-ea"/>
                <a:cs typeface="+mn-cs"/>
              </a:rPr>
              <a:t>World Health Organization 2013</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31</a:t>
            </a:fld>
            <a:endParaRPr lang="en-US"/>
          </a:p>
        </p:txBody>
      </p:sp>
    </p:spTree>
    <p:extLst>
      <p:ext uri="{BB962C8B-B14F-4D97-AF65-F5344CB8AC3E}">
        <p14:creationId xmlns:p14="http://schemas.microsoft.com/office/powerpoint/2010/main" val="137361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32</a:t>
            </a:fld>
            <a:endParaRPr lang="en-US"/>
          </a:p>
        </p:txBody>
      </p:sp>
    </p:spTree>
    <p:extLst>
      <p:ext uri="{BB962C8B-B14F-4D97-AF65-F5344CB8AC3E}">
        <p14:creationId xmlns:p14="http://schemas.microsoft.com/office/powerpoint/2010/main" val="429203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(Karen </a:t>
            </a:r>
            <a:r>
              <a:rPr lang="en-US" sz="1200" b="0" i="0" kern="1200" dirty="0" err="1" smtClean="0">
                <a:solidFill>
                  <a:schemeClr val="tx1"/>
                </a:solidFill>
                <a:effectLst/>
                <a:latin typeface="+mn-lt"/>
                <a:ea typeface="+mn-ea"/>
                <a:cs typeface="+mn-cs"/>
              </a:rPr>
              <a:t>Kasmauski</a:t>
            </a:r>
            <a:r>
              <a:rPr lang="en-US" sz="1200" b="0" i="0" kern="1200" dirty="0" smtClean="0">
                <a:solidFill>
                  <a:schemeClr val="tx1"/>
                </a:solidFill>
                <a:effectLst/>
                <a:latin typeface="+mn-lt"/>
                <a:ea typeface="+mn-ea"/>
                <a:cs typeface="+mn-cs"/>
              </a:rPr>
              <a:t>/MCSP). </a:t>
            </a:r>
            <a:r>
              <a:rPr lang="en-US" sz="1200" b="0" i="0" kern="1200" dirty="0" err="1" smtClean="0">
                <a:solidFill>
                  <a:schemeClr val="tx1"/>
                </a:solidFill>
                <a:effectLst/>
                <a:latin typeface="+mn-lt"/>
                <a:ea typeface="+mn-ea"/>
                <a:cs typeface="+mn-cs"/>
              </a:rPr>
              <a:t>Mada</a:t>
            </a:r>
            <a:r>
              <a:rPr lang="en-US" sz="1200" b="0" i="0" kern="1200" dirty="0" smtClean="0">
                <a:solidFill>
                  <a:schemeClr val="tx1"/>
                </a:solidFill>
                <a:effectLst/>
                <a:latin typeface="+mn-lt"/>
                <a:ea typeface="+mn-ea"/>
                <a:cs typeface="+mn-cs"/>
              </a:rPr>
              <a:t> Saving Club for women, over 5500 women belong. Every week, women give money and when they need it, they can borrow with a small interest not payable until after the first month.</a:t>
            </a:r>
          </a:p>
          <a:p>
            <a:r>
              <a:rPr lang="en-US" sz="1200" b="0" i="0" kern="1200" dirty="0" smtClean="0">
                <a:solidFill>
                  <a:schemeClr val="tx1"/>
                </a:solidFill>
                <a:effectLst/>
                <a:latin typeface="+mn-lt"/>
                <a:ea typeface="+mn-ea"/>
                <a:cs typeface="+mn-cs"/>
              </a:rPr>
              <a:t>This a highly organized organization that has been successful in jump staring women in whatever small busies they want to start. Women give money to the fund every week, they can borrow for projects and pay back with minimum interest.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33</a:t>
            </a:fld>
            <a:endParaRPr lang="en-US"/>
          </a:p>
        </p:txBody>
      </p:sp>
    </p:spTree>
    <p:extLst>
      <p:ext uri="{BB962C8B-B14F-4D97-AF65-F5344CB8AC3E}">
        <p14:creationId xmlns:p14="http://schemas.microsoft.com/office/powerpoint/2010/main" val="1350550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34</a:t>
            </a:fld>
            <a:endParaRPr lang="en-US"/>
          </a:p>
        </p:txBody>
      </p:sp>
    </p:spTree>
    <p:extLst>
      <p:ext uri="{BB962C8B-B14F-4D97-AF65-F5344CB8AC3E}">
        <p14:creationId xmlns:p14="http://schemas.microsoft.com/office/powerpoint/2010/main" val="4073428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35</a:t>
            </a:fld>
            <a:endParaRPr lang="en-US"/>
          </a:p>
        </p:txBody>
      </p:sp>
    </p:spTree>
    <p:extLst>
      <p:ext uri="{BB962C8B-B14F-4D97-AF65-F5344CB8AC3E}">
        <p14:creationId xmlns:p14="http://schemas.microsoft.com/office/powerpoint/2010/main" val="1714434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 MCHIP and USAID underwrite the </a:t>
            </a:r>
            <a:r>
              <a:rPr lang="en-US" sz="1200" b="0" i="0" kern="1200" dirty="0" err="1">
                <a:solidFill>
                  <a:schemeClr val="tx1"/>
                </a:solidFill>
                <a:effectLst/>
                <a:latin typeface="+mn-lt"/>
                <a:ea typeface="+mn-ea"/>
                <a:cs typeface="+mn-cs"/>
              </a:rPr>
              <a:t>HoHoe</a:t>
            </a:r>
            <a:r>
              <a:rPr lang="en-US" sz="1200" b="0" i="0" kern="1200" dirty="0">
                <a:solidFill>
                  <a:schemeClr val="tx1"/>
                </a:solidFill>
                <a:effectLst/>
                <a:latin typeface="+mn-lt"/>
                <a:ea typeface="+mn-ea"/>
                <a:cs typeface="+mn-cs"/>
              </a:rPr>
              <a:t> Midwifery Training school in </a:t>
            </a:r>
            <a:r>
              <a:rPr lang="en-US" sz="1200" b="0" i="0" kern="1200" dirty="0" err="1">
                <a:solidFill>
                  <a:schemeClr val="tx1"/>
                </a:solidFill>
                <a:effectLst/>
                <a:latin typeface="+mn-lt"/>
                <a:ea typeface="+mn-ea"/>
                <a:cs typeface="+mn-cs"/>
              </a:rPr>
              <a:t>Hohoe</a:t>
            </a:r>
            <a:r>
              <a:rPr lang="en-US" sz="1200" b="0" i="0" kern="1200" dirty="0">
                <a:solidFill>
                  <a:schemeClr val="tx1"/>
                </a:solidFill>
                <a:effectLst/>
                <a:latin typeface="+mn-lt"/>
                <a:ea typeface="+mn-ea"/>
                <a:cs typeface="+mn-cs"/>
              </a:rPr>
              <a:t>. The students get their practical experience at the Municipal Hospital which is connected.</a:t>
            </a:r>
          </a:p>
          <a:p>
            <a:r>
              <a:rPr lang="en-US" sz="1200" b="0" i="0" kern="1200" dirty="0">
                <a:solidFill>
                  <a:schemeClr val="tx1"/>
                </a:solidFill>
                <a:effectLst/>
                <a:latin typeface="+mn-lt"/>
                <a:ea typeface="+mn-ea"/>
                <a:cs typeface="+mn-cs"/>
              </a:rPr>
              <a:t> Midwifery students in the labor room observing and participating in the birth process. At the district hospital, </a:t>
            </a:r>
            <a:r>
              <a:rPr lang="en-US" sz="1200" b="0" i="0" kern="1200" dirty="0" err="1">
                <a:solidFill>
                  <a:schemeClr val="tx1"/>
                </a:solidFill>
                <a:effectLst/>
                <a:latin typeface="+mn-lt"/>
                <a:ea typeface="+mn-ea"/>
                <a:cs typeface="+mn-cs"/>
              </a:rPr>
              <a:t>Anani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Emefa,rt</a:t>
            </a:r>
            <a:r>
              <a:rPr lang="en-US" sz="1200" b="0" i="0" kern="1200" dirty="0">
                <a:solidFill>
                  <a:schemeClr val="tx1"/>
                </a:solidFill>
                <a:effectLst/>
                <a:latin typeface="+mn-lt"/>
                <a:ea typeface="+mn-ea"/>
                <a:cs typeface="+mn-cs"/>
              </a:rPr>
              <a:t>, preceptor is going over the steps of examining a pregnant woman, Comfort </a:t>
            </a:r>
            <a:r>
              <a:rPr lang="en-US" sz="1200" b="0" i="0" kern="1200" dirty="0" err="1">
                <a:solidFill>
                  <a:schemeClr val="tx1"/>
                </a:solidFill>
                <a:effectLst/>
                <a:latin typeface="+mn-lt"/>
                <a:ea typeface="+mn-ea"/>
                <a:cs typeface="+mn-cs"/>
              </a:rPr>
              <a:t>Borbor</a:t>
            </a:r>
            <a:r>
              <a:rPr lang="en-US" sz="1200" b="0" i="0" kern="1200" dirty="0">
                <a:solidFill>
                  <a:schemeClr val="tx1"/>
                </a:solidFill>
                <a:effectLst/>
                <a:latin typeface="+mn-lt"/>
                <a:ea typeface="+mn-ea"/>
                <a:cs typeface="+mn-cs"/>
              </a:rPr>
              <a:t>, with student Mavis </a:t>
            </a:r>
            <a:r>
              <a:rPr lang="en-US" sz="1200" b="0" i="0" kern="1200" dirty="0" err="1">
                <a:solidFill>
                  <a:schemeClr val="tx1"/>
                </a:solidFill>
                <a:effectLst/>
                <a:latin typeface="+mn-lt"/>
                <a:ea typeface="+mn-ea"/>
                <a:cs typeface="+mn-cs"/>
              </a:rPr>
              <a:t>Abua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Anyomi</a:t>
            </a:r>
            <a:r>
              <a:rPr lang="en-US" sz="1200" b="0" i="0" kern="1200" dirty="0">
                <a:solidFill>
                  <a:schemeClr val="tx1"/>
                </a:solidFill>
                <a:effectLst/>
                <a:latin typeface="+mn-lt"/>
                <a:ea typeface="+mn-ea"/>
                <a:cs typeface="+mn-cs"/>
              </a:rPr>
              <a:t> (reading from the book in the beginning and wearing a hat)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36</a:t>
            </a:fld>
            <a:endParaRPr lang="en-US"/>
          </a:p>
        </p:txBody>
      </p:sp>
    </p:spTree>
    <p:extLst>
      <p:ext uri="{BB962C8B-B14F-4D97-AF65-F5344CB8AC3E}">
        <p14:creationId xmlns:p14="http://schemas.microsoft.com/office/powerpoint/2010/main" val="160035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a:t>
            </a:fld>
            <a:endParaRPr lang="en-US"/>
          </a:p>
        </p:txBody>
      </p:sp>
    </p:spTree>
    <p:extLst>
      <p:ext uri="{BB962C8B-B14F-4D97-AF65-F5344CB8AC3E}">
        <p14:creationId xmlns:p14="http://schemas.microsoft.com/office/powerpoint/2010/main" val="3142150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sz="1200" b="0" i="0" kern="1200" dirty="0" smtClean="0">
                <a:solidFill>
                  <a:schemeClr val="tx1"/>
                </a:solidFill>
                <a:effectLst/>
                <a:latin typeface="+mn-lt"/>
                <a:ea typeface="+mn-ea"/>
                <a:cs typeface="+mn-cs"/>
              </a:rPr>
              <a:t>Lawn, J. E., Lee, A. C., Kinney, M., Sibley, L., Carlo, W. A., Paul, V. K., ... &amp; Darmstadt, G. L. (2009). Two million intrapartum‐related stillbirths and neonatal deaths: where, why, and what can be done?. </a:t>
            </a:r>
            <a:r>
              <a:rPr lang="en-US" sz="1200" b="0" i="1" kern="1200" smtClean="0">
                <a:solidFill>
                  <a:schemeClr val="tx1"/>
                </a:solidFill>
                <a:effectLst/>
                <a:latin typeface="+mn-lt"/>
                <a:ea typeface="+mn-ea"/>
                <a:cs typeface="+mn-cs"/>
              </a:rPr>
              <a:t>International Journal of Gynecology &amp; Obstetrics</a:t>
            </a:r>
            <a:r>
              <a:rPr lang="en-US" sz="1200" b="0" i="0" kern="1200" smtClean="0">
                <a:solidFill>
                  <a:schemeClr val="tx1"/>
                </a:solidFill>
                <a:effectLst/>
                <a:latin typeface="+mn-lt"/>
                <a:ea typeface="+mn-ea"/>
                <a:cs typeface="+mn-cs"/>
              </a:rPr>
              <a:t>, </a:t>
            </a:r>
            <a:r>
              <a:rPr lang="en-US" sz="1200" b="0" i="1" kern="1200" smtClean="0">
                <a:solidFill>
                  <a:schemeClr val="tx1"/>
                </a:solidFill>
                <a:effectLst/>
                <a:latin typeface="+mn-lt"/>
                <a:ea typeface="+mn-ea"/>
                <a:cs typeface="+mn-cs"/>
              </a:rPr>
              <a:t>107</a:t>
            </a:r>
            <a:r>
              <a:rPr lang="en-US" sz="1200" b="0" i="0" kern="1200" smtClean="0">
                <a:solidFill>
                  <a:schemeClr val="tx1"/>
                </a:solidFill>
                <a:effectLst/>
                <a:latin typeface="+mn-lt"/>
                <a:ea typeface="+mn-ea"/>
                <a:cs typeface="+mn-cs"/>
              </a:rPr>
              <a:t>(Supplement), S5-S19.</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37</a:t>
            </a:fld>
            <a:endParaRPr lang="en-US"/>
          </a:p>
        </p:txBody>
      </p:sp>
    </p:spTree>
    <p:extLst>
      <p:ext uri="{BB962C8B-B14F-4D97-AF65-F5344CB8AC3E}">
        <p14:creationId xmlns:p14="http://schemas.microsoft.com/office/powerpoint/2010/main" val="3552354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38</a:t>
            </a:fld>
            <a:endParaRPr lang="en-US"/>
          </a:p>
        </p:txBody>
      </p:sp>
    </p:spTree>
    <p:extLst>
      <p:ext uri="{BB962C8B-B14F-4D97-AF65-F5344CB8AC3E}">
        <p14:creationId xmlns:p14="http://schemas.microsoft.com/office/powerpoint/2010/main" val="344991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
            </a:r>
            <a:br>
              <a:rPr lang="en-US" sz="1200" b="0" i="0" u="none" strike="noStrike" kern="1200" dirty="0">
                <a:solidFill>
                  <a:schemeClr val="tx1"/>
                </a:solidFill>
                <a:effectLst/>
                <a:latin typeface="+mn-lt"/>
                <a:ea typeface="+mn-ea"/>
                <a:cs typeface="+mn-cs"/>
                <a:hlinkClick r:id="rId3"/>
              </a:rPr>
            </a:br>
            <a:r>
              <a:rPr lang="en-US" sz="1200" b="0" i="0" u="none" strike="noStrike" kern="1200" dirty="0" err="1">
                <a:solidFill>
                  <a:schemeClr val="tx1"/>
                </a:solidFill>
                <a:effectLst/>
                <a:latin typeface="+mn-lt"/>
                <a:ea typeface="+mn-ea"/>
                <a:cs typeface="+mn-cs"/>
                <a:hlinkClick r:id="rId3"/>
              </a:rPr>
              <a:t>PRO</a:t>
            </a:r>
            <a:r>
              <a:rPr lang="en-US" sz="1200" b="1" i="0" u="none" strike="noStrike" kern="1200" dirty="0" err="1">
                <a:solidFill>
                  <a:schemeClr val="tx1"/>
                </a:solidFill>
                <a:effectLst/>
                <a:latin typeface="+mn-lt"/>
                <a:ea typeface="+mn-ea"/>
                <a:cs typeface="+mn-cs"/>
                <a:hlinkClick r:id="rId4" tooltip="Go to The Maternal and Child Survival Program (MCSP)'s photostream"/>
              </a:rPr>
              <a:t>The</a:t>
            </a:r>
            <a:r>
              <a:rPr lang="en-US" sz="1200" b="1" i="0" u="none" strike="noStrike" kern="1200" dirty="0">
                <a:solidFill>
                  <a:schemeClr val="tx1"/>
                </a:solidFill>
                <a:effectLst/>
                <a:latin typeface="+mn-lt"/>
                <a:ea typeface="+mn-ea"/>
                <a:cs typeface="+mn-cs"/>
                <a:hlinkClick r:id="rId4" tooltip="Go to The Maternal and Child Survival Program (MCSP)'s photostream"/>
              </a:rPr>
              <a:t>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2018_02_06_Federal Medical A_102</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Lokoja's</a:t>
            </a:r>
            <a:r>
              <a:rPr lang="en-US" sz="1200" b="0" i="0" kern="1200" dirty="0">
                <a:solidFill>
                  <a:schemeClr val="tx1"/>
                </a:solidFill>
                <a:effectLst/>
                <a:latin typeface="+mn-lt"/>
                <a:ea typeface="+mn-ea"/>
                <a:cs typeface="+mn-cs"/>
              </a:rPr>
              <a:t> Federal Medical Center</a:t>
            </a:r>
          </a:p>
          <a:p>
            <a:r>
              <a:rPr lang="en-US" sz="1200" b="0" i="0" kern="1200" dirty="0">
                <a:solidFill>
                  <a:schemeClr val="tx1"/>
                </a:solidFill>
                <a:effectLst/>
                <a:latin typeface="+mn-lt"/>
                <a:ea typeface="+mn-ea"/>
                <a:cs typeface="+mn-cs"/>
              </a:rPr>
              <a:t> Mother Blessing Oji, 27, is in labor with her third child. She is being attended to by Mercy </a:t>
            </a:r>
            <a:r>
              <a:rPr lang="en-US" sz="1200" b="0" i="0" kern="1200" dirty="0" err="1">
                <a:solidFill>
                  <a:schemeClr val="tx1"/>
                </a:solidFill>
                <a:effectLst/>
                <a:latin typeface="+mn-lt"/>
                <a:ea typeface="+mn-ea"/>
                <a:cs typeface="+mn-cs"/>
              </a:rPr>
              <a:t>Feate</a:t>
            </a:r>
            <a:r>
              <a:rPr lang="en-US" sz="1200" b="0" i="0" kern="1200" dirty="0">
                <a:solidFill>
                  <a:schemeClr val="tx1"/>
                </a:solidFill>
                <a:effectLst/>
                <a:latin typeface="+mn-lt"/>
                <a:ea typeface="+mn-ea"/>
                <a:cs typeface="+mn-cs"/>
              </a:rPr>
              <a:t>, in white; Cecilia, in green.</a:t>
            </a:r>
          </a:p>
          <a:p>
            <a:r>
              <a:rPr lang="en-US" sz="1200" b="0" i="0" kern="1200" dirty="0">
                <a:solidFill>
                  <a:schemeClr val="tx1"/>
                </a:solidFill>
                <a:effectLst/>
                <a:latin typeface="+mn-lt"/>
                <a:ea typeface="+mn-ea"/>
                <a:cs typeface="+mn-cs"/>
              </a:rPr>
              <a:t> During her labor, Blessing received support and prayers from members of her church community out loud over the phone.</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39</a:t>
            </a:fld>
            <a:endParaRPr lang="en-US"/>
          </a:p>
        </p:txBody>
      </p:sp>
    </p:spTree>
    <p:extLst>
      <p:ext uri="{BB962C8B-B14F-4D97-AF65-F5344CB8AC3E}">
        <p14:creationId xmlns:p14="http://schemas.microsoft.com/office/powerpoint/2010/main" val="572791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Reference: WHO, 2012. The WHO application of ICD-10 to deaths during pregnancy, childbirth and puerperium: ICD MM. World Health Organization 2012</a:t>
            </a:r>
          </a:p>
          <a:p>
            <a:endParaRPr lang="en-US" sz="1200" b="0" i="0" u="none" strike="noStrike" kern="1200" baseline="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
            </a:r>
            <a:br>
              <a:rPr lang="en-US" sz="1200" b="0" i="0" u="none" strike="noStrike" kern="1200" dirty="0">
                <a:solidFill>
                  <a:schemeClr val="tx1"/>
                </a:solidFill>
                <a:effectLst/>
                <a:latin typeface="+mn-lt"/>
                <a:ea typeface="+mn-ea"/>
                <a:cs typeface="+mn-cs"/>
                <a:hlinkClick r:id="rId3"/>
              </a:rPr>
            </a:br>
            <a:r>
              <a:rPr lang="en-US" sz="1200" b="0" i="0" u="none" strike="noStrike" kern="1200" dirty="0" err="1">
                <a:solidFill>
                  <a:schemeClr val="tx1"/>
                </a:solidFill>
                <a:effectLst/>
                <a:latin typeface="+mn-lt"/>
                <a:ea typeface="+mn-ea"/>
                <a:cs typeface="+mn-cs"/>
                <a:hlinkClick r:id="rId3"/>
              </a:rPr>
              <a:t>PRO</a:t>
            </a:r>
            <a:r>
              <a:rPr lang="en-US" sz="1200" b="1" i="0" u="none" strike="noStrike" kern="1200" dirty="0" err="1">
                <a:solidFill>
                  <a:schemeClr val="tx1"/>
                </a:solidFill>
                <a:effectLst/>
                <a:latin typeface="+mn-lt"/>
                <a:ea typeface="+mn-ea"/>
                <a:cs typeface="+mn-cs"/>
                <a:hlinkClick r:id="rId4" tooltip="Go to The Maternal and Child Survival Program (MCSP)'s photostream"/>
              </a:rPr>
              <a:t>The</a:t>
            </a:r>
            <a:r>
              <a:rPr lang="en-US" sz="1200" b="1" i="0" u="none" strike="noStrike" kern="1200" dirty="0">
                <a:solidFill>
                  <a:schemeClr val="tx1"/>
                </a:solidFill>
                <a:effectLst/>
                <a:latin typeface="+mn-lt"/>
                <a:ea typeface="+mn-ea"/>
                <a:cs typeface="+mn-cs"/>
                <a:hlinkClick r:id="rId4" tooltip="Go to The Maternal and Child Survival Program (MCSP)'s photostream"/>
              </a:rPr>
              <a:t>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2018_02_06_Federal Medical A_102</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Lokoja's</a:t>
            </a:r>
            <a:r>
              <a:rPr lang="en-US" sz="1200" b="0" i="0" kern="1200" dirty="0">
                <a:solidFill>
                  <a:schemeClr val="tx1"/>
                </a:solidFill>
                <a:effectLst/>
                <a:latin typeface="+mn-lt"/>
                <a:ea typeface="+mn-ea"/>
                <a:cs typeface="+mn-cs"/>
              </a:rPr>
              <a:t> Federal Medical Center</a:t>
            </a:r>
          </a:p>
          <a:p>
            <a:r>
              <a:rPr lang="en-US" sz="1200" b="0" i="0" kern="1200" dirty="0">
                <a:solidFill>
                  <a:schemeClr val="tx1"/>
                </a:solidFill>
                <a:effectLst/>
                <a:latin typeface="+mn-lt"/>
                <a:ea typeface="+mn-ea"/>
                <a:cs typeface="+mn-cs"/>
              </a:rPr>
              <a:t> Mother Blessing Oji, 27, is in labor with her third child. She is being attended to by Mercy </a:t>
            </a:r>
            <a:r>
              <a:rPr lang="en-US" sz="1200" b="0" i="0" kern="1200" dirty="0" err="1">
                <a:solidFill>
                  <a:schemeClr val="tx1"/>
                </a:solidFill>
                <a:effectLst/>
                <a:latin typeface="+mn-lt"/>
                <a:ea typeface="+mn-ea"/>
                <a:cs typeface="+mn-cs"/>
              </a:rPr>
              <a:t>Feate</a:t>
            </a:r>
            <a:r>
              <a:rPr lang="en-US" sz="1200" b="0" i="0" kern="1200" dirty="0">
                <a:solidFill>
                  <a:schemeClr val="tx1"/>
                </a:solidFill>
                <a:effectLst/>
                <a:latin typeface="+mn-lt"/>
                <a:ea typeface="+mn-ea"/>
                <a:cs typeface="+mn-cs"/>
              </a:rPr>
              <a:t>, in white; Cecilia, in green.</a:t>
            </a:r>
          </a:p>
          <a:p>
            <a:r>
              <a:rPr lang="en-US" sz="1200" b="0" i="0" kern="1200" dirty="0">
                <a:solidFill>
                  <a:schemeClr val="tx1"/>
                </a:solidFill>
                <a:effectLst/>
                <a:latin typeface="+mn-lt"/>
                <a:ea typeface="+mn-ea"/>
                <a:cs typeface="+mn-cs"/>
              </a:rPr>
              <a:t> During her labor, Blessing received support and prayers from members of her church community out loud over the phone.</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41</a:t>
            </a:fld>
            <a:endParaRPr lang="en-US"/>
          </a:p>
        </p:txBody>
      </p:sp>
    </p:spTree>
    <p:extLst>
      <p:ext uri="{BB962C8B-B14F-4D97-AF65-F5344CB8AC3E}">
        <p14:creationId xmlns:p14="http://schemas.microsoft.com/office/powerpoint/2010/main" val="3851024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2500" dirty="0">
                <a:solidFill>
                  <a:schemeClr val="tx1"/>
                </a:solidFill>
              </a:rPr>
              <a:t>This term is useful for two main reasons:</a:t>
            </a:r>
          </a:p>
          <a:p>
            <a:pPr marL="0" lvl="0" indent="0">
              <a:buNone/>
            </a:pPr>
            <a:r>
              <a:rPr lang="en-US" sz="2500" dirty="0">
                <a:solidFill>
                  <a:schemeClr val="tx1"/>
                </a:solidFill>
              </a:rPr>
              <a:t>-Cause of death can be difficult to determine.</a:t>
            </a:r>
          </a:p>
          <a:p>
            <a:pPr marL="0" lvl="0" indent="0">
              <a:buNone/>
            </a:pPr>
            <a:r>
              <a:rPr lang="en-US" sz="2500" dirty="0">
                <a:solidFill>
                  <a:schemeClr val="tx1"/>
                </a:solidFill>
              </a:rPr>
              <a:t>-In developing countries, a high percentage of deaths that occur during pregnancy and the postpartum period are due to the pregnancy and its complications.</a:t>
            </a:r>
          </a:p>
          <a:p>
            <a:pPr marL="0" lvl="0" indent="0">
              <a:buNone/>
            </a:pPr>
            <a:endParaRPr lang="en-US" sz="2500" dirty="0">
              <a:solidFill>
                <a:schemeClr val="tx1"/>
              </a:solidFill>
            </a:endParaRPr>
          </a:p>
          <a:p>
            <a:pPr marL="0" lvl="0" indent="0">
              <a:buNone/>
            </a:pPr>
            <a:endParaRPr lang="en-US" sz="2500" dirty="0">
              <a:solidFill>
                <a:schemeClr val="tx1"/>
              </a:solidFill>
            </a:endParaRPr>
          </a:p>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2017_06_15_Guba_0202</a:t>
            </a:r>
          </a:p>
          <a:p>
            <a:r>
              <a:rPr lang="en-US" sz="1200" b="0" i="0" kern="1200" dirty="0">
                <a:solidFill>
                  <a:schemeClr val="tx1"/>
                </a:solidFill>
                <a:effectLst/>
                <a:latin typeface="+mn-lt"/>
                <a:ea typeface="+mn-ea"/>
                <a:cs typeface="+mn-cs"/>
              </a:rPr>
              <a:t>The Guba Health Center, </a:t>
            </a:r>
            <a:r>
              <a:rPr lang="en-US" sz="1200" b="0" i="0" kern="1200" dirty="0" err="1">
                <a:solidFill>
                  <a:schemeClr val="tx1"/>
                </a:solidFill>
                <a:effectLst/>
                <a:latin typeface="+mn-lt"/>
                <a:ea typeface="+mn-ea"/>
                <a:cs typeface="+mn-cs"/>
              </a:rPr>
              <a:t>Halaba</a:t>
            </a:r>
            <a:r>
              <a:rPr lang="en-US" sz="1200" b="0" i="0" kern="1200" dirty="0">
                <a:solidFill>
                  <a:schemeClr val="tx1"/>
                </a:solidFill>
                <a:effectLst/>
                <a:latin typeface="+mn-lt"/>
                <a:ea typeface="+mn-ea"/>
                <a:cs typeface="+mn-cs"/>
              </a:rPr>
              <a:t> Special District in the Southern Nations Nationality People’s Region (SNNPR) serves 41,000 people, and on average,  Photo Credit: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pPr marL="0" lvl="0" indent="0">
              <a:buNone/>
            </a:pPr>
            <a:endParaRPr lang="en-US" sz="25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42</a:t>
            </a:fld>
            <a:endParaRPr lang="en-US"/>
          </a:p>
        </p:txBody>
      </p:sp>
    </p:spTree>
    <p:extLst>
      <p:ext uri="{BB962C8B-B14F-4D97-AF65-F5344CB8AC3E}">
        <p14:creationId xmlns:p14="http://schemas.microsoft.com/office/powerpoint/2010/main" val="1307512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1. WHO, 2013, Maternal death surveillance and response: technical guidance information for action to prevent maternal death. </a:t>
            </a:r>
            <a:r>
              <a:rPr lang="en-US" sz="1200" b="1" i="0" u="none" strike="noStrike" kern="1200" baseline="0">
                <a:solidFill>
                  <a:schemeClr val="tx1"/>
                </a:solidFill>
                <a:latin typeface="+mn-lt"/>
                <a:ea typeface="+mn-ea"/>
                <a:cs typeface="+mn-cs"/>
              </a:rPr>
              <a:t>World Health Organization 2013</a:t>
            </a:r>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43</a:t>
            </a:fld>
            <a:endParaRPr lang="en-US"/>
          </a:p>
        </p:txBody>
      </p:sp>
    </p:spTree>
    <p:extLst>
      <p:ext uri="{BB962C8B-B14F-4D97-AF65-F5344CB8AC3E}">
        <p14:creationId xmlns:p14="http://schemas.microsoft.com/office/powerpoint/2010/main" val="1298313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49</a:t>
            </a:fld>
            <a:endParaRPr lang="en-US"/>
          </a:p>
        </p:txBody>
      </p:sp>
    </p:spTree>
    <p:extLst>
      <p:ext uri="{BB962C8B-B14F-4D97-AF65-F5344CB8AC3E}">
        <p14:creationId xmlns:p14="http://schemas.microsoft.com/office/powerpoint/2010/main" val="3006455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50</a:t>
            </a:fld>
            <a:endParaRPr lang="en-US"/>
          </a:p>
        </p:txBody>
      </p:sp>
    </p:spTree>
    <p:extLst>
      <p:ext uri="{BB962C8B-B14F-4D97-AF65-F5344CB8AC3E}">
        <p14:creationId xmlns:p14="http://schemas.microsoft.com/office/powerpoint/2010/main" val="273961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52</a:t>
            </a:fld>
            <a:endParaRPr lang="en-US"/>
          </a:p>
        </p:txBody>
      </p:sp>
    </p:spTree>
    <p:extLst>
      <p:ext uri="{BB962C8B-B14F-4D97-AF65-F5344CB8AC3E}">
        <p14:creationId xmlns:p14="http://schemas.microsoft.com/office/powerpoint/2010/main" val="2922962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54</a:t>
            </a:fld>
            <a:endParaRPr lang="en-US"/>
          </a:p>
        </p:txBody>
      </p:sp>
    </p:spTree>
    <p:extLst>
      <p:ext uri="{BB962C8B-B14F-4D97-AF65-F5344CB8AC3E}">
        <p14:creationId xmlns:p14="http://schemas.microsoft.com/office/powerpoint/2010/main" val="262778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6</a:t>
            </a:fld>
            <a:endParaRPr lang="en-US"/>
          </a:p>
        </p:txBody>
      </p:sp>
    </p:spTree>
    <p:extLst>
      <p:ext uri="{BB962C8B-B14F-4D97-AF65-F5344CB8AC3E}">
        <p14:creationId xmlns:p14="http://schemas.microsoft.com/office/powerpoint/2010/main" val="1552059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55</a:t>
            </a:fld>
            <a:endParaRPr lang="en-US"/>
          </a:p>
        </p:txBody>
      </p:sp>
    </p:spTree>
    <p:extLst>
      <p:ext uri="{BB962C8B-B14F-4D97-AF65-F5344CB8AC3E}">
        <p14:creationId xmlns:p14="http://schemas.microsoft.com/office/powerpoint/2010/main" val="3495053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56</a:t>
            </a:fld>
            <a:endParaRPr lang="en-US"/>
          </a:p>
        </p:txBody>
      </p:sp>
    </p:spTree>
    <p:extLst>
      <p:ext uri="{BB962C8B-B14F-4D97-AF65-F5344CB8AC3E}">
        <p14:creationId xmlns:p14="http://schemas.microsoft.com/office/powerpoint/2010/main" val="1838692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78</a:t>
            </a:fld>
            <a:endParaRPr lang="en-US"/>
          </a:p>
        </p:txBody>
      </p:sp>
    </p:spTree>
    <p:extLst>
      <p:ext uri="{BB962C8B-B14F-4D97-AF65-F5344CB8AC3E}">
        <p14:creationId xmlns:p14="http://schemas.microsoft.com/office/powerpoint/2010/main" val="4131614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79</a:t>
            </a:fld>
            <a:endParaRPr lang="en-US"/>
          </a:p>
        </p:txBody>
      </p:sp>
    </p:spTree>
    <p:extLst>
      <p:ext uri="{BB962C8B-B14F-4D97-AF65-F5344CB8AC3E}">
        <p14:creationId xmlns:p14="http://schemas.microsoft.com/office/powerpoint/2010/main" val="1737286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80</a:t>
            </a:fld>
            <a:endParaRPr lang="en-US" dirty="0"/>
          </a:p>
        </p:txBody>
      </p:sp>
    </p:spTree>
    <p:extLst>
      <p:ext uri="{BB962C8B-B14F-4D97-AF65-F5344CB8AC3E}">
        <p14:creationId xmlns:p14="http://schemas.microsoft.com/office/powerpoint/2010/main" val="1497531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81</a:t>
            </a:fld>
            <a:endParaRPr lang="en-US" dirty="0"/>
          </a:p>
        </p:txBody>
      </p:sp>
    </p:spTree>
    <p:extLst>
      <p:ext uri="{BB962C8B-B14F-4D97-AF65-F5344CB8AC3E}">
        <p14:creationId xmlns:p14="http://schemas.microsoft.com/office/powerpoint/2010/main" val="3675767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f</a:t>
            </a:r>
            <a:r>
              <a:rPr lang="en-US" dirty="0"/>
              <a:t>acilitator</a:t>
            </a:r>
            <a:r>
              <a:rPr lang="en-US" baseline="0" dirty="0"/>
              <a:t> – if needed, please re-label boxes to reflect your government structure (e.g. Provincial or State or Governorate or Union, etc.)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82</a:t>
            </a:fld>
            <a:endParaRPr lang="en-US" dirty="0"/>
          </a:p>
        </p:txBody>
      </p:sp>
    </p:spTree>
    <p:extLst>
      <p:ext uri="{BB962C8B-B14F-4D97-AF65-F5344CB8AC3E}">
        <p14:creationId xmlns:p14="http://schemas.microsoft.com/office/powerpoint/2010/main" val="3483878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Note</a:t>
            </a:r>
            <a:r>
              <a:rPr lang="en-US" baseline="0" dirty="0">
                <a:solidFill>
                  <a:srgbClr val="FF0000"/>
                </a:solidFill>
              </a:rPr>
              <a:t> to f</a:t>
            </a:r>
            <a:r>
              <a:rPr lang="en-US" dirty="0">
                <a:solidFill>
                  <a:srgbClr val="FF0000"/>
                </a:solidFill>
              </a:rPr>
              <a:t>acilitator – please update the slide to include the correct page number</a:t>
            </a:r>
            <a:r>
              <a:rPr lang="en-US" baseline="0" dirty="0">
                <a:solidFill>
                  <a:srgbClr val="FF0000"/>
                </a:solidFill>
              </a:rPr>
              <a:t> in your national </a:t>
            </a:r>
            <a:r>
              <a:rPr lang="en-US" baseline="0" dirty="0" smtClean="0">
                <a:solidFill>
                  <a:srgbClr val="FF0000"/>
                </a:solidFill>
              </a:rPr>
              <a:t>guidelines. If there are no instructions for membership, lead the group in a discussion of structure and potential members of an MPDSR committee within their facility/district.</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84</a:t>
            </a:fld>
            <a:endParaRPr lang="en-US" dirty="0"/>
          </a:p>
        </p:txBody>
      </p:sp>
    </p:spTree>
    <p:extLst>
      <p:ext uri="{BB962C8B-B14F-4D97-AF65-F5344CB8AC3E}">
        <p14:creationId xmlns:p14="http://schemas.microsoft.com/office/powerpoint/2010/main" val="2586496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facilitator – If you are aware of any, please provide examples of how creating a “no blame environment” has lead to  improvements in quality of care. Examples can be from any country or setting. </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86</a:t>
            </a:fld>
            <a:endParaRPr lang="en-US" dirty="0"/>
          </a:p>
        </p:txBody>
      </p:sp>
    </p:spTree>
    <p:extLst>
      <p:ext uri="{BB962C8B-B14F-4D97-AF65-F5344CB8AC3E}">
        <p14:creationId xmlns:p14="http://schemas.microsoft.com/office/powerpoint/2010/main" val="1512927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 Death File –</a:t>
            </a:r>
            <a:r>
              <a:rPr lang="en-US" baseline="0" dirty="0"/>
              <a:t> should include anonymized patient record (if available), ANC card, relevant registers where the woman’s information is recorded, notes from any interviews with facility or community level sources</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87</a:t>
            </a:fld>
            <a:endParaRPr lang="en-US" dirty="0"/>
          </a:p>
        </p:txBody>
      </p:sp>
    </p:spTree>
    <p:extLst>
      <p:ext uri="{BB962C8B-B14F-4D97-AF65-F5344CB8AC3E}">
        <p14:creationId xmlns:p14="http://schemas.microsoft.com/office/powerpoint/2010/main" val="15832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discussing that these materials focus on subnational and facility-level implementation,</a:t>
            </a:r>
            <a:r>
              <a:rPr lang="en-US" baseline="0" dirty="0"/>
              <a:t> facilitator can note that the analysis of trends is applicable across all levels</a:t>
            </a:r>
          </a:p>
          <a:p>
            <a:endParaRPr lang="en-US" baseline="0" dirty="0"/>
          </a:p>
          <a:p>
            <a:r>
              <a:rPr lang="en-GB" sz="1200" dirty="0">
                <a:effectLst/>
                <a:latin typeface="Gill Sans MT" panose="020B0502020104020203" pitchFamily="34" charset="0"/>
                <a:ea typeface="Gill Sans MT" panose="020B0502020104020203" pitchFamily="34" charset="0"/>
                <a:cs typeface="Gill Sans MT" panose="020B0502020104020203" pitchFamily="34" charset="0"/>
              </a:rPr>
              <a:t>an aligned UNICEF-led PDSR capacity-building module </a:t>
            </a:r>
            <a:r>
              <a:rPr lang="en-GB" sz="1200" baseline="0" dirty="0">
                <a:effectLst/>
                <a:latin typeface="Gill Sans MT" panose="020B0502020104020203" pitchFamily="34" charset="0"/>
                <a:ea typeface="Gill Sans MT" panose="020B0502020104020203" pitchFamily="34" charset="0"/>
                <a:cs typeface="Gill Sans MT" panose="020B0502020104020203" pitchFamily="34" charset="0"/>
              </a:rPr>
              <a:t> available at </a:t>
            </a:r>
            <a:r>
              <a:rPr lang="en-GB" sz="1200" i="1" u="sng" kern="1200" dirty="0">
                <a:solidFill>
                  <a:schemeClr val="tx1"/>
                </a:solidFill>
                <a:effectLst/>
                <a:latin typeface="+mn-lt"/>
                <a:ea typeface="+mn-ea"/>
                <a:cs typeface="+mn-cs"/>
              </a:rPr>
              <a:t>https://www.healthynewbornnetwork.org/resource/skill-building-on-perinatal-death-reviews-a-facilitator-guide-and-resources/</a:t>
            </a:r>
            <a:endParaRPr lang="en-US" baseline="0"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7</a:t>
            </a:fld>
            <a:endParaRPr lang="en-US"/>
          </a:p>
        </p:txBody>
      </p:sp>
    </p:spTree>
    <p:extLst>
      <p:ext uri="{BB962C8B-B14F-4D97-AF65-F5344CB8AC3E}">
        <p14:creationId xmlns:p14="http://schemas.microsoft.com/office/powerpoint/2010/main" val="3152667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Note</a:t>
            </a:r>
            <a:r>
              <a:rPr lang="en-US" sz="1200" kern="1200" baseline="0" dirty="0">
                <a:solidFill>
                  <a:schemeClr val="tx1"/>
                </a:solidFill>
                <a:latin typeface="+mn-lt"/>
                <a:ea typeface="+mn-ea"/>
                <a:cs typeface="+mn-cs"/>
              </a:rPr>
              <a:t> to f</a:t>
            </a:r>
            <a:r>
              <a:rPr lang="en-US" sz="1200" kern="1200" dirty="0">
                <a:solidFill>
                  <a:schemeClr val="tx1"/>
                </a:solidFill>
                <a:latin typeface="+mn-lt"/>
                <a:ea typeface="+mn-ea"/>
                <a:cs typeface="+mn-cs"/>
              </a:rPr>
              <a:t>acilitator:</a:t>
            </a:r>
            <a:r>
              <a:rPr lang="en-US" sz="1200" kern="1200" baseline="0" dirty="0">
                <a:solidFill>
                  <a:schemeClr val="tx1"/>
                </a:solidFill>
                <a:latin typeface="+mn-lt"/>
                <a:ea typeface="+mn-ea"/>
                <a:cs typeface="+mn-cs"/>
              </a:rPr>
              <a:t> Please update text in red according to specifications within national guidelines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review of maternal/perinatal deaths is an important step in MPDSR because each maternal/perinatal death has a story that we can learn from</a:t>
            </a:r>
            <a:endParaRPr lang="en-GB"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88</a:t>
            </a:fld>
            <a:endParaRPr lang="en-US" dirty="0"/>
          </a:p>
        </p:txBody>
      </p:sp>
    </p:spTree>
    <p:extLst>
      <p:ext uri="{BB962C8B-B14F-4D97-AF65-F5344CB8AC3E}">
        <p14:creationId xmlns:p14="http://schemas.microsoft.com/office/powerpoint/2010/main" val="1899762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review of maternal/perinatal deaths is an important step in MPDSR because each maternal/perinatal death has a story that we can learn from</a:t>
            </a:r>
            <a:endParaRPr lang="en-GB"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89</a:t>
            </a:fld>
            <a:endParaRPr lang="en-US" dirty="0"/>
          </a:p>
        </p:txBody>
      </p:sp>
    </p:spTree>
    <p:extLst>
      <p:ext uri="{BB962C8B-B14F-4D97-AF65-F5344CB8AC3E}">
        <p14:creationId xmlns:p14="http://schemas.microsoft.com/office/powerpoint/2010/main" val="3954961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Please update the number of groups based</a:t>
            </a:r>
            <a:r>
              <a:rPr lang="en-US" baseline="0" dirty="0"/>
              <a:t> on the number of available participants</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91</a:t>
            </a:fld>
            <a:endParaRPr lang="en-US" dirty="0"/>
          </a:p>
        </p:txBody>
      </p:sp>
    </p:spTree>
    <p:extLst>
      <p:ext uri="{BB962C8B-B14F-4D97-AF65-F5344CB8AC3E}">
        <p14:creationId xmlns:p14="http://schemas.microsoft.com/office/powerpoint/2010/main" val="221978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92</a:t>
            </a:fld>
            <a:endParaRPr lang="en-US" dirty="0"/>
          </a:p>
        </p:txBody>
      </p:sp>
    </p:spTree>
    <p:extLst>
      <p:ext uri="{BB962C8B-B14F-4D97-AF65-F5344CB8AC3E}">
        <p14:creationId xmlns:p14="http://schemas.microsoft.com/office/powerpoint/2010/main" val="3937530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93</a:t>
            </a:fld>
            <a:endParaRPr lang="en-US"/>
          </a:p>
        </p:txBody>
      </p:sp>
    </p:spTree>
    <p:extLst>
      <p:ext uri="{BB962C8B-B14F-4D97-AF65-F5344CB8AC3E}">
        <p14:creationId xmlns:p14="http://schemas.microsoft.com/office/powerpoint/2010/main" val="273690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2018_02_15_Student Nursing_037</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Abakaliki</a:t>
            </a:r>
            <a:r>
              <a:rPr lang="en-US" sz="1200" b="0" i="0" kern="1200" dirty="0">
                <a:solidFill>
                  <a:schemeClr val="tx1"/>
                </a:solidFill>
                <a:effectLst/>
                <a:latin typeface="+mn-lt"/>
                <a:ea typeface="+mn-ea"/>
                <a:cs typeface="+mn-cs"/>
              </a:rPr>
              <a:t> town in </a:t>
            </a:r>
            <a:r>
              <a:rPr lang="en-US" sz="1200" b="0" i="0" kern="1200" dirty="0" err="1">
                <a:solidFill>
                  <a:schemeClr val="tx1"/>
                </a:solidFill>
                <a:effectLst/>
                <a:latin typeface="+mn-lt"/>
                <a:ea typeface="+mn-ea"/>
                <a:cs typeface="+mn-cs"/>
              </a:rPr>
              <a:t>Ebonyi</a:t>
            </a:r>
            <a:r>
              <a:rPr lang="en-US" sz="1200" b="0" i="0" kern="1200" dirty="0">
                <a:solidFill>
                  <a:schemeClr val="tx1"/>
                </a:solidFill>
                <a:effectLst/>
                <a:latin typeface="+mn-lt"/>
                <a:ea typeface="+mn-ea"/>
                <a:cs typeface="+mn-cs"/>
              </a:rPr>
              <a:t> State, at </a:t>
            </a:r>
            <a:r>
              <a:rPr lang="en-US" sz="1200" b="0" i="0" kern="1200" dirty="0" err="1">
                <a:solidFill>
                  <a:schemeClr val="tx1"/>
                </a:solidFill>
                <a:effectLst/>
                <a:latin typeface="+mn-lt"/>
                <a:ea typeface="+mn-ea"/>
                <a:cs typeface="+mn-cs"/>
              </a:rPr>
              <a:t>Ebonyi</a:t>
            </a:r>
            <a:r>
              <a:rPr lang="en-US" sz="1200" b="0" i="0" kern="1200" dirty="0">
                <a:solidFill>
                  <a:schemeClr val="tx1"/>
                </a:solidFill>
                <a:effectLst/>
                <a:latin typeface="+mn-lt"/>
                <a:ea typeface="+mn-ea"/>
                <a:cs typeface="+mn-cs"/>
              </a:rPr>
              <a:t> State University Department of Nursing where the students work with instructors, demonstrate breastfeeding, birthing the placenta and injecting birth control.</a:t>
            </a:r>
          </a:p>
          <a:p>
            <a:r>
              <a:rPr lang="en-US" sz="1200" b="0" i="0" kern="1200" dirty="0">
                <a:solidFill>
                  <a:schemeClr val="tx1"/>
                </a:solidFill>
                <a:effectLst/>
                <a:latin typeface="+mn-lt"/>
                <a:ea typeface="+mn-ea"/>
                <a:cs typeface="+mn-cs"/>
              </a:rPr>
              <a:t> Student nurses head to class. This university is an important pre-service education institution for Nigeria's next generation of nurses.</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a:solidFill>
                  <a:schemeClr val="tx1"/>
                </a:solidFill>
                <a:effectLst/>
                <a:latin typeface="+mn-lt"/>
                <a:ea typeface="+mn-ea"/>
                <a:cs typeface="+mn-cs"/>
              </a:rPr>
              <a:t>/MCSP</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94</a:t>
            </a:fld>
            <a:endParaRPr lang="en-US"/>
          </a:p>
        </p:txBody>
      </p:sp>
    </p:spTree>
    <p:extLst>
      <p:ext uri="{BB962C8B-B14F-4D97-AF65-F5344CB8AC3E}">
        <p14:creationId xmlns:p14="http://schemas.microsoft.com/office/powerpoint/2010/main" val="189767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Source: De </a:t>
            </a:r>
            <a:r>
              <a:rPr lang="en-US" sz="1200" b="0" i="0" u="none" strike="noStrike" kern="1200" baseline="0" dirty="0" err="1">
                <a:solidFill>
                  <a:schemeClr val="tx1"/>
                </a:solidFill>
                <a:latin typeface="+mn-lt"/>
                <a:ea typeface="+mn-ea"/>
                <a:cs typeface="+mn-cs"/>
              </a:rPr>
              <a:t>Brouwere</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Zinnen</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Delvaux</a:t>
            </a:r>
            <a:r>
              <a:rPr lang="en-US" sz="1200" b="0" i="0" u="none" strike="noStrike" kern="1200" baseline="0" dirty="0">
                <a:solidFill>
                  <a:schemeClr val="tx1"/>
                </a:solidFill>
                <a:latin typeface="+mn-lt"/>
                <a:ea typeface="+mn-ea"/>
                <a:cs typeface="+mn-cs"/>
              </a:rPr>
              <a:t> T. (2013) </a:t>
            </a:r>
            <a:r>
              <a:rPr lang="en-US" sz="1200" b="0" i="1" u="none" strike="noStrike" kern="1200" baseline="0" dirty="0">
                <a:solidFill>
                  <a:schemeClr val="tx1"/>
                </a:solidFill>
                <a:latin typeface="+mn-lt"/>
                <a:ea typeface="+mn-ea"/>
                <a:cs typeface="+mn-cs"/>
              </a:rPr>
              <a:t>How to conduct Maternal Death Reviews (MDR). Guidelines and tools for health professionals</a:t>
            </a:r>
            <a:r>
              <a:rPr lang="en-US" sz="1200" b="0" i="0" u="none" strike="noStrike" kern="1200" baseline="0" dirty="0">
                <a:solidFill>
                  <a:schemeClr val="tx1"/>
                </a:solidFill>
                <a:latin typeface="+mn-lt"/>
                <a:ea typeface="+mn-ea"/>
                <a:cs typeface="+mn-cs"/>
              </a:rPr>
              <a:t>. London, International Federation of Gynecologists and Obstetricians, FIGO LOGIC</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95</a:t>
            </a:fld>
            <a:endParaRPr lang="en-US"/>
          </a:p>
        </p:txBody>
      </p:sp>
    </p:spTree>
    <p:extLst>
      <p:ext uri="{BB962C8B-B14F-4D97-AF65-F5344CB8AC3E}">
        <p14:creationId xmlns:p14="http://schemas.microsoft.com/office/powerpoint/2010/main" val="1891615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 </a:t>
            </a:r>
            <a:r>
              <a:rPr lang="en-US" sz="1200" b="0" i="0" u="none" strike="noStrike" kern="1200" baseline="0" dirty="0" err="1">
                <a:solidFill>
                  <a:schemeClr val="tx1"/>
                </a:solidFill>
                <a:latin typeface="+mn-lt"/>
                <a:ea typeface="+mn-ea"/>
                <a:cs typeface="+mn-cs"/>
              </a:rPr>
              <a:t>Brouwere</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Zinnen</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Delvaux</a:t>
            </a:r>
            <a:r>
              <a:rPr lang="en-US" sz="1200" b="0" i="0" u="none" strike="noStrike" kern="1200" baseline="0" dirty="0">
                <a:solidFill>
                  <a:schemeClr val="tx1"/>
                </a:solidFill>
                <a:latin typeface="+mn-lt"/>
                <a:ea typeface="+mn-ea"/>
                <a:cs typeface="+mn-cs"/>
              </a:rPr>
              <a:t> T. (2013) </a:t>
            </a:r>
            <a:r>
              <a:rPr lang="en-US" sz="1200" b="0" i="1" u="none" strike="noStrike" kern="1200" baseline="0" dirty="0">
                <a:solidFill>
                  <a:schemeClr val="tx1"/>
                </a:solidFill>
                <a:latin typeface="+mn-lt"/>
                <a:ea typeface="+mn-ea"/>
                <a:cs typeface="+mn-cs"/>
              </a:rPr>
              <a:t>How to conduct Maternal Death Reviews (MDR). Guidelines and tools for health professionals</a:t>
            </a:r>
            <a:r>
              <a:rPr lang="en-US" sz="1200" b="0" i="0" u="none" strike="noStrike" kern="1200" baseline="0" dirty="0">
                <a:solidFill>
                  <a:schemeClr val="tx1"/>
                </a:solidFill>
                <a:latin typeface="+mn-lt"/>
                <a:ea typeface="+mn-ea"/>
                <a:cs typeface="+mn-cs"/>
              </a:rPr>
              <a:t>. London, International Federation of Gynecologists and Obstetricians, FIGO LOGIC</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96</a:t>
            </a:fld>
            <a:endParaRPr lang="en-US"/>
          </a:p>
        </p:txBody>
      </p:sp>
    </p:spTree>
    <p:extLst>
      <p:ext uri="{BB962C8B-B14F-4D97-AF65-F5344CB8AC3E}">
        <p14:creationId xmlns:p14="http://schemas.microsoft.com/office/powerpoint/2010/main" val="2078958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 </a:t>
            </a:r>
            <a:r>
              <a:rPr lang="en-US" sz="1200" b="0" i="0" u="none" strike="noStrike" kern="1200" baseline="0" dirty="0" err="1">
                <a:solidFill>
                  <a:schemeClr val="tx1"/>
                </a:solidFill>
                <a:latin typeface="+mn-lt"/>
                <a:ea typeface="+mn-ea"/>
                <a:cs typeface="+mn-cs"/>
              </a:rPr>
              <a:t>Brouwere</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Zinnen</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Delvaux</a:t>
            </a:r>
            <a:r>
              <a:rPr lang="en-US" sz="1200" b="0" i="0" u="none" strike="noStrike" kern="1200" baseline="0" dirty="0">
                <a:solidFill>
                  <a:schemeClr val="tx1"/>
                </a:solidFill>
                <a:latin typeface="+mn-lt"/>
                <a:ea typeface="+mn-ea"/>
                <a:cs typeface="+mn-cs"/>
              </a:rPr>
              <a:t> T. (2013) </a:t>
            </a:r>
            <a:r>
              <a:rPr lang="en-US" sz="1200" b="0" i="1" u="none" strike="noStrike" kern="1200" baseline="0" dirty="0">
                <a:solidFill>
                  <a:schemeClr val="tx1"/>
                </a:solidFill>
                <a:latin typeface="+mn-lt"/>
                <a:ea typeface="+mn-ea"/>
                <a:cs typeface="+mn-cs"/>
              </a:rPr>
              <a:t>How to conduct Maternal Death Reviews (MDR). Guidelines and tools for health professionals</a:t>
            </a:r>
            <a:r>
              <a:rPr lang="en-US" sz="1200" b="0" i="0" u="none" strike="noStrike" kern="1200" baseline="0" dirty="0">
                <a:solidFill>
                  <a:schemeClr val="tx1"/>
                </a:solidFill>
                <a:latin typeface="+mn-lt"/>
                <a:ea typeface="+mn-ea"/>
                <a:cs typeface="+mn-cs"/>
              </a:rPr>
              <a:t>. London, International Federation of Gynecologists and Obstetricians, FIGO LOGIC</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97</a:t>
            </a:fld>
            <a:endParaRPr lang="en-US"/>
          </a:p>
        </p:txBody>
      </p:sp>
    </p:spTree>
    <p:extLst>
      <p:ext uri="{BB962C8B-B14F-4D97-AF65-F5344CB8AC3E}">
        <p14:creationId xmlns:p14="http://schemas.microsoft.com/office/powerpoint/2010/main" val="4026306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 </a:t>
            </a:r>
            <a:r>
              <a:rPr lang="en-US" sz="1200" b="0" i="0" u="none" strike="noStrike" kern="1200" baseline="0" dirty="0" err="1">
                <a:solidFill>
                  <a:schemeClr val="tx1"/>
                </a:solidFill>
                <a:latin typeface="+mn-lt"/>
                <a:ea typeface="+mn-ea"/>
                <a:cs typeface="+mn-cs"/>
              </a:rPr>
              <a:t>Brouwere</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Zinnen</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Delvaux</a:t>
            </a:r>
            <a:r>
              <a:rPr lang="en-US" sz="1200" b="0" i="0" u="none" strike="noStrike" kern="1200" baseline="0" dirty="0">
                <a:solidFill>
                  <a:schemeClr val="tx1"/>
                </a:solidFill>
                <a:latin typeface="+mn-lt"/>
                <a:ea typeface="+mn-ea"/>
                <a:cs typeface="+mn-cs"/>
              </a:rPr>
              <a:t> T. (2013) </a:t>
            </a:r>
            <a:r>
              <a:rPr lang="en-US" sz="1200" b="0" i="1" u="none" strike="noStrike" kern="1200" baseline="0" dirty="0">
                <a:solidFill>
                  <a:schemeClr val="tx1"/>
                </a:solidFill>
                <a:latin typeface="+mn-lt"/>
                <a:ea typeface="+mn-ea"/>
                <a:cs typeface="+mn-cs"/>
              </a:rPr>
              <a:t>How to conduct Maternal Death Reviews (MDR). Guidelines and tools for health professionals</a:t>
            </a:r>
            <a:r>
              <a:rPr lang="en-US" sz="1200" b="0" i="0" u="none" strike="noStrike" kern="1200" baseline="0" dirty="0">
                <a:solidFill>
                  <a:schemeClr val="tx1"/>
                </a:solidFill>
                <a:latin typeface="+mn-lt"/>
                <a:ea typeface="+mn-ea"/>
                <a:cs typeface="+mn-cs"/>
              </a:rPr>
              <a:t>. </a:t>
            </a:r>
            <a:r>
              <a:rPr lang="en-US" sz="1200" b="0" i="0" u="none" strike="noStrike" kern="1200" baseline="0">
                <a:solidFill>
                  <a:schemeClr val="tx1"/>
                </a:solidFill>
                <a:latin typeface="+mn-lt"/>
                <a:ea typeface="+mn-ea"/>
                <a:cs typeface="+mn-cs"/>
              </a:rPr>
              <a:t>London, International Federation of Gynecologists and Obstetricians, FIGO LOGIC</a:t>
            </a:r>
            <a:endParaRPr lang="en-US"/>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98</a:t>
            </a:fld>
            <a:endParaRPr lang="en-US"/>
          </a:p>
        </p:txBody>
      </p:sp>
    </p:spTree>
    <p:extLst>
      <p:ext uri="{BB962C8B-B14F-4D97-AF65-F5344CB8AC3E}">
        <p14:creationId xmlns:p14="http://schemas.microsoft.com/office/powerpoint/2010/main" val="4327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a:t>
            </a:fld>
            <a:endParaRPr lang="en-US"/>
          </a:p>
        </p:txBody>
      </p:sp>
    </p:spTree>
    <p:extLst>
      <p:ext uri="{BB962C8B-B14F-4D97-AF65-F5344CB8AC3E}">
        <p14:creationId xmlns:p14="http://schemas.microsoft.com/office/powerpoint/2010/main" val="3334101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Facilitator</a:t>
            </a:r>
            <a:r>
              <a:rPr lang="en-US" sz="1200"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Examples</a:t>
            </a:r>
            <a:r>
              <a:rPr lang="en-US" sz="1200" baseline="0" dirty="0"/>
              <a:t> of patient background: </a:t>
            </a:r>
            <a:r>
              <a:rPr lang="en-US" sz="1200" dirty="0"/>
              <a:t>age, race/ethnicity, gravidity/parity, gestational age at time of presentation/death, pregnancy outcome</a:t>
            </a:r>
            <a:r>
              <a:rPr lang="en-US" sz="1200" baseline="0" dirty="0"/>
              <a:t> (</a:t>
            </a:r>
            <a:r>
              <a:rPr lang="en-US" sz="1200" dirty="0"/>
              <a:t>undelivered, still birth, live birth)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Examples from history of ANC include</a:t>
            </a:r>
            <a:r>
              <a:rPr lang="en-US" sz="1200" baseline="0" dirty="0"/>
              <a:t> </a:t>
            </a:r>
            <a:r>
              <a:rPr lang="en-US" sz="1200" dirty="0"/>
              <a:t>: week/month of first ANC, how many visits, type of facility, type of care provider, distance from place of residents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Delivery: date and time, day of the week, place of delivery, type of place, type of delivery attendant, type of delivery (vaginal, assisted, caesarean section)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99</a:t>
            </a:fld>
            <a:endParaRPr lang="en-US"/>
          </a:p>
        </p:txBody>
      </p:sp>
    </p:spTree>
    <p:extLst>
      <p:ext uri="{BB962C8B-B14F-4D97-AF65-F5344CB8AC3E}">
        <p14:creationId xmlns:p14="http://schemas.microsoft.com/office/powerpoint/2010/main" val="3309679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101</a:t>
            </a:fld>
            <a:endParaRPr lang="en-US"/>
          </a:p>
        </p:txBody>
      </p:sp>
    </p:spTree>
    <p:extLst>
      <p:ext uri="{BB962C8B-B14F-4D97-AF65-F5344CB8AC3E}">
        <p14:creationId xmlns:p14="http://schemas.microsoft.com/office/powerpoint/2010/main" val="3717647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102</a:t>
            </a:fld>
            <a:endParaRPr lang="en-US"/>
          </a:p>
        </p:txBody>
      </p:sp>
    </p:spTree>
    <p:extLst>
      <p:ext uri="{BB962C8B-B14F-4D97-AF65-F5344CB8AC3E}">
        <p14:creationId xmlns:p14="http://schemas.microsoft.com/office/powerpoint/2010/main" val="3577090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103</a:t>
            </a:fld>
            <a:endParaRPr lang="en-US"/>
          </a:p>
        </p:txBody>
      </p:sp>
    </p:spTree>
    <p:extLst>
      <p:ext uri="{BB962C8B-B14F-4D97-AF65-F5344CB8AC3E}">
        <p14:creationId xmlns:p14="http://schemas.microsoft.com/office/powerpoint/2010/main" val="26477116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104</a:t>
            </a:fld>
            <a:endParaRPr lang="en-US"/>
          </a:p>
        </p:txBody>
      </p:sp>
    </p:spTree>
    <p:extLst>
      <p:ext uri="{BB962C8B-B14F-4D97-AF65-F5344CB8AC3E}">
        <p14:creationId xmlns:p14="http://schemas.microsoft.com/office/powerpoint/2010/main" val="35346124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105</a:t>
            </a:fld>
            <a:endParaRPr lang="en-US"/>
          </a:p>
        </p:txBody>
      </p:sp>
    </p:spTree>
    <p:extLst>
      <p:ext uri="{BB962C8B-B14F-4D97-AF65-F5344CB8AC3E}">
        <p14:creationId xmlns:p14="http://schemas.microsoft.com/office/powerpoint/2010/main" val="2260577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2018_02_06_Federal Medical_469</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Lokoja's</a:t>
            </a:r>
            <a:r>
              <a:rPr lang="en-US" sz="1200" b="0" i="0" kern="1200" dirty="0">
                <a:solidFill>
                  <a:schemeClr val="tx1"/>
                </a:solidFill>
                <a:effectLst/>
                <a:latin typeface="+mn-lt"/>
                <a:ea typeface="+mn-ea"/>
                <a:cs typeface="+mn-cs"/>
              </a:rPr>
              <a:t> Federal Medical Center</a:t>
            </a:r>
          </a:p>
          <a:p>
            <a:r>
              <a:rPr lang="en-US" sz="1200" b="0" i="0" kern="1200" dirty="0">
                <a:solidFill>
                  <a:schemeClr val="tx1"/>
                </a:solidFill>
                <a:effectLst/>
                <a:latin typeface="+mn-lt"/>
                <a:ea typeface="+mn-ea"/>
                <a:cs typeface="+mn-cs"/>
              </a:rPr>
              <a:t> Blessing Oji, 27 (not pictured), is in labor with her third child.</a:t>
            </a:r>
          </a:p>
          <a:p>
            <a:r>
              <a:rPr lang="en-US" sz="1200" b="0" i="0" kern="1200" dirty="0">
                <a:solidFill>
                  <a:schemeClr val="tx1"/>
                </a:solidFill>
                <a:effectLst/>
                <a:latin typeface="+mn-lt"/>
                <a:ea typeface="+mn-ea"/>
                <a:cs typeface="+mn-cs"/>
              </a:rPr>
              <a:t> Here, midwife Cecilia </a:t>
            </a:r>
            <a:r>
              <a:rPr lang="en-US" sz="1200" b="0" i="0" kern="1200" dirty="0" err="1">
                <a:solidFill>
                  <a:schemeClr val="tx1"/>
                </a:solidFill>
                <a:effectLst/>
                <a:latin typeface="+mn-lt"/>
                <a:ea typeface="+mn-ea"/>
                <a:cs typeface="+mn-cs"/>
              </a:rPr>
              <a:t>Nadi</a:t>
            </a:r>
            <a:r>
              <a:rPr lang="en-US" sz="1200" b="0" i="0" kern="1200" dirty="0">
                <a:solidFill>
                  <a:schemeClr val="tx1"/>
                </a:solidFill>
                <a:effectLst/>
                <a:latin typeface="+mn-lt"/>
                <a:ea typeface="+mn-ea"/>
                <a:cs typeface="+mn-cs"/>
              </a:rPr>
              <a:t> checks in with Blessing during labor.</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106</a:t>
            </a:fld>
            <a:endParaRPr lang="en-US"/>
          </a:p>
        </p:txBody>
      </p:sp>
    </p:spTree>
    <p:extLst>
      <p:ext uri="{BB962C8B-B14F-4D97-AF65-F5344CB8AC3E}">
        <p14:creationId xmlns:p14="http://schemas.microsoft.com/office/powerpoint/2010/main" val="2032462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2012, The WHO application of ICD-10 to deaths during pregnancy, childbirth and puerperium: ICD M,</a:t>
            </a:r>
            <a:r>
              <a:rPr lang="en-US" baseline="0" dirty="0"/>
              <a:t> </a:t>
            </a:r>
            <a:r>
              <a:rPr lang="en-US" sz="1200" b="0" i="0" u="none" strike="noStrike" kern="1200" baseline="0" dirty="0">
                <a:solidFill>
                  <a:schemeClr val="tx1"/>
                </a:solidFill>
                <a:latin typeface="+mn-lt"/>
                <a:ea typeface="+mn-ea"/>
                <a:cs typeface="+mn-cs"/>
              </a:rPr>
              <a:t>World Health Organization 2012</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107</a:t>
            </a:fld>
            <a:endParaRPr lang="en-US"/>
          </a:p>
        </p:txBody>
      </p:sp>
    </p:spTree>
    <p:extLst>
      <p:ext uri="{BB962C8B-B14F-4D97-AF65-F5344CB8AC3E}">
        <p14:creationId xmlns:p14="http://schemas.microsoft.com/office/powerpoint/2010/main" val="3063381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2012, The WHO application of ICD-10 to deaths during pregnancy, childbirth and puerperium: ICD M,</a:t>
            </a:r>
            <a:r>
              <a:rPr lang="en-US" baseline="0" dirty="0"/>
              <a:t> </a:t>
            </a:r>
            <a:r>
              <a:rPr lang="en-US" sz="1200" b="0" i="0" u="none" strike="noStrike" kern="1200" baseline="0" dirty="0">
                <a:solidFill>
                  <a:schemeClr val="tx1"/>
                </a:solidFill>
                <a:latin typeface="+mn-lt"/>
                <a:ea typeface="+mn-ea"/>
                <a:cs typeface="+mn-cs"/>
              </a:rPr>
              <a:t>World Health Organization 2012</a:t>
            </a:r>
            <a:endParaRPr lang="en-US" dirty="0"/>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ICD-MM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ICD-Maternal Mortality (ICD-MM) is the application of the coding rules of the 10th revision of the ICD (ICD-10) to deaths during pregnancy, childbirth, and the puerperium.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intended to facilitate the consistent collection, analysis and interpretation of information on maternal deaths. </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108</a:t>
            </a:fld>
            <a:endParaRPr lang="en-US"/>
          </a:p>
        </p:txBody>
      </p:sp>
    </p:spTree>
    <p:extLst>
      <p:ext uri="{BB962C8B-B14F-4D97-AF65-F5344CB8AC3E}">
        <p14:creationId xmlns:p14="http://schemas.microsoft.com/office/powerpoint/2010/main" val="36707625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2018_02_08_Okene A_301</a:t>
            </a:r>
          </a:p>
          <a:p>
            <a:r>
              <a:rPr lang="en-US" sz="1200" b="0" i="0" kern="1200" dirty="0">
                <a:solidFill>
                  <a:schemeClr val="tx1"/>
                </a:solidFill>
                <a:effectLst/>
                <a:latin typeface="+mn-lt"/>
                <a:ea typeface="+mn-ea"/>
                <a:cs typeface="+mn-cs"/>
              </a:rPr>
              <a:t>Nigeria: </a:t>
            </a:r>
            <a:r>
              <a:rPr lang="en-US" sz="1200" b="0" i="0" kern="1200" dirty="0" err="1">
                <a:solidFill>
                  <a:schemeClr val="tx1"/>
                </a:solidFill>
                <a:effectLst/>
                <a:latin typeface="+mn-lt"/>
                <a:ea typeface="+mn-ea"/>
                <a:cs typeface="+mn-cs"/>
              </a:rPr>
              <a:t>Okene</a:t>
            </a:r>
            <a:r>
              <a:rPr lang="en-US" sz="1200" b="0" i="0" kern="1200" dirty="0">
                <a:solidFill>
                  <a:schemeClr val="tx1"/>
                </a:solidFill>
                <a:effectLst/>
                <a:latin typeface="+mn-lt"/>
                <a:ea typeface="+mn-ea"/>
                <a:cs typeface="+mn-cs"/>
              </a:rPr>
              <a:t> Zonal Hospital</a:t>
            </a:r>
          </a:p>
          <a:p>
            <a:r>
              <a:rPr lang="en-US" sz="1200" b="0" i="0" kern="1200" dirty="0">
                <a:solidFill>
                  <a:schemeClr val="tx1"/>
                </a:solidFill>
                <a:effectLst/>
                <a:latin typeface="+mn-lt"/>
                <a:ea typeface="+mn-ea"/>
                <a:cs typeface="+mn-cs"/>
              </a:rPr>
              <a:t> A health attendant (wearing blue) is preparing a C-section kit for </a:t>
            </a:r>
            <a:r>
              <a:rPr lang="en-US" sz="1200" b="0" i="0" kern="1200" dirty="0" err="1">
                <a:solidFill>
                  <a:schemeClr val="tx1"/>
                </a:solidFill>
                <a:effectLst/>
                <a:latin typeface="+mn-lt"/>
                <a:ea typeface="+mn-ea"/>
                <a:cs typeface="+mn-cs"/>
              </a:rPr>
              <a:t>Adul</a:t>
            </a:r>
            <a:r>
              <a:rPr lang="en-US" sz="1200" b="0" i="0" kern="1200" dirty="0">
                <a:solidFill>
                  <a:schemeClr val="tx1"/>
                </a:solidFill>
                <a:effectLst/>
                <a:latin typeface="+mn-lt"/>
                <a:ea typeface="+mn-ea"/>
                <a:cs typeface="+mn-cs"/>
              </a:rPr>
              <a:t> Rasheed Rabat (wearing green on the bed) who has chosen to have a planned C-section.</a:t>
            </a:r>
          </a:p>
          <a:p>
            <a:r>
              <a:rPr lang="en-US" sz="1200" b="0" i="0" kern="1200" dirty="0">
                <a:solidFill>
                  <a:schemeClr val="tx1"/>
                </a:solidFill>
                <a:effectLst/>
                <a:latin typeface="+mn-lt"/>
                <a:ea typeface="+mn-ea"/>
                <a:cs typeface="+mn-cs"/>
              </a:rPr>
              <a:t> Photo: Karen </a:t>
            </a:r>
            <a:r>
              <a:rPr lang="en-US" sz="1200" b="0" i="0" kern="1200" dirty="0" err="1">
                <a:solidFill>
                  <a:schemeClr val="tx1"/>
                </a:solidFill>
                <a:effectLst/>
                <a:latin typeface="+mn-lt"/>
                <a:ea typeface="+mn-ea"/>
                <a:cs typeface="+mn-cs"/>
              </a:rPr>
              <a:t>Kasmauski</a:t>
            </a:r>
            <a:r>
              <a:rPr lang="en-US" sz="1200" b="0" i="0" kern="1200" dirty="0">
                <a:solidFill>
                  <a:schemeClr val="tx1"/>
                </a:solidFill>
                <a:effectLst/>
                <a:latin typeface="+mn-lt"/>
                <a:ea typeface="+mn-ea"/>
                <a:cs typeface="+mn-cs"/>
              </a:rPr>
              <a:t>/MCSP</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109</a:t>
            </a:fld>
            <a:endParaRPr lang="en-US"/>
          </a:p>
        </p:txBody>
      </p:sp>
    </p:spTree>
    <p:extLst>
      <p:ext uri="{BB962C8B-B14F-4D97-AF65-F5344CB8AC3E}">
        <p14:creationId xmlns:p14="http://schemas.microsoft.com/office/powerpoint/2010/main" val="57728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11</a:t>
            </a:fld>
            <a:endParaRPr lang="en-US"/>
          </a:p>
        </p:txBody>
      </p:sp>
    </p:spTree>
    <p:extLst>
      <p:ext uri="{BB962C8B-B14F-4D97-AF65-F5344CB8AC3E}">
        <p14:creationId xmlns:p14="http://schemas.microsoft.com/office/powerpoint/2010/main" val="28235455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113</a:t>
            </a:fld>
            <a:endParaRPr lang="en-US"/>
          </a:p>
        </p:txBody>
      </p:sp>
    </p:spTree>
    <p:extLst>
      <p:ext uri="{BB962C8B-B14F-4D97-AF65-F5344CB8AC3E}">
        <p14:creationId xmlns:p14="http://schemas.microsoft.com/office/powerpoint/2010/main" val="2626761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2012, The WHO application of ICD-10 to deaths during pregnancy, childbirth and puerperium: ICD M,</a:t>
            </a:r>
            <a:r>
              <a:rPr lang="en-US" baseline="0" dirty="0"/>
              <a:t> </a:t>
            </a:r>
            <a:r>
              <a:rPr lang="en-US" sz="1200" b="0" i="0" u="none" strike="noStrike" kern="1200" baseline="0" dirty="0">
                <a:solidFill>
                  <a:schemeClr val="tx1"/>
                </a:solidFill>
                <a:latin typeface="+mn-lt"/>
                <a:ea typeface="+mn-ea"/>
                <a:cs typeface="+mn-cs"/>
              </a:rPr>
              <a:t>World Health Organization 2012</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114</a:t>
            </a:fld>
            <a:endParaRPr lang="en-US"/>
          </a:p>
        </p:txBody>
      </p:sp>
    </p:spTree>
    <p:extLst>
      <p:ext uri="{BB962C8B-B14F-4D97-AF65-F5344CB8AC3E}">
        <p14:creationId xmlns:p14="http://schemas.microsoft.com/office/powerpoint/2010/main" val="26105188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124</a:t>
            </a:fld>
            <a:endParaRPr lang="en-US"/>
          </a:p>
        </p:txBody>
      </p:sp>
    </p:spTree>
    <p:extLst>
      <p:ext uri="{BB962C8B-B14F-4D97-AF65-F5344CB8AC3E}">
        <p14:creationId xmlns:p14="http://schemas.microsoft.com/office/powerpoint/2010/main" val="3125681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125</a:t>
            </a:fld>
            <a:endParaRPr lang="en-US" dirty="0"/>
          </a:p>
        </p:txBody>
      </p:sp>
    </p:spTree>
    <p:extLst>
      <p:ext uri="{BB962C8B-B14F-4D97-AF65-F5344CB8AC3E}">
        <p14:creationId xmlns:p14="http://schemas.microsoft.com/office/powerpoint/2010/main" val="2916414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2014_06_18_Hohoe Midwifery_0794</a:t>
            </a:r>
          </a:p>
          <a:p>
            <a:r>
              <a:rPr lang="en-US" sz="1200" b="0" i="0" kern="1200" dirty="0" smtClean="0">
                <a:solidFill>
                  <a:schemeClr val="tx1"/>
                </a:solidFill>
                <a:effectLst/>
                <a:latin typeface="+mn-lt"/>
                <a:ea typeface="+mn-ea"/>
                <a:cs typeface="+mn-cs"/>
              </a:rPr>
              <a:t>(MCHIP </a:t>
            </a:r>
            <a:r>
              <a:rPr lang="en-US" sz="1200" b="0" i="0" kern="1200" dirty="0">
                <a:solidFill>
                  <a:schemeClr val="tx1"/>
                </a:solidFill>
                <a:effectLst/>
                <a:latin typeface="+mn-lt"/>
                <a:ea typeface="+mn-ea"/>
                <a:cs typeface="+mn-cs"/>
              </a:rPr>
              <a:t>and USAID underwrite the </a:t>
            </a:r>
            <a:r>
              <a:rPr lang="en-US" sz="1200" b="0" i="0" kern="1200" dirty="0" err="1">
                <a:solidFill>
                  <a:schemeClr val="tx1"/>
                </a:solidFill>
                <a:effectLst/>
                <a:latin typeface="+mn-lt"/>
                <a:ea typeface="+mn-ea"/>
                <a:cs typeface="+mn-cs"/>
              </a:rPr>
              <a:t>HoHoe</a:t>
            </a:r>
            <a:r>
              <a:rPr lang="en-US" sz="1200" b="0" i="0" kern="1200" dirty="0">
                <a:solidFill>
                  <a:schemeClr val="tx1"/>
                </a:solidFill>
                <a:effectLst/>
                <a:latin typeface="+mn-lt"/>
                <a:ea typeface="+mn-ea"/>
                <a:cs typeface="+mn-cs"/>
              </a:rPr>
              <a:t> Midwifery Training school in </a:t>
            </a:r>
            <a:r>
              <a:rPr lang="en-US" sz="1200" b="0" i="0" kern="1200" dirty="0" err="1">
                <a:solidFill>
                  <a:schemeClr val="tx1"/>
                </a:solidFill>
                <a:effectLst/>
                <a:latin typeface="+mn-lt"/>
                <a:ea typeface="+mn-ea"/>
                <a:cs typeface="+mn-cs"/>
              </a:rPr>
              <a:t>Hohoe</a:t>
            </a:r>
            <a:r>
              <a:rPr lang="en-US" sz="1200" b="0" i="0" kern="1200" dirty="0">
                <a:solidFill>
                  <a:schemeClr val="tx1"/>
                </a:solidFill>
                <a:effectLst/>
                <a:latin typeface="+mn-lt"/>
                <a:ea typeface="+mn-ea"/>
                <a:cs typeface="+mn-cs"/>
              </a:rPr>
              <a:t>. The students get their practical experience at the Municipal Hospital which is connected.</a:t>
            </a:r>
          </a:p>
          <a:p>
            <a:r>
              <a:rPr lang="en-US" sz="1200" b="0" i="0" kern="1200" dirty="0">
                <a:solidFill>
                  <a:schemeClr val="tx1"/>
                </a:solidFill>
                <a:effectLst/>
                <a:latin typeface="+mn-lt"/>
                <a:ea typeface="+mn-ea"/>
                <a:cs typeface="+mn-cs"/>
              </a:rPr>
              <a:t> Students going through skills training, in the labor room and hospital have a chance to work with women in labor as well as the delivery and care of newborns.</a:t>
            </a:r>
          </a:p>
          <a:p>
            <a:r>
              <a:rPr lang="en-US" sz="1200" b="0" i="0" kern="1200" dirty="0">
                <a:solidFill>
                  <a:schemeClr val="tx1"/>
                </a:solidFill>
                <a:effectLst/>
                <a:latin typeface="+mn-lt"/>
                <a:ea typeface="+mn-ea"/>
                <a:cs typeface="+mn-cs"/>
              </a:rPr>
              <a:t>Newly born baby girl.</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126</a:t>
            </a:fld>
            <a:endParaRPr lang="en-US"/>
          </a:p>
        </p:txBody>
      </p:sp>
    </p:spTree>
    <p:extLst>
      <p:ext uri="{BB962C8B-B14F-4D97-AF65-F5344CB8AC3E}">
        <p14:creationId xmlns:p14="http://schemas.microsoft.com/office/powerpoint/2010/main" val="26039738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127</a:t>
            </a:fld>
            <a:endParaRPr lang="en-US" dirty="0"/>
          </a:p>
        </p:txBody>
      </p:sp>
    </p:spTree>
    <p:extLst>
      <p:ext uri="{BB962C8B-B14F-4D97-AF65-F5344CB8AC3E}">
        <p14:creationId xmlns:p14="http://schemas.microsoft.com/office/powerpoint/2010/main" val="26635622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129</a:t>
            </a:fld>
            <a:endParaRPr lang="en-US"/>
          </a:p>
        </p:txBody>
      </p:sp>
    </p:spTree>
    <p:extLst>
      <p:ext uri="{BB962C8B-B14F-4D97-AF65-F5344CB8AC3E}">
        <p14:creationId xmlns:p14="http://schemas.microsoft.com/office/powerpoint/2010/main" val="18181846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Feel free to update the picture with the ILP tally sheet from the current workshop</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131</a:t>
            </a:fld>
            <a:endParaRPr lang="en-US"/>
          </a:p>
        </p:txBody>
      </p:sp>
    </p:spTree>
    <p:extLst>
      <p:ext uri="{BB962C8B-B14F-4D97-AF65-F5344CB8AC3E}">
        <p14:creationId xmlns:p14="http://schemas.microsoft.com/office/powerpoint/2010/main" val="9589749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Feel free to update the picture with correct picture of the six step audit cycle completed during the current workshop</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132</a:t>
            </a:fld>
            <a:endParaRPr lang="en-US"/>
          </a:p>
        </p:txBody>
      </p:sp>
    </p:spTree>
    <p:extLst>
      <p:ext uri="{BB962C8B-B14F-4D97-AF65-F5344CB8AC3E}">
        <p14:creationId xmlns:p14="http://schemas.microsoft.com/office/powerpoint/2010/main" val="1901824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smtClean="0">
                <a:solidFill>
                  <a:schemeClr val="tx1"/>
                </a:solidFill>
                <a:effectLst/>
                <a:latin typeface="+mn-lt"/>
                <a:ea typeface="+mn-ea"/>
                <a:cs typeface="+mn-cs"/>
              </a:rPr>
              <a:t>Follow</a:t>
            </a:r>
          </a:p>
          <a:p>
            <a:r>
              <a:rPr lang="en-US" sz="1200" b="1" i="0" kern="1200" dirty="0" smtClean="0">
                <a:solidFill>
                  <a:schemeClr val="tx1"/>
                </a:solidFill>
                <a:effectLst/>
                <a:latin typeface="+mn-lt"/>
                <a:ea typeface="+mn-ea"/>
                <a:cs typeface="+mn-cs"/>
              </a:rPr>
              <a:t>LIBERIA 2016</a:t>
            </a:r>
          </a:p>
          <a:p>
            <a:r>
              <a:rPr lang="en-US" sz="1200" b="0" i="0" kern="1200" dirty="0" smtClean="0">
                <a:solidFill>
                  <a:schemeClr val="tx1"/>
                </a:solidFill>
                <a:effectLst/>
                <a:latin typeface="+mn-lt"/>
                <a:ea typeface="+mn-ea"/>
                <a:cs typeface="+mn-cs"/>
              </a:rPr>
              <a:t>Photo Credit: Kate Holt for Jhpiego/MCSP.</a:t>
            </a:r>
          </a:p>
          <a:p>
            <a:r>
              <a:rPr lang="en-US" sz="1200" b="0" i="0" kern="1200" dirty="0" smtClean="0">
                <a:solidFill>
                  <a:schemeClr val="tx1"/>
                </a:solidFill>
                <a:effectLst/>
                <a:latin typeface="+mn-lt"/>
                <a:ea typeface="+mn-ea"/>
                <a:cs typeface="+mn-cs"/>
              </a:rPr>
              <a:t>Wed. Jan 6th, 2016.</a:t>
            </a:r>
          </a:p>
          <a:p>
            <a:r>
              <a:rPr lang="en-US" sz="1200" b="0" i="0" kern="1200" dirty="0" smtClean="0">
                <a:solidFill>
                  <a:schemeClr val="tx1"/>
                </a:solidFill>
                <a:effectLst/>
                <a:latin typeface="+mn-lt"/>
                <a:ea typeface="+mn-ea"/>
                <a:cs typeface="+mn-cs"/>
              </a:rPr>
              <a:t>A midwife examines a patient in a private health clinic in Monrovia, Liberia . </a:t>
            </a:r>
            <a:r>
              <a:rPr lang="en-US" sz="1200" b="0" i="0" kern="1200" smtClean="0">
                <a:solidFill>
                  <a:schemeClr val="tx1"/>
                </a:solidFill>
                <a:effectLst/>
                <a:latin typeface="+mn-lt"/>
                <a:ea typeface="+mn-ea"/>
                <a:cs typeface="+mn-cs"/>
              </a:rPr>
              <a:t>Jhpiego has been supporting both private and government clinics during the recent Ebola outbreak by providing Infection Prevention Control (IPC) training to all health workers.</a:t>
            </a:r>
          </a:p>
          <a:p>
            <a:endParaRPr lang="en-US"/>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133</a:t>
            </a:fld>
            <a:endParaRPr lang="en-US"/>
          </a:p>
        </p:txBody>
      </p:sp>
    </p:spTree>
    <p:extLst>
      <p:ext uri="{BB962C8B-B14F-4D97-AF65-F5344CB8AC3E}">
        <p14:creationId xmlns:p14="http://schemas.microsoft.com/office/powerpoint/2010/main" val="226799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12</a:t>
            </a:fld>
            <a:endParaRPr lang="en-US"/>
          </a:p>
        </p:txBody>
      </p:sp>
    </p:spTree>
    <p:extLst>
      <p:ext uri="{BB962C8B-B14F-4D97-AF65-F5344CB8AC3E}">
        <p14:creationId xmlns:p14="http://schemas.microsoft.com/office/powerpoint/2010/main" val="27692220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135</a:t>
            </a:fld>
            <a:endParaRPr lang="en-US"/>
          </a:p>
        </p:txBody>
      </p:sp>
    </p:spTree>
    <p:extLst>
      <p:ext uri="{BB962C8B-B14F-4D97-AF65-F5344CB8AC3E}">
        <p14:creationId xmlns:p14="http://schemas.microsoft.com/office/powerpoint/2010/main" val="5759296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137</a:t>
            </a:fld>
            <a:endParaRPr lang="en-US"/>
          </a:p>
        </p:txBody>
      </p:sp>
    </p:spTree>
    <p:extLst>
      <p:ext uri="{BB962C8B-B14F-4D97-AF65-F5344CB8AC3E}">
        <p14:creationId xmlns:p14="http://schemas.microsoft.com/office/powerpoint/2010/main" val="946434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138</a:t>
            </a:fld>
            <a:endParaRPr lang="en-US"/>
          </a:p>
        </p:txBody>
      </p:sp>
    </p:spTree>
    <p:extLst>
      <p:ext uri="{BB962C8B-B14F-4D97-AF65-F5344CB8AC3E}">
        <p14:creationId xmlns:p14="http://schemas.microsoft.com/office/powerpoint/2010/main" val="10643250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139</a:t>
            </a:fld>
            <a:endParaRPr lang="en-US"/>
          </a:p>
        </p:txBody>
      </p:sp>
    </p:spTree>
    <p:extLst>
      <p:ext uri="{BB962C8B-B14F-4D97-AF65-F5344CB8AC3E}">
        <p14:creationId xmlns:p14="http://schemas.microsoft.com/office/powerpoint/2010/main" val="36917710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141</a:t>
            </a:fld>
            <a:endParaRPr lang="en-US"/>
          </a:p>
        </p:txBody>
      </p:sp>
    </p:spTree>
    <p:extLst>
      <p:ext uri="{BB962C8B-B14F-4D97-AF65-F5344CB8AC3E}">
        <p14:creationId xmlns:p14="http://schemas.microsoft.com/office/powerpoint/2010/main" val="35209617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143</a:t>
            </a:fld>
            <a:endParaRPr lang="en-US"/>
          </a:p>
        </p:txBody>
      </p:sp>
    </p:spTree>
    <p:extLst>
      <p:ext uri="{BB962C8B-B14F-4D97-AF65-F5344CB8AC3E}">
        <p14:creationId xmlns:p14="http://schemas.microsoft.com/office/powerpoint/2010/main" val="1273780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145</a:t>
            </a:fld>
            <a:endParaRPr lang="en-US"/>
          </a:p>
        </p:txBody>
      </p:sp>
    </p:spTree>
    <p:extLst>
      <p:ext uri="{BB962C8B-B14F-4D97-AF65-F5344CB8AC3E}">
        <p14:creationId xmlns:p14="http://schemas.microsoft.com/office/powerpoint/2010/main" val="30721510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147</a:t>
            </a:fld>
            <a:endParaRPr lang="en-US"/>
          </a:p>
        </p:txBody>
      </p:sp>
    </p:spTree>
    <p:extLst>
      <p:ext uri="{BB962C8B-B14F-4D97-AF65-F5344CB8AC3E}">
        <p14:creationId xmlns:p14="http://schemas.microsoft.com/office/powerpoint/2010/main" val="11297277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148</a:t>
            </a:fld>
            <a:endParaRPr lang="en-US"/>
          </a:p>
        </p:txBody>
      </p:sp>
    </p:spTree>
    <p:extLst>
      <p:ext uri="{BB962C8B-B14F-4D97-AF65-F5344CB8AC3E}">
        <p14:creationId xmlns:p14="http://schemas.microsoft.com/office/powerpoint/2010/main" val="5688876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149</a:t>
            </a:fld>
            <a:endParaRPr lang="en-US"/>
          </a:p>
        </p:txBody>
      </p:sp>
    </p:spTree>
    <p:extLst>
      <p:ext uri="{BB962C8B-B14F-4D97-AF65-F5344CB8AC3E}">
        <p14:creationId xmlns:p14="http://schemas.microsoft.com/office/powerpoint/2010/main" val="80500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13</a:t>
            </a:fld>
            <a:endParaRPr lang="en-US"/>
          </a:p>
        </p:txBody>
      </p:sp>
    </p:spTree>
    <p:extLst>
      <p:ext uri="{BB962C8B-B14F-4D97-AF65-F5344CB8AC3E}">
        <p14:creationId xmlns:p14="http://schemas.microsoft.com/office/powerpoint/2010/main" val="28390094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973C5-C727-4C18-BFC0-39BEFEBB5DC8}" type="slidenum">
              <a:rPr lang="en-US" smtClean="0"/>
              <a:t>151</a:t>
            </a:fld>
            <a:endParaRPr lang="en-US"/>
          </a:p>
        </p:txBody>
      </p:sp>
    </p:spTree>
    <p:extLst>
      <p:ext uri="{BB962C8B-B14F-4D97-AF65-F5344CB8AC3E}">
        <p14:creationId xmlns:p14="http://schemas.microsoft.com/office/powerpoint/2010/main" val="3331273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Reference: WHO, 2012. The WHO application of ICD-10 to deaths during pregnancy, childbirth and puerperium: ICD MM. World Health Organization 2012</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153</a:t>
            </a:fld>
            <a:endParaRPr lang="en-US"/>
          </a:p>
        </p:txBody>
      </p:sp>
    </p:spTree>
    <p:extLst>
      <p:ext uri="{BB962C8B-B14F-4D97-AF65-F5344CB8AC3E}">
        <p14:creationId xmlns:p14="http://schemas.microsoft.com/office/powerpoint/2010/main" val="26375056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154</a:t>
            </a:fld>
            <a:endParaRPr lang="en-US" dirty="0"/>
          </a:p>
        </p:txBody>
      </p:sp>
    </p:spTree>
    <p:extLst>
      <p:ext uri="{BB962C8B-B14F-4D97-AF65-F5344CB8AC3E}">
        <p14:creationId xmlns:p14="http://schemas.microsoft.com/office/powerpoint/2010/main" val="1575350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WHO</a:t>
            </a:r>
            <a:r>
              <a:rPr lang="en-US" baseline="0" dirty="0"/>
              <a:t> 2013 MDSR Technical Guidelines</a:t>
            </a:r>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156</a:t>
            </a:fld>
            <a:endParaRPr lang="en-US" dirty="0"/>
          </a:p>
        </p:txBody>
      </p:sp>
    </p:spTree>
    <p:extLst>
      <p:ext uri="{BB962C8B-B14F-4D97-AF65-F5344CB8AC3E}">
        <p14:creationId xmlns:p14="http://schemas.microsoft.com/office/powerpoint/2010/main" val="27852954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157</a:t>
            </a:fld>
            <a:endParaRPr lang="en-US" dirty="0"/>
          </a:p>
        </p:txBody>
      </p:sp>
    </p:spTree>
    <p:extLst>
      <p:ext uri="{BB962C8B-B14F-4D97-AF65-F5344CB8AC3E}">
        <p14:creationId xmlns:p14="http://schemas.microsoft.com/office/powerpoint/2010/main" val="15032815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158</a:t>
            </a:fld>
            <a:endParaRPr lang="en-US" dirty="0"/>
          </a:p>
        </p:txBody>
      </p:sp>
    </p:spTree>
    <p:extLst>
      <p:ext uri="{BB962C8B-B14F-4D97-AF65-F5344CB8AC3E}">
        <p14:creationId xmlns:p14="http://schemas.microsoft.com/office/powerpoint/2010/main" val="28878740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160</a:t>
            </a:fld>
            <a:endParaRPr lang="en-US" dirty="0"/>
          </a:p>
        </p:txBody>
      </p:sp>
    </p:spTree>
    <p:extLst>
      <p:ext uri="{BB962C8B-B14F-4D97-AF65-F5344CB8AC3E}">
        <p14:creationId xmlns:p14="http://schemas.microsoft.com/office/powerpoint/2010/main" val="13009561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163</a:t>
            </a:fld>
            <a:endParaRPr lang="en-US" dirty="0"/>
          </a:p>
        </p:txBody>
      </p:sp>
    </p:spTree>
    <p:extLst>
      <p:ext uri="{BB962C8B-B14F-4D97-AF65-F5344CB8AC3E}">
        <p14:creationId xmlns:p14="http://schemas.microsoft.com/office/powerpoint/2010/main" val="3126398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164</a:t>
            </a:fld>
            <a:endParaRPr lang="en-US" dirty="0"/>
          </a:p>
        </p:txBody>
      </p:sp>
    </p:spTree>
    <p:extLst>
      <p:ext uri="{BB962C8B-B14F-4D97-AF65-F5344CB8AC3E}">
        <p14:creationId xmlns:p14="http://schemas.microsoft.com/office/powerpoint/2010/main" val="4746341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notes</a:t>
            </a:r>
            <a:r>
              <a:rPr lang="en-US" baseline="0" dirty="0"/>
              <a:t> about following up on an action plan</a:t>
            </a:r>
          </a:p>
          <a:p>
            <a:endParaRPr lang="en-US" baseline="0" dirty="0"/>
          </a:p>
          <a:p>
            <a:r>
              <a:rPr lang="en-US" sz="1200" b="1" i="0" u="none" strike="noStrike" kern="1200" dirty="0">
                <a:solidFill>
                  <a:schemeClr val="tx1"/>
                </a:solidFill>
                <a:effectLst/>
                <a:latin typeface="+mn-lt"/>
                <a:ea typeface="+mn-ea"/>
                <a:cs typeface="+mn-cs"/>
                <a:hlinkClick r:id="rId3" tooltip="Go to The Maternal and Child Survival Program (MCSP)'s photostream"/>
              </a:rPr>
              <a:t>The Maternal and Child Survival Program (MCSP)</a:t>
            </a:r>
            <a:r>
              <a:rPr lang="en-US" sz="1200" b="0" i="0" kern="1200" dirty="0">
                <a:solidFill>
                  <a:schemeClr val="tx1"/>
                </a:solidFill>
                <a:effectLst/>
                <a:latin typeface="+mn-lt"/>
                <a:ea typeface="+mn-ea"/>
                <a:cs typeface="+mn-cs"/>
              </a:rPr>
              <a:t>Follow</a:t>
            </a:r>
          </a:p>
          <a:p>
            <a:r>
              <a:rPr lang="en-US" sz="1200" b="1" i="0" kern="1200" dirty="0">
                <a:solidFill>
                  <a:schemeClr val="tx1"/>
                </a:solidFill>
                <a:effectLst/>
                <a:latin typeface="+mn-lt"/>
                <a:ea typeface="+mn-ea"/>
                <a:cs typeface="+mn-cs"/>
              </a:rPr>
              <a:t>GHANA 2016</a:t>
            </a:r>
          </a:p>
          <a:p>
            <a:r>
              <a:rPr lang="en-US" sz="1200" b="0" i="0" kern="1200" dirty="0">
                <a:solidFill>
                  <a:schemeClr val="tx1"/>
                </a:solidFill>
                <a:effectLst/>
                <a:latin typeface="+mn-lt"/>
                <a:ea typeface="+mn-ea"/>
                <a:cs typeface="+mn-cs"/>
              </a:rPr>
              <a:t>PHOTO CREDIT: Kate Holt for JHPIEGO/MCSP.</a:t>
            </a:r>
          </a:p>
          <a:p>
            <a:r>
              <a:rPr lang="en-US" sz="1200" b="0" i="0" kern="1200" dirty="0">
                <a:solidFill>
                  <a:schemeClr val="tx1"/>
                </a:solidFill>
                <a:effectLst/>
                <a:latin typeface="+mn-lt"/>
                <a:ea typeface="+mn-ea"/>
                <a:cs typeface="+mn-cs"/>
              </a:rPr>
              <a:t>Matilda Totame who is 33 years old, watches over her newborn baby in the Ashaiman Polyclinic in Accra, Ghana.</a:t>
            </a:r>
          </a:p>
          <a:p>
            <a:endParaRPr lang="en-US" dirty="0"/>
          </a:p>
        </p:txBody>
      </p:sp>
      <p:sp>
        <p:nvSpPr>
          <p:cNvPr id="4" name="Slide Number Placeholder 3"/>
          <p:cNvSpPr>
            <a:spLocks noGrp="1"/>
          </p:cNvSpPr>
          <p:nvPr>
            <p:ph type="sldNum" sz="quarter" idx="10"/>
          </p:nvPr>
        </p:nvSpPr>
        <p:spPr/>
        <p:txBody>
          <a:bodyPr/>
          <a:lstStyle/>
          <a:p>
            <a:pPr>
              <a:defRPr/>
            </a:pPr>
            <a:fld id="{151806AF-527F-4C48-8E63-38E95BDE66F0}" type="slidenum">
              <a:rPr lang="en-US" smtClean="0"/>
              <a:pPr>
                <a:defRPr/>
              </a:pPr>
              <a:t>165</a:t>
            </a:fld>
            <a:endParaRPr lang="en-US" dirty="0"/>
          </a:p>
        </p:txBody>
      </p:sp>
    </p:spTree>
    <p:extLst>
      <p:ext uri="{BB962C8B-B14F-4D97-AF65-F5344CB8AC3E}">
        <p14:creationId xmlns:p14="http://schemas.microsoft.com/office/powerpoint/2010/main" val="1164838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0" y="1485900"/>
            <a:ext cx="7772400" cy="2000250"/>
          </a:xfrm>
        </p:spPr>
        <p:txBody>
          <a:bodyPr anchor="b">
            <a:noAutofit/>
          </a:bodyPr>
          <a:lstStyle>
            <a:lvl1pPr>
              <a:lnSpc>
                <a:spcPct val="100000"/>
              </a:lnSpc>
              <a:defRPr sz="4000">
                <a:solidFill>
                  <a:srgbClr val="002A6C"/>
                </a:solidFill>
                <a:latin typeface="Gill Sans MT" panose="020B0502020104020203" pitchFamily="34" charset="0"/>
                <a:cs typeface="Arial" panose="020B0604020202020204"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762000" y="3600450"/>
            <a:ext cx="7772400" cy="914400"/>
          </a:xfrm>
        </p:spPr>
        <p:txBody>
          <a:bodyPr>
            <a:normAutofit/>
          </a:bodyPr>
          <a:lstStyle>
            <a:lvl1pPr marL="0" indent="0" algn="ctr">
              <a:buNone/>
              <a:defRPr sz="2400">
                <a:solidFill>
                  <a:srgbClr val="808080"/>
                </a:solidFill>
                <a:latin typeface="Gill Sans MT" panose="020B05020201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p:cNvGrpSpPr/>
          <p:nvPr userDrawn="1"/>
        </p:nvGrpSpPr>
        <p:grpSpPr>
          <a:xfrm>
            <a:off x="2293776" y="306808"/>
            <a:ext cx="4224218" cy="1045742"/>
            <a:chOff x="2293776" y="310852"/>
            <a:chExt cx="4224218" cy="1045742"/>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3776" y="310852"/>
              <a:ext cx="2688283" cy="104574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2658" y="549707"/>
              <a:ext cx="1545336" cy="566623"/>
            </a:xfrm>
            <a:prstGeom prst="rect">
              <a:avLst/>
            </a:prstGeom>
          </p:spPr>
        </p:pic>
      </p:grpSp>
    </p:spTree>
    <p:extLst>
      <p:ext uri="{BB962C8B-B14F-4D97-AF65-F5344CB8AC3E}">
        <p14:creationId xmlns:p14="http://schemas.microsoft.com/office/powerpoint/2010/main" val="175014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0" y="1485900"/>
            <a:ext cx="4648200" cy="2000250"/>
          </a:xfrm>
        </p:spPr>
        <p:txBody>
          <a:bodyPr anchor="b">
            <a:noAutofit/>
          </a:bodyPr>
          <a:lstStyle>
            <a:lvl1pPr algn="l">
              <a:lnSpc>
                <a:spcPct val="100000"/>
              </a:lnSpc>
              <a:defRPr sz="3000">
                <a:solidFill>
                  <a:srgbClr val="002A6C"/>
                </a:solidFill>
                <a:latin typeface="Gill Sans MT" panose="020B0502020104020203" pitchFamily="34" charset="0"/>
                <a:cs typeface="Arial" panose="020B0604020202020204" pitchFamily="34" charset="0"/>
              </a:defRPr>
            </a:lvl1pPr>
          </a:lstStyle>
          <a:p>
            <a:r>
              <a:rPr lang="en-US" dirty="0"/>
              <a:t>Click to edit Master title style</a:t>
            </a:r>
          </a:p>
        </p:txBody>
      </p:sp>
      <p:sp>
        <p:nvSpPr>
          <p:cNvPr id="15" name="Subtitle 2"/>
          <p:cNvSpPr>
            <a:spLocks noGrp="1"/>
          </p:cNvSpPr>
          <p:nvPr>
            <p:ph type="subTitle" idx="1"/>
          </p:nvPr>
        </p:nvSpPr>
        <p:spPr>
          <a:xfrm>
            <a:off x="762000" y="3600450"/>
            <a:ext cx="4648200" cy="914400"/>
          </a:xfrm>
        </p:spPr>
        <p:txBody>
          <a:bodyPr>
            <a:normAutofit/>
          </a:bodyPr>
          <a:lstStyle>
            <a:lvl1pPr marL="0" indent="0" algn="l">
              <a:buNone/>
              <a:defRPr sz="2200">
                <a:solidFill>
                  <a:srgbClr val="5F5F5F"/>
                </a:solidFill>
                <a:latin typeface="Gill Sans MT" panose="020B05020201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 name="ClipArt Placeholder 2"/>
          <p:cNvSpPr>
            <a:spLocks noGrp="1"/>
          </p:cNvSpPr>
          <p:nvPr>
            <p:ph type="clipArt" sz="quarter" idx="13"/>
          </p:nvPr>
        </p:nvSpPr>
        <p:spPr>
          <a:xfrm>
            <a:off x="5638800" y="1485900"/>
            <a:ext cx="2667000" cy="3028950"/>
          </a:xfrm>
        </p:spPr>
        <p:txBody>
          <a:bodyPr rtlCol="0">
            <a:normAutofit/>
          </a:bodyPr>
          <a:lstStyle>
            <a:lvl1pPr marL="0" indent="0">
              <a:buNone/>
              <a:defRPr/>
            </a:lvl1pPr>
          </a:lstStyle>
          <a:p>
            <a:pPr lvl="0"/>
            <a:endParaRPr lang="en-US" noProof="0" dirty="0"/>
          </a:p>
        </p:txBody>
      </p:sp>
      <p:grpSp>
        <p:nvGrpSpPr>
          <p:cNvPr id="9" name="Group 8"/>
          <p:cNvGrpSpPr/>
          <p:nvPr userDrawn="1"/>
        </p:nvGrpSpPr>
        <p:grpSpPr>
          <a:xfrm>
            <a:off x="2293776" y="306808"/>
            <a:ext cx="4224218" cy="1045742"/>
            <a:chOff x="2293776" y="310852"/>
            <a:chExt cx="4224218" cy="1045742"/>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3776" y="310852"/>
              <a:ext cx="2688283" cy="104574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2658" y="549707"/>
              <a:ext cx="1545336" cy="566623"/>
            </a:xfrm>
            <a:prstGeom prst="rect">
              <a:avLst/>
            </a:prstGeom>
          </p:spPr>
        </p:pic>
      </p:grpSp>
    </p:spTree>
    <p:extLst>
      <p:ext uri="{BB962C8B-B14F-4D97-AF65-F5344CB8AC3E}">
        <p14:creationId xmlns:p14="http://schemas.microsoft.com/office/powerpoint/2010/main" val="1482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941A89B3-57A1-4775-93BC-04A8C5642C53}" type="slidenum">
              <a:rPr lang="en-US"/>
              <a:pPr>
                <a:defRPr/>
              </a:pPr>
              <a:t>‹#›</a:t>
            </a:fld>
            <a:endParaRPr lang="en-US" dirty="0"/>
          </a:p>
        </p:txBody>
      </p:sp>
    </p:spTree>
    <p:extLst>
      <p:ext uri="{BB962C8B-B14F-4D97-AF65-F5344CB8AC3E}">
        <p14:creationId xmlns:p14="http://schemas.microsoft.com/office/powerpoint/2010/main" val="165516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solidFill>
                  <a:srgbClr val="5F5F5F"/>
                </a:solidFill>
              </a:defRPr>
            </a:lvl1pPr>
            <a:lvl2pPr>
              <a:defRPr sz="2400">
                <a:solidFill>
                  <a:srgbClr val="5F5F5F"/>
                </a:solidFill>
              </a:defRPr>
            </a:lvl2pPr>
            <a:lvl3pPr>
              <a:defRPr sz="2000">
                <a:solidFill>
                  <a:srgbClr val="5F5F5F"/>
                </a:solidFill>
              </a:defRPr>
            </a:lvl3pPr>
            <a:lvl4pPr>
              <a:defRPr sz="1800">
                <a:solidFill>
                  <a:srgbClr val="5F5F5F"/>
                </a:solidFill>
              </a:defRPr>
            </a:lvl4pPr>
            <a:lvl5pPr>
              <a:defRPr sz="1800">
                <a:solidFill>
                  <a:srgbClr val="5F5F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solidFill>
                  <a:srgbClr val="5F5F5F"/>
                </a:solidFill>
              </a:defRPr>
            </a:lvl1pPr>
            <a:lvl2pPr>
              <a:defRPr sz="2400">
                <a:solidFill>
                  <a:srgbClr val="5F5F5F"/>
                </a:solidFill>
              </a:defRPr>
            </a:lvl2pPr>
            <a:lvl3pPr>
              <a:defRPr sz="2000">
                <a:solidFill>
                  <a:srgbClr val="5F5F5F"/>
                </a:solidFill>
              </a:defRPr>
            </a:lvl3pPr>
            <a:lvl4pPr>
              <a:defRPr sz="1800">
                <a:solidFill>
                  <a:srgbClr val="5F5F5F"/>
                </a:solidFill>
              </a:defRPr>
            </a:lvl4pPr>
            <a:lvl5pPr>
              <a:defRPr sz="1800">
                <a:solidFill>
                  <a:srgbClr val="5F5F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5B85B648-7472-4D36-8965-B6CE9DDA5A8E}" type="slidenum">
              <a:rPr lang="en-US"/>
              <a:pPr>
                <a:defRPr/>
              </a:pPr>
              <a:t>‹#›</a:t>
            </a:fld>
            <a:endParaRPr lang="en-US" dirty="0"/>
          </a:p>
        </p:txBody>
      </p:sp>
    </p:spTree>
    <p:extLst>
      <p:ext uri="{BB962C8B-B14F-4D97-AF65-F5344CB8AC3E}">
        <p14:creationId xmlns:p14="http://schemas.microsoft.com/office/powerpoint/2010/main" val="2051826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rgbClr val="5F5F5F"/>
                </a:solidFill>
              </a:defRPr>
            </a:lvl1pPr>
            <a:lvl2pPr>
              <a:defRPr sz="2200">
                <a:solidFill>
                  <a:srgbClr val="5F5F5F"/>
                </a:solidFill>
              </a:defRPr>
            </a:lvl2pPr>
            <a:lvl3pPr>
              <a:defRPr sz="2000">
                <a:solidFill>
                  <a:srgbClr val="5F5F5F"/>
                </a:solidFill>
              </a:defRPr>
            </a:lvl3pPr>
            <a:lvl4pPr>
              <a:defRPr sz="1800">
                <a:solidFill>
                  <a:srgbClr val="5F5F5F"/>
                </a:solidFill>
              </a:defRPr>
            </a:lvl4pPr>
            <a:lvl5pPr>
              <a:defRPr sz="1600">
                <a:solidFill>
                  <a:srgbClr val="5F5F5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14E3FBA3-5931-4591-AB00-2DA429173C52}" type="slidenum">
              <a:rPr lang="en-US"/>
              <a:pPr>
                <a:defRPr/>
              </a:pPr>
              <a:t>‹#›</a:t>
            </a:fld>
            <a:endParaRPr lang="en-US" dirty="0"/>
          </a:p>
        </p:txBody>
      </p:sp>
    </p:spTree>
    <p:extLst>
      <p:ext uri="{BB962C8B-B14F-4D97-AF65-F5344CB8AC3E}">
        <p14:creationId xmlns:p14="http://schemas.microsoft.com/office/powerpoint/2010/main" val="4068500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D131CAE-A910-4652-BE9E-7583CA7EA114}" type="slidenum">
              <a:rPr lang="en-US"/>
              <a:pPr>
                <a:defRPr/>
              </a:pPr>
              <a:t>‹#›</a:t>
            </a:fld>
            <a:endParaRPr lang="en-US" dirty="0"/>
          </a:p>
        </p:txBody>
      </p:sp>
    </p:spTree>
    <p:extLst>
      <p:ext uri="{BB962C8B-B14F-4D97-AF65-F5344CB8AC3E}">
        <p14:creationId xmlns:p14="http://schemas.microsoft.com/office/powerpoint/2010/main" val="177140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C77F092-870B-496B-82F0-ECED99915DF9}" type="slidenum">
              <a:rPr lang="en-US"/>
              <a:pPr>
                <a:defRPr/>
              </a:pPr>
              <a:t>‹#›</a:t>
            </a:fld>
            <a:endParaRPr lang="en-US" dirty="0"/>
          </a:p>
        </p:txBody>
      </p:sp>
    </p:spTree>
    <p:extLst>
      <p:ext uri="{BB962C8B-B14F-4D97-AF65-F5344CB8AC3E}">
        <p14:creationId xmlns:p14="http://schemas.microsoft.com/office/powerpoint/2010/main" val="740350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93738" y="1373981"/>
            <a:ext cx="7696200"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3400">
                <a:solidFill>
                  <a:srgbClr val="002A6C"/>
                </a:solidFill>
                <a:latin typeface="Gill Sans MT" pitchFamily="34" charset="0"/>
              </a:rPr>
              <a:t>For more information, please visit</a:t>
            </a:r>
          </a:p>
          <a:p>
            <a:pPr algn="ctr">
              <a:defRPr/>
            </a:pPr>
            <a:r>
              <a:rPr lang="en-US" altLang="en-US" sz="3400" b="1">
                <a:solidFill>
                  <a:srgbClr val="002A6C"/>
                </a:solidFill>
                <a:latin typeface="Gill Sans MT" pitchFamily="34" charset="0"/>
              </a:rPr>
              <a:t>www.mcsprogram.org</a:t>
            </a:r>
          </a:p>
          <a:p>
            <a:pPr>
              <a:defRPr/>
            </a:pPr>
            <a:endParaRPr lang="en-US" altLang="en-US"/>
          </a:p>
        </p:txBody>
      </p:sp>
      <p:sp>
        <p:nvSpPr>
          <p:cNvPr id="3" name="TextBox 2"/>
          <p:cNvSpPr txBox="1">
            <a:spLocks noChangeArrowheads="1"/>
          </p:cNvSpPr>
          <p:nvPr/>
        </p:nvSpPr>
        <p:spPr bwMode="auto">
          <a:xfrm>
            <a:off x="693738" y="2800353"/>
            <a:ext cx="76962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1400">
                <a:latin typeface="Gill Sans MT" pitchFamily="34" charset="0"/>
              </a:rPr>
              <a:t>This presentation was made possible by the generous support of the American people through the United States Agency for International Development (USAID), under the terms of the Cooperative Agreement AID-OAA-A-14-00028.  The contents are the responsibility of the authors and do not necessarily reflect the views of USAID or the United States Government.</a:t>
            </a:r>
          </a:p>
        </p:txBody>
      </p:sp>
      <p:sp>
        <p:nvSpPr>
          <p:cNvPr id="4" name="TextBox 3"/>
          <p:cNvSpPr txBox="1">
            <a:spLocks noChangeArrowheads="1"/>
          </p:cNvSpPr>
          <p:nvPr/>
        </p:nvSpPr>
        <p:spPr bwMode="auto">
          <a:xfrm>
            <a:off x="960438" y="4514854"/>
            <a:ext cx="7162800" cy="379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defRPr/>
            </a:pPr>
            <a:r>
              <a:rPr lang="en-US" altLang="en-US" sz="2800" baseline="30000" dirty="0">
                <a:solidFill>
                  <a:srgbClr val="002A6C"/>
                </a:solidFill>
                <a:latin typeface="Gill Sans MT" pitchFamily="34" charset="0"/>
              </a:rPr>
              <a:t> facebook.com/MCSPglobal 			twitter.com/MCSPglobal</a:t>
            </a:r>
          </a:p>
        </p:txBody>
      </p:sp>
    </p:spTree>
    <p:extLst>
      <p:ext uri="{BB962C8B-B14F-4D97-AF65-F5344CB8AC3E}">
        <p14:creationId xmlns:p14="http://schemas.microsoft.com/office/powerpoint/2010/main" val="413003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0" y="1485900"/>
            <a:ext cx="4648200" cy="2000250"/>
          </a:xfrm>
        </p:spPr>
        <p:txBody>
          <a:bodyPr anchor="b">
            <a:noAutofit/>
          </a:bodyPr>
          <a:lstStyle>
            <a:lvl1pPr algn="l">
              <a:lnSpc>
                <a:spcPct val="100000"/>
              </a:lnSpc>
              <a:defRPr sz="3000">
                <a:solidFill>
                  <a:srgbClr val="002A6C"/>
                </a:solidFill>
                <a:latin typeface="Gill Sans MT" panose="020B0502020104020203" pitchFamily="34" charset="0"/>
                <a:cs typeface="Arial" panose="020B0604020202020204"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762000" y="3600450"/>
            <a:ext cx="4648200" cy="914400"/>
          </a:xfrm>
        </p:spPr>
        <p:txBody>
          <a:bodyPr>
            <a:normAutofit/>
          </a:bodyPr>
          <a:lstStyle>
            <a:lvl1pPr marL="0" indent="0" algn="l">
              <a:buNone/>
              <a:defRPr sz="2200">
                <a:solidFill>
                  <a:srgbClr val="5F5F5F"/>
                </a:solidFill>
                <a:latin typeface="Gill Sans MT" panose="020B05020201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3" name="ClipArt Placeholder 2"/>
          <p:cNvSpPr>
            <a:spLocks noGrp="1"/>
          </p:cNvSpPr>
          <p:nvPr>
            <p:ph type="clipArt" sz="quarter" idx="13"/>
          </p:nvPr>
        </p:nvSpPr>
        <p:spPr>
          <a:xfrm>
            <a:off x="5638800" y="1485900"/>
            <a:ext cx="2667000" cy="3028950"/>
          </a:xfrm>
        </p:spPr>
        <p:txBody>
          <a:bodyPr rtlCol="0">
            <a:normAutofit/>
          </a:bodyPr>
          <a:lstStyle>
            <a:lvl1pPr marL="0" indent="0">
              <a:buNone/>
              <a:defRPr/>
            </a:lvl1pPr>
          </a:lstStyle>
          <a:p>
            <a:pPr lvl="0"/>
            <a:r>
              <a:rPr lang="en-US" noProof="0"/>
              <a:t>Drag picture to placeholder or click icon to add</a:t>
            </a:r>
            <a:endParaRPr lang="en-US" noProof="0" dirty="0"/>
          </a:p>
        </p:txBody>
      </p:sp>
      <p:grpSp>
        <p:nvGrpSpPr>
          <p:cNvPr id="8" name="Group 7"/>
          <p:cNvGrpSpPr/>
          <p:nvPr userDrawn="1"/>
        </p:nvGrpSpPr>
        <p:grpSpPr>
          <a:xfrm>
            <a:off x="2293776" y="306808"/>
            <a:ext cx="4224218" cy="1045742"/>
            <a:chOff x="2293776" y="310852"/>
            <a:chExt cx="4224218" cy="104574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3776" y="310852"/>
              <a:ext cx="2688283" cy="104574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2658" y="549707"/>
              <a:ext cx="1545336" cy="566623"/>
            </a:xfrm>
            <a:prstGeom prst="rect">
              <a:avLst/>
            </a:prstGeom>
          </p:spPr>
        </p:pic>
      </p:grpSp>
    </p:spTree>
    <p:extLst>
      <p:ext uri="{BB962C8B-B14F-4D97-AF65-F5344CB8AC3E}">
        <p14:creationId xmlns:p14="http://schemas.microsoft.com/office/powerpoint/2010/main" val="32169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9B546A2B-B3E6-4B35-96E6-C71057C34662}" type="slidenum">
              <a:rPr lang="en-US"/>
              <a:pPr>
                <a:defRPr/>
              </a:pPr>
              <a:t>‹#›</a:t>
            </a:fld>
            <a:endParaRPr lang="en-US" dirty="0"/>
          </a:p>
        </p:txBody>
      </p:sp>
    </p:spTree>
    <p:extLst>
      <p:ext uri="{BB962C8B-B14F-4D97-AF65-F5344CB8AC3E}">
        <p14:creationId xmlns:p14="http://schemas.microsoft.com/office/powerpoint/2010/main" val="64524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solidFill>
                  <a:srgbClr val="5F5F5F"/>
                </a:solidFill>
              </a:defRPr>
            </a:lvl1pPr>
            <a:lvl2pPr>
              <a:defRPr sz="2400">
                <a:solidFill>
                  <a:srgbClr val="5F5F5F"/>
                </a:solidFill>
              </a:defRPr>
            </a:lvl2pPr>
            <a:lvl3pPr>
              <a:defRPr sz="2000">
                <a:solidFill>
                  <a:srgbClr val="5F5F5F"/>
                </a:solidFill>
              </a:defRPr>
            </a:lvl3pPr>
            <a:lvl4pPr>
              <a:defRPr sz="1800">
                <a:solidFill>
                  <a:srgbClr val="5F5F5F"/>
                </a:solidFill>
              </a:defRPr>
            </a:lvl4pPr>
            <a:lvl5pPr>
              <a:defRPr sz="1800">
                <a:solidFill>
                  <a:srgbClr val="5F5F5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800">
                <a:solidFill>
                  <a:srgbClr val="5F5F5F"/>
                </a:solidFill>
              </a:defRPr>
            </a:lvl1pPr>
            <a:lvl2pPr>
              <a:defRPr sz="2400">
                <a:solidFill>
                  <a:srgbClr val="5F5F5F"/>
                </a:solidFill>
              </a:defRPr>
            </a:lvl2pPr>
            <a:lvl3pPr>
              <a:defRPr sz="2000">
                <a:solidFill>
                  <a:srgbClr val="5F5F5F"/>
                </a:solidFill>
              </a:defRPr>
            </a:lvl3pPr>
            <a:lvl4pPr>
              <a:defRPr sz="1800">
                <a:solidFill>
                  <a:srgbClr val="5F5F5F"/>
                </a:solidFill>
              </a:defRPr>
            </a:lvl4pPr>
            <a:lvl5pPr>
              <a:defRPr sz="1800">
                <a:solidFill>
                  <a:srgbClr val="5F5F5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9AF8866B-F483-498F-B12A-4F9C089B4300}" type="slidenum">
              <a:rPr lang="en-US"/>
              <a:pPr>
                <a:defRPr/>
              </a:pPr>
              <a:t>‹#›</a:t>
            </a:fld>
            <a:endParaRPr lang="en-US" dirty="0"/>
          </a:p>
        </p:txBody>
      </p:sp>
    </p:spTree>
    <p:extLst>
      <p:ext uri="{BB962C8B-B14F-4D97-AF65-F5344CB8AC3E}">
        <p14:creationId xmlns:p14="http://schemas.microsoft.com/office/powerpoint/2010/main" val="34892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rgbClr val="5F5F5F"/>
                </a:solidFill>
              </a:defRPr>
            </a:lvl1pPr>
            <a:lvl2pPr>
              <a:defRPr sz="2200">
                <a:solidFill>
                  <a:srgbClr val="5F5F5F"/>
                </a:solidFill>
              </a:defRPr>
            </a:lvl2pPr>
            <a:lvl3pPr>
              <a:defRPr sz="2000">
                <a:solidFill>
                  <a:srgbClr val="5F5F5F"/>
                </a:solidFill>
              </a:defRPr>
            </a:lvl3pPr>
            <a:lvl4pPr>
              <a:defRPr sz="1800">
                <a:solidFill>
                  <a:srgbClr val="5F5F5F"/>
                </a:solidFill>
              </a:defRPr>
            </a:lvl4pPr>
            <a:lvl5pPr>
              <a:defRPr sz="1600">
                <a:solidFill>
                  <a:srgbClr val="5F5F5F"/>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B987A250-8AB9-415C-A139-ED42AB7E0BAC}" type="slidenum">
              <a:rPr lang="en-US"/>
              <a:pPr>
                <a:defRPr/>
              </a:pPr>
              <a:t>‹#›</a:t>
            </a:fld>
            <a:endParaRPr lang="en-US" dirty="0"/>
          </a:p>
        </p:txBody>
      </p:sp>
    </p:spTree>
    <p:extLst>
      <p:ext uri="{BB962C8B-B14F-4D97-AF65-F5344CB8AC3E}">
        <p14:creationId xmlns:p14="http://schemas.microsoft.com/office/powerpoint/2010/main" val="364217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lvl1p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6E77197B-BF88-4323-B102-6569A36DE2CF}" type="slidenum">
              <a:rPr lang="en-US"/>
              <a:pPr>
                <a:defRPr/>
              </a:pPr>
              <a:t>‹#›</a:t>
            </a:fld>
            <a:endParaRPr lang="en-US" dirty="0"/>
          </a:p>
        </p:txBody>
      </p:sp>
    </p:spTree>
    <p:extLst>
      <p:ext uri="{BB962C8B-B14F-4D97-AF65-F5344CB8AC3E}">
        <p14:creationId xmlns:p14="http://schemas.microsoft.com/office/powerpoint/2010/main" val="23614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CCDD697D-2D8B-46D1-991A-058DAEE10DC0}" type="slidenum">
              <a:rPr lang="en-US"/>
              <a:pPr>
                <a:defRPr/>
              </a:pPr>
              <a:t>‹#›</a:t>
            </a:fld>
            <a:endParaRPr lang="en-US" dirty="0"/>
          </a:p>
        </p:txBody>
      </p:sp>
    </p:spTree>
    <p:extLst>
      <p:ext uri="{BB962C8B-B14F-4D97-AF65-F5344CB8AC3E}">
        <p14:creationId xmlns:p14="http://schemas.microsoft.com/office/powerpoint/2010/main" val="104212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93738" y="1373981"/>
            <a:ext cx="7696200"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3400" dirty="0">
                <a:solidFill>
                  <a:srgbClr val="002A6C"/>
                </a:solidFill>
                <a:latin typeface="Gill Sans MT" pitchFamily="34" charset="0"/>
              </a:rPr>
              <a:t>For more information, please visit</a:t>
            </a:r>
          </a:p>
          <a:p>
            <a:pPr algn="ctr">
              <a:defRPr/>
            </a:pPr>
            <a:r>
              <a:rPr lang="en-US" altLang="en-US" sz="3400" b="1" dirty="0">
                <a:solidFill>
                  <a:srgbClr val="002A6C"/>
                </a:solidFill>
                <a:latin typeface="Gill Sans MT" pitchFamily="34" charset="0"/>
              </a:rPr>
              <a:t>www.mcsprogram.org</a:t>
            </a:r>
          </a:p>
          <a:p>
            <a:pPr>
              <a:defRPr/>
            </a:pPr>
            <a:endParaRPr lang="en-US" altLang="en-US" dirty="0"/>
          </a:p>
        </p:txBody>
      </p:sp>
      <p:sp>
        <p:nvSpPr>
          <p:cNvPr id="3" name="TextBox 2"/>
          <p:cNvSpPr txBox="1">
            <a:spLocks noChangeArrowheads="1"/>
          </p:cNvSpPr>
          <p:nvPr/>
        </p:nvSpPr>
        <p:spPr bwMode="auto">
          <a:xfrm>
            <a:off x="693738" y="2800353"/>
            <a:ext cx="76962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1400">
                <a:latin typeface="Gill Sans MT" pitchFamily="34" charset="0"/>
              </a:rPr>
              <a:t>This presentation was made possible by the generous support of the American people through the United States Agency for International Development (USAID), under the terms of the Cooperative Agreement AID-OAA-A-14-00028.  The contents are the responsibility of the authors and do not necessarily reflect the views of USAID or the United States Government.</a:t>
            </a:r>
          </a:p>
        </p:txBody>
      </p:sp>
      <p:sp>
        <p:nvSpPr>
          <p:cNvPr id="4" name="TextBox 3"/>
          <p:cNvSpPr txBox="1">
            <a:spLocks noChangeArrowheads="1"/>
          </p:cNvSpPr>
          <p:nvPr/>
        </p:nvSpPr>
        <p:spPr bwMode="auto">
          <a:xfrm>
            <a:off x="960438" y="4514854"/>
            <a:ext cx="7162800" cy="379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2800" baseline="30000" dirty="0">
                <a:solidFill>
                  <a:srgbClr val="002A6C"/>
                </a:solidFill>
                <a:latin typeface="Gill Sans MT" pitchFamily="34" charset="0"/>
              </a:rPr>
              <a:t> facebook.com/MCSPglobal 			twitter.com/MCSPglobal</a:t>
            </a:r>
          </a:p>
        </p:txBody>
      </p:sp>
    </p:spTree>
    <p:extLst>
      <p:ext uri="{BB962C8B-B14F-4D97-AF65-F5344CB8AC3E}">
        <p14:creationId xmlns:p14="http://schemas.microsoft.com/office/powerpoint/2010/main" val="115815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0" y="1485900"/>
            <a:ext cx="7772400" cy="2000250"/>
          </a:xfrm>
        </p:spPr>
        <p:txBody>
          <a:bodyPr anchor="b">
            <a:noAutofit/>
          </a:bodyPr>
          <a:lstStyle>
            <a:lvl1pPr>
              <a:lnSpc>
                <a:spcPct val="100000"/>
              </a:lnSpc>
              <a:defRPr sz="4000">
                <a:solidFill>
                  <a:srgbClr val="002A6C"/>
                </a:solidFill>
                <a:latin typeface="Gill Sans MT" panose="020B0502020104020203" pitchFamily="34" charset="0"/>
                <a:cs typeface="Arial" panose="020B0604020202020204" pitchFamily="34" charset="0"/>
              </a:defRPr>
            </a:lvl1pPr>
          </a:lstStyle>
          <a:p>
            <a:r>
              <a:rPr lang="en-US" dirty="0"/>
              <a:t>Click to edit Master title style</a:t>
            </a:r>
          </a:p>
        </p:txBody>
      </p:sp>
      <p:sp>
        <p:nvSpPr>
          <p:cNvPr id="15" name="Subtitle 2"/>
          <p:cNvSpPr>
            <a:spLocks noGrp="1"/>
          </p:cNvSpPr>
          <p:nvPr>
            <p:ph type="subTitle" idx="1"/>
          </p:nvPr>
        </p:nvSpPr>
        <p:spPr>
          <a:xfrm>
            <a:off x="762000" y="3600450"/>
            <a:ext cx="7772400" cy="914400"/>
          </a:xfrm>
        </p:spPr>
        <p:txBody>
          <a:bodyPr>
            <a:normAutofit/>
          </a:bodyPr>
          <a:lstStyle>
            <a:lvl1pPr marL="0" indent="0" algn="ctr">
              <a:buNone/>
              <a:defRPr sz="2400">
                <a:solidFill>
                  <a:srgbClr val="5F5F5F"/>
                </a:solidFill>
                <a:latin typeface="Gill Sans MT" panose="020B05020201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8" name="Group 7"/>
          <p:cNvGrpSpPr/>
          <p:nvPr userDrawn="1"/>
        </p:nvGrpSpPr>
        <p:grpSpPr>
          <a:xfrm>
            <a:off x="2293776" y="306808"/>
            <a:ext cx="4224218" cy="1045742"/>
            <a:chOff x="2293776" y="310852"/>
            <a:chExt cx="4224218" cy="1045742"/>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3776" y="310852"/>
              <a:ext cx="2688283" cy="104574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2658" y="549707"/>
              <a:ext cx="1545336" cy="566623"/>
            </a:xfrm>
            <a:prstGeom prst="rect">
              <a:avLst/>
            </a:prstGeom>
          </p:spPr>
        </p:pic>
      </p:grpSp>
    </p:spTree>
    <p:extLst>
      <p:ext uri="{BB962C8B-B14F-4D97-AF65-F5344CB8AC3E}">
        <p14:creationId xmlns:p14="http://schemas.microsoft.com/office/powerpoint/2010/main" val="226089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85950"/>
            <a:ext cx="9144000" cy="3261360"/>
          </a:xfrm>
          <a:prstGeom prst="rect">
            <a:avLst/>
          </a:prstGeom>
        </p:spPr>
      </p:pic>
      <p:sp>
        <p:nvSpPr>
          <p:cNvPr id="1027"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100">
                <a:solidFill>
                  <a:schemeClr val="tx2"/>
                </a:solidFill>
                <a:latin typeface="Gill Sans MT" panose="020B0502020104020203" pitchFamily="34" charset="0"/>
                <a:cs typeface="+mn-cs"/>
              </a:defRPr>
            </a:lvl1pPr>
          </a:lstStyle>
          <a:p>
            <a:pPr>
              <a:defRPr/>
            </a:pPr>
            <a:fld id="{326B3E39-0488-4C68-AB44-5551611BF646}" type="slidenum">
              <a:rPr lang="en-US"/>
              <a:pPr>
                <a:defRPr/>
              </a:pPr>
              <a:t>‹#›</a:t>
            </a:fld>
            <a:endParaRPr lang="en-US" dirty="0"/>
          </a:p>
        </p:txBody>
      </p:sp>
      <p:sp>
        <p:nvSpPr>
          <p:cNvPr id="11" name="Slide Number Placeholder 5"/>
          <p:cNvSpPr txBox="1">
            <a:spLocks/>
          </p:cNvSpPr>
          <p:nvPr/>
        </p:nvSpPr>
        <p:spPr>
          <a:xfrm>
            <a:off x="6553200" y="4767264"/>
            <a:ext cx="2133600" cy="273844"/>
          </a:xfrm>
          <a:prstGeom prst="rect">
            <a:avLst/>
          </a:prstGeom>
        </p:spPr>
        <p:txBody>
          <a:bodyPr/>
          <a:lstStyle>
            <a:defPPr>
              <a:defRPr lang="en-US"/>
            </a:defPPr>
            <a:lvl1pPr marL="0" algn="l" defTabSz="914400" rtl="0" eaLnBrk="1" latinLnBrk="0" hangingPunct="1">
              <a:defRPr sz="1800" kern="1200">
                <a:solidFill>
                  <a:srgbClr val="9DBFE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17" r:id="rId3"/>
    <p:sldLayoutId id="2147483718" r:id="rId4"/>
    <p:sldLayoutId id="2147483719" r:id="rId5"/>
    <p:sldLayoutId id="2147483720" r:id="rId6"/>
    <p:sldLayoutId id="2147483721" r:id="rId7"/>
    <p:sldLayoutId id="2147483729" r:id="rId8"/>
  </p:sldLayoutIdLst>
  <p:txStyles>
    <p:titleStyle>
      <a:lvl1pPr algn="ctr" rtl="0" eaLnBrk="1" fontAlgn="base" hangingPunct="1">
        <a:spcBef>
          <a:spcPct val="0"/>
        </a:spcBef>
        <a:spcAft>
          <a:spcPct val="0"/>
        </a:spcAft>
        <a:defRPr sz="35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5F5F5F"/>
          </a:solidFill>
          <a:latin typeface="Gill Sans MT" panose="020B0502020104020203"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800" kern="1200">
          <a:solidFill>
            <a:srgbClr val="5F5F5F"/>
          </a:solidFill>
          <a:latin typeface="Gill Sans MT" panose="020B0502020104020203"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400" kern="1200">
          <a:solidFill>
            <a:srgbClr val="5F5F5F"/>
          </a:solidFill>
          <a:latin typeface="Gill Sans MT" panose="020B0502020104020203"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2000" kern="1200">
          <a:solidFill>
            <a:srgbClr val="5F5F5F"/>
          </a:solidFill>
          <a:latin typeface="Gill Sans MT" panose="020B0502020104020203"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2000" kern="1200">
          <a:solidFill>
            <a:srgbClr val="5F5F5F"/>
          </a:solidFill>
          <a:latin typeface="Gill Sans MT" panose="020B0502020104020203"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a:solidFill>
                  <a:srgbClr val="5F5F5F"/>
                </a:solidFill>
                <a:latin typeface="+mn-lt"/>
                <a:cs typeface="+mn-cs"/>
              </a:defRPr>
            </a:lvl1pPr>
          </a:lstStyle>
          <a:p>
            <a:pPr>
              <a:defRPr/>
            </a:pPr>
            <a:fld id="{D2861CA0-782D-40ED-9D60-8153DADDD249}" type="slidenum">
              <a:rPr lang="en-US"/>
              <a:pPr>
                <a:defRPr/>
              </a:pPr>
              <a:t>‹#›</a:t>
            </a:fld>
            <a:endParaRPr lang="en-US" dirty="0"/>
          </a:p>
        </p:txBody>
      </p:sp>
      <p:sp>
        <p:nvSpPr>
          <p:cNvPr id="11" name="Slide Number Placeholder 5"/>
          <p:cNvSpPr txBox="1">
            <a:spLocks/>
          </p:cNvSpPr>
          <p:nvPr/>
        </p:nvSpPr>
        <p:spPr>
          <a:xfrm>
            <a:off x="6553200" y="4767264"/>
            <a:ext cx="2133600" cy="273844"/>
          </a:xfrm>
          <a:prstGeom prst="rect">
            <a:avLst/>
          </a:prstGeom>
        </p:spPr>
        <p:txBody>
          <a:bodyPr/>
          <a:lstStyle>
            <a:defPPr>
              <a:defRPr lang="en-US"/>
            </a:defPPr>
            <a:lvl1pPr marL="0" algn="l" defTabSz="914400" rtl="0" eaLnBrk="1" latinLnBrk="0" hangingPunct="1">
              <a:defRPr sz="1800" kern="1200">
                <a:solidFill>
                  <a:srgbClr val="9DBFE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22" r:id="rId3"/>
    <p:sldLayoutId id="2147483723" r:id="rId4"/>
    <p:sldLayoutId id="2147483724" r:id="rId5"/>
    <p:sldLayoutId id="2147483725" r:id="rId6"/>
    <p:sldLayoutId id="2147483726" r:id="rId7"/>
    <p:sldLayoutId id="2147483732" r:id="rId8"/>
  </p:sldLayoutIdLst>
  <p:txStyles>
    <p:titleStyle>
      <a:lvl1pPr algn="ctr" rtl="0" eaLnBrk="0" fontAlgn="base" hangingPunct="0">
        <a:spcBef>
          <a:spcPct val="0"/>
        </a:spcBef>
        <a:spcAft>
          <a:spcPct val="0"/>
        </a:spcAft>
        <a:defRPr sz="3500" kern="1200">
          <a:solidFill>
            <a:srgbClr val="002A6C"/>
          </a:solidFill>
          <a:latin typeface="Gill Sans MT" panose="020B0502020104020203" pitchFamily="34" charset="0"/>
          <a:ea typeface="+mj-ea"/>
          <a:cs typeface="Arial" panose="020B0604020202020204" pitchFamily="34" charset="0"/>
        </a:defRPr>
      </a:lvl1pPr>
      <a:lvl2pPr algn="ctr" rtl="0" eaLnBrk="0" fontAlgn="base" hangingPunct="0">
        <a:spcBef>
          <a:spcPct val="0"/>
        </a:spcBef>
        <a:spcAft>
          <a:spcPct val="0"/>
        </a:spcAft>
        <a:defRPr sz="3500">
          <a:solidFill>
            <a:srgbClr val="002A6C"/>
          </a:solidFill>
          <a:latin typeface="Gill Sans MT" pitchFamily="34" charset="0"/>
          <a:cs typeface="Arial" charset="0"/>
        </a:defRPr>
      </a:lvl2pPr>
      <a:lvl3pPr algn="ctr" rtl="0" eaLnBrk="0" fontAlgn="base" hangingPunct="0">
        <a:spcBef>
          <a:spcPct val="0"/>
        </a:spcBef>
        <a:spcAft>
          <a:spcPct val="0"/>
        </a:spcAft>
        <a:defRPr sz="3500">
          <a:solidFill>
            <a:srgbClr val="002A6C"/>
          </a:solidFill>
          <a:latin typeface="Gill Sans MT" pitchFamily="34" charset="0"/>
          <a:cs typeface="Arial" charset="0"/>
        </a:defRPr>
      </a:lvl3pPr>
      <a:lvl4pPr algn="ctr" rtl="0" eaLnBrk="0" fontAlgn="base" hangingPunct="0">
        <a:spcBef>
          <a:spcPct val="0"/>
        </a:spcBef>
        <a:spcAft>
          <a:spcPct val="0"/>
        </a:spcAft>
        <a:defRPr sz="3500">
          <a:solidFill>
            <a:srgbClr val="002A6C"/>
          </a:solidFill>
          <a:latin typeface="Gill Sans MT" pitchFamily="34" charset="0"/>
          <a:cs typeface="Arial" charset="0"/>
        </a:defRPr>
      </a:lvl4pPr>
      <a:lvl5pPr algn="ctr" rtl="0" eaLnBrk="0" fontAlgn="base" hangingPunct="0">
        <a:spcBef>
          <a:spcPct val="0"/>
        </a:spcBef>
        <a:spcAft>
          <a:spcPct val="0"/>
        </a:spcAft>
        <a:defRPr sz="3500">
          <a:solidFill>
            <a:srgbClr val="002A6C"/>
          </a:solidFill>
          <a:latin typeface="Gill Sans MT" pitchFamily="34" charset="0"/>
          <a:cs typeface="Arial" charset="0"/>
        </a:defRPr>
      </a:lvl5pPr>
      <a:lvl6pPr marL="457200" algn="ctr" rtl="0" fontAlgn="base">
        <a:spcBef>
          <a:spcPct val="0"/>
        </a:spcBef>
        <a:spcAft>
          <a:spcPct val="0"/>
        </a:spcAft>
        <a:defRPr sz="3500">
          <a:solidFill>
            <a:srgbClr val="002A6C"/>
          </a:solidFill>
          <a:latin typeface="Gill Sans MT" pitchFamily="34" charset="0"/>
          <a:cs typeface="Arial" charset="0"/>
        </a:defRPr>
      </a:lvl6pPr>
      <a:lvl7pPr marL="914400" algn="ctr" rtl="0" fontAlgn="base">
        <a:spcBef>
          <a:spcPct val="0"/>
        </a:spcBef>
        <a:spcAft>
          <a:spcPct val="0"/>
        </a:spcAft>
        <a:defRPr sz="3500">
          <a:solidFill>
            <a:srgbClr val="002A6C"/>
          </a:solidFill>
          <a:latin typeface="Gill Sans MT" pitchFamily="34" charset="0"/>
          <a:cs typeface="Arial" charset="0"/>
        </a:defRPr>
      </a:lvl7pPr>
      <a:lvl8pPr marL="1371600" algn="ctr" rtl="0" fontAlgn="base">
        <a:spcBef>
          <a:spcPct val="0"/>
        </a:spcBef>
        <a:spcAft>
          <a:spcPct val="0"/>
        </a:spcAft>
        <a:defRPr sz="3500">
          <a:solidFill>
            <a:srgbClr val="002A6C"/>
          </a:solidFill>
          <a:latin typeface="Gill Sans MT" pitchFamily="34" charset="0"/>
          <a:cs typeface="Arial" charset="0"/>
        </a:defRPr>
      </a:lvl8pPr>
      <a:lvl9pPr marL="1828800" algn="ctr" rtl="0" fontAlgn="base">
        <a:spcBef>
          <a:spcPct val="0"/>
        </a:spcBef>
        <a:spcAft>
          <a:spcPct val="0"/>
        </a:spcAft>
        <a:defRPr sz="3500">
          <a:solidFill>
            <a:srgbClr val="002A6C"/>
          </a:solidFill>
          <a:latin typeface="Gill Sans MT"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5F5F5F"/>
          </a:solidFill>
          <a:latin typeface="Gill Sans MT" panose="020B0502020104020203"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rgbClr val="5F5F5F"/>
          </a:solidFill>
          <a:latin typeface="Gill Sans MT" panose="020B0502020104020203"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rgbClr val="5F5F5F"/>
          </a:solidFill>
          <a:latin typeface="Gill Sans MT" panose="020B0502020104020203"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rgbClr val="5F5F5F"/>
          </a:solidFill>
          <a:latin typeface="Gill Sans MT" panose="020B0502020104020203"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rgbClr val="5F5F5F"/>
          </a:solidFill>
          <a:latin typeface="Gill Sans MT" panose="020B0502020104020203"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slide" Target="slide141.xml"/><Relationship Id="rId7" Type="http://schemas.openxmlformats.org/officeDocument/2006/relationships/slide" Target="slide145.xml"/><Relationship Id="rId2" Type="http://schemas.openxmlformats.org/officeDocument/2006/relationships/slide" Target="slide135.xml"/><Relationship Id="rId1" Type="http://schemas.openxmlformats.org/officeDocument/2006/relationships/slideLayout" Target="../slideLayouts/slideLayout6.xml"/><Relationship Id="rId6" Type="http://schemas.openxmlformats.org/officeDocument/2006/relationships/slide" Target="slide151.xml"/><Relationship Id="rId5" Type="http://schemas.openxmlformats.org/officeDocument/2006/relationships/slide" Target="slide143.xml"/><Relationship Id="rId10" Type="http://schemas.openxmlformats.org/officeDocument/2006/relationships/slide" Target="slide147.xml"/><Relationship Id="rId4" Type="http://schemas.openxmlformats.org/officeDocument/2006/relationships/slide" Target="slide139.xml"/><Relationship Id="rId9" Type="http://schemas.openxmlformats.org/officeDocument/2006/relationships/slide" Target="slide14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slide" Target="slide134.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latin typeface="Gill Sans MT"/>
                <a:cs typeface="Arial"/>
              </a:rPr>
              <a:t>MDSR Capacity-Building Workshop</a:t>
            </a:r>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8711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Norms and Expectations</a:t>
            </a:r>
          </a:p>
        </p:txBody>
      </p:sp>
      <p:sp>
        <p:nvSpPr>
          <p:cNvPr id="3" name="Content Placeholder 2"/>
          <p:cNvSpPr>
            <a:spLocks noGrp="1"/>
          </p:cNvSpPr>
          <p:nvPr>
            <p:ph idx="1"/>
          </p:nvPr>
        </p:nvSpPr>
        <p:spPr/>
        <p:txBody>
          <a:bodyPr/>
          <a:lstStyle/>
          <a:p>
            <a:r>
              <a:rPr lang="en-US" dirty="0"/>
              <a:t>Populate the flip charts as a group</a:t>
            </a:r>
          </a:p>
        </p:txBody>
      </p:sp>
    </p:spTree>
    <p:extLst>
      <p:ext uri="{BB962C8B-B14F-4D97-AF65-F5344CB8AC3E}">
        <p14:creationId xmlns:p14="http://schemas.microsoft.com/office/powerpoint/2010/main" val="22367844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Sample MDSR Forms Used in Workshop</a:t>
            </a:r>
            <a:endParaRPr lang="en-US" dirty="0"/>
          </a:p>
        </p:txBody>
      </p:sp>
      <p:sp>
        <p:nvSpPr>
          <p:cNvPr id="3" name="Content Placeholder 2"/>
          <p:cNvSpPr>
            <a:spLocks noGrp="1"/>
          </p:cNvSpPr>
          <p:nvPr>
            <p:ph idx="1"/>
          </p:nvPr>
        </p:nvSpPr>
        <p:spPr/>
        <p:txBody>
          <a:bodyPr/>
          <a:lstStyle/>
          <a:p>
            <a:r>
              <a:rPr lang="en-US" sz="2600" dirty="0" smtClean="0"/>
              <a:t>Maternal Death Review and Clinical Summary Forms (D2/S3) </a:t>
            </a:r>
          </a:p>
          <a:p>
            <a:r>
              <a:rPr lang="en-US" sz="2600" dirty="0" smtClean="0"/>
              <a:t>MDSR Form: Modifiable Factors (D3/S2)</a:t>
            </a:r>
          </a:p>
          <a:p>
            <a:r>
              <a:rPr lang="en-US" sz="2600" dirty="0" smtClean="0"/>
              <a:t>MDSR Form: Priority responses to implement and monitor (D3/S2) </a:t>
            </a:r>
          </a:p>
          <a:p>
            <a:r>
              <a:rPr lang="en-US" sz="2600" dirty="0" smtClean="0"/>
              <a:t>Aggregate MDSR Form: Common Modifiable Factors and Aggregated Priority Responses to Accelerate Reduction of Maternal Deaths (D3/S3) </a:t>
            </a:r>
            <a:endParaRPr lang="en-US" sz="2600" dirty="0"/>
          </a:p>
        </p:txBody>
      </p:sp>
    </p:spTree>
    <p:extLst>
      <p:ext uri="{BB962C8B-B14F-4D97-AF65-F5344CB8AC3E}">
        <p14:creationId xmlns:p14="http://schemas.microsoft.com/office/powerpoint/2010/main" val="3037915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Discussion</a:t>
            </a:r>
            <a:br>
              <a:rPr lang="en-US" smtClean="0"/>
            </a:br>
            <a:r>
              <a:rPr lang="en-US" smtClean="0"/>
              <a:t>Case Scenario A: Example</a:t>
            </a:r>
            <a:endParaRPr lang="en-US" dirty="0"/>
          </a:p>
        </p:txBody>
      </p:sp>
      <p:sp>
        <p:nvSpPr>
          <p:cNvPr id="3" name="Content Placeholder 2"/>
          <p:cNvSpPr>
            <a:spLocks noGrp="1"/>
          </p:cNvSpPr>
          <p:nvPr>
            <p:ph idx="1"/>
          </p:nvPr>
        </p:nvSpPr>
        <p:spPr/>
        <p:txBody>
          <a:bodyPr/>
          <a:lstStyle/>
          <a:p>
            <a:r>
              <a:rPr lang="en-US" dirty="0" smtClean="0"/>
              <a:t>Page 21 of Learners Guide</a:t>
            </a:r>
          </a:p>
          <a:p>
            <a:r>
              <a:rPr lang="en-US" dirty="0" smtClean="0"/>
              <a:t>Read Scenario A </a:t>
            </a:r>
          </a:p>
          <a:p>
            <a:r>
              <a:rPr lang="en-US" dirty="0" smtClean="0"/>
              <a:t>Discuss the proposed case summary: Is there anything you would change?  </a:t>
            </a:r>
            <a:endParaRPr lang="en-US" dirty="0"/>
          </a:p>
        </p:txBody>
      </p:sp>
    </p:spTree>
    <p:extLst>
      <p:ext uri="{BB962C8B-B14F-4D97-AF65-F5344CB8AC3E}">
        <p14:creationId xmlns:p14="http://schemas.microsoft.com/office/powerpoint/2010/main" val="28692573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Case Summary</a:t>
            </a:r>
            <a:endParaRPr lang="en-US" dirty="0"/>
          </a:p>
        </p:txBody>
      </p:sp>
      <p:sp>
        <p:nvSpPr>
          <p:cNvPr id="3" name="Content Placeholder 2"/>
          <p:cNvSpPr>
            <a:spLocks noGrp="1"/>
          </p:cNvSpPr>
          <p:nvPr>
            <p:ph idx="1"/>
          </p:nvPr>
        </p:nvSpPr>
        <p:spPr/>
        <p:txBody>
          <a:bodyPr/>
          <a:lstStyle/>
          <a:p>
            <a:r>
              <a:rPr lang="en-US" dirty="0" smtClean="0"/>
              <a:t>Break into small groups</a:t>
            </a:r>
          </a:p>
          <a:p>
            <a:r>
              <a:rPr lang="en-US" dirty="0" smtClean="0"/>
              <a:t>Each group reviews </a:t>
            </a:r>
            <a:r>
              <a:rPr lang="en-US" b="1" dirty="0" smtClean="0"/>
              <a:t>one</a:t>
            </a:r>
            <a:r>
              <a:rPr lang="en-US" dirty="0" smtClean="0"/>
              <a:t> Maternal Death Review and Clinical Summary Form Scenario (1 through 4)</a:t>
            </a:r>
          </a:p>
          <a:p>
            <a:r>
              <a:rPr lang="en-US" dirty="0" smtClean="0"/>
              <a:t>In small groups, review your assigned scenario and complete a case summary</a:t>
            </a:r>
            <a:endParaRPr lang="en-US" dirty="0"/>
          </a:p>
        </p:txBody>
      </p:sp>
    </p:spTree>
    <p:extLst>
      <p:ext uri="{BB962C8B-B14F-4D97-AF65-F5344CB8AC3E}">
        <p14:creationId xmlns:p14="http://schemas.microsoft.com/office/powerpoint/2010/main" val="1514070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Facility-level Case Summaries</a:t>
            </a:r>
            <a:endParaRPr lang="en-US" dirty="0"/>
          </a:p>
        </p:txBody>
      </p:sp>
      <p:sp>
        <p:nvSpPr>
          <p:cNvPr id="3" name="Content Placeholder 2"/>
          <p:cNvSpPr>
            <a:spLocks noGrp="1"/>
          </p:cNvSpPr>
          <p:nvPr>
            <p:ph idx="1"/>
          </p:nvPr>
        </p:nvSpPr>
        <p:spPr/>
        <p:txBody>
          <a:bodyPr/>
          <a:lstStyle/>
          <a:p>
            <a:r>
              <a:rPr lang="en-US" dirty="0" smtClean="0"/>
              <a:t>Remain in small groups</a:t>
            </a:r>
          </a:p>
          <a:p>
            <a:r>
              <a:rPr lang="en-US" dirty="0" smtClean="0"/>
              <a:t>Review completed country-specific </a:t>
            </a:r>
            <a:br>
              <a:rPr lang="en-US" dirty="0" smtClean="0"/>
            </a:br>
            <a:r>
              <a:rPr lang="en-US" dirty="0" smtClean="0"/>
              <a:t>facility-level case summary</a:t>
            </a:r>
          </a:p>
          <a:p>
            <a:r>
              <a:rPr lang="en-US" dirty="0" smtClean="0"/>
              <a:t>Share observations comparing real case summary with the case summary from scenarios in the previous activity</a:t>
            </a:r>
            <a:endParaRPr lang="en-US" dirty="0"/>
          </a:p>
        </p:txBody>
      </p:sp>
    </p:spTree>
    <p:extLst>
      <p:ext uri="{BB962C8B-B14F-4D97-AF65-F5344CB8AC3E}">
        <p14:creationId xmlns:p14="http://schemas.microsoft.com/office/powerpoint/2010/main" val="345548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302345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571750"/>
            <a:ext cx="8305800" cy="1371600"/>
          </a:xfrm>
        </p:spPr>
        <p:txBody>
          <a:bodyPr/>
          <a:lstStyle/>
          <a:p>
            <a:r>
              <a:rPr lang="en-US" b="1" dirty="0" smtClean="0"/>
              <a:t>Day 2, Session 4</a:t>
            </a:r>
            <a:r>
              <a:rPr lang="en-US" altLang="en-US" dirty="0" smtClean="0">
                <a:cs typeface="Arial" charset="0"/>
              </a:rPr>
              <a:t/>
            </a:r>
            <a:br>
              <a:rPr lang="en-US" altLang="en-US" dirty="0" smtClean="0">
                <a:cs typeface="Arial" charset="0"/>
              </a:rPr>
            </a:br>
            <a:r>
              <a:rPr lang="en-US" altLang="en-US" sz="3800" dirty="0" smtClean="0">
                <a:cs typeface="Arial" charset="0"/>
              </a:rPr>
              <a:t>Cause Assignment Using the ICD-MM</a:t>
            </a:r>
            <a:endParaRPr lang="en-US" altLang="en-US" sz="3800" dirty="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1174143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sz="half" idx="1"/>
          </p:nvPr>
        </p:nvSpPr>
        <p:spPr/>
        <p:txBody>
          <a:bodyPr/>
          <a:lstStyle/>
          <a:p>
            <a:r>
              <a:rPr lang="en-US" dirty="0" smtClean="0"/>
              <a:t>Correctly assign the causes of maternal deaths using the </a:t>
            </a:r>
            <a:br>
              <a:rPr lang="en-US" dirty="0" smtClean="0"/>
            </a:br>
            <a:r>
              <a:rPr lang="en-US" dirty="0" smtClean="0"/>
              <a:t>ICD-MM classification system</a:t>
            </a:r>
            <a:endParaRPr lang="en-US"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352550"/>
            <a:ext cx="4038600" cy="2696290"/>
          </a:xfrm>
        </p:spPr>
      </p:pic>
      <p:sp>
        <p:nvSpPr>
          <p:cNvPr id="5" name="TextBox 4"/>
          <p:cNvSpPr txBox="1"/>
          <p:nvPr/>
        </p:nvSpPr>
        <p:spPr>
          <a:xfrm>
            <a:off x="4572000" y="4041982"/>
            <a:ext cx="3068469" cy="261610"/>
          </a:xfrm>
          <a:prstGeom prst="rect">
            <a:avLst/>
          </a:prstGeom>
          <a:noFill/>
        </p:spPr>
        <p:txBody>
          <a:bodyPr wrap="none" rtlCol="0">
            <a:spAutoFit/>
          </a:bodyPr>
          <a:lstStyle/>
          <a:p>
            <a:r>
              <a:rPr lang="en-US" sz="1100" dirty="0">
                <a:solidFill>
                  <a:schemeClr val="bg1">
                    <a:lumMod val="75000"/>
                  </a:schemeClr>
                </a:solidFill>
                <a:latin typeface="Gill Sans MT" panose="020B0502020104020203" pitchFamily="34" charset="0"/>
              </a:rPr>
              <a:t>Nurse at Nigeria’s </a:t>
            </a:r>
            <a:r>
              <a:rPr lang="en-US" sz="1100" dirty="0" err="1">
                <a:solidFill>
                  <a:schemeClr val="bg1">
                    <a:lumMod val="75000"/>
                  </a:schemeClr>
                </a:solidFill>
                <a:latin typeface="Gill Sans MT" panose="020B0502020104020203" pitchFamily="34" charset="0"/>
              </a:rPr>
              <a:t>Lokoja</a:t>
            </a:r>
            <a:r>
              <a:rPr lang="en-US" sz="1100" dirty="0">
                <a:solidFill>
                  <a:schemeClr val="bg1">
                    <a:lumMod val="75000"/>
                  </a:schemeClr>
                </a:solidFill>
                <a:latin typeface="Gill Sans MT" panose="020B0502020104020203" pitchFamily="34" charset="0"/>
              </a:rPr>
              <a:t> Federal Medical Center </a:t>
            </a:r>
          </a:p>
        </p:txBody>
      </p:sp>
    </p:spTree>
    <p:extLst>
      <p:ext uri="{BB962C8B-B14F-4D97-AF65-F5344CB8AC3E}">
        <p14:creationId xmlns:p14="http://schemas.microsoft.com/office/powerpoint/2010/main" val="1544956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ICD-10: Definition </a:t>
            </a:r>
            <a:endParaRPr lang="en-US" dirty="0"/>
          </a:p>
        </p:txBody>
      </p:sp>
      <p:sp>
        <p:nvSpPr>
          <p:cNvPr id="3" name="Content Placeholder 2"/>
          <p:cNvSpPr>
            <a:spLocks noGrp="1"/>
          </p:cNvSpPr>
          <p:nvPr>
            <p:ph idx="1"/>
          </p:nvPr>
        </p:nvSpPr>
        <p:spPr/>
        <p:txBody>
          <a:bodyPr/>
          <a:lstStyle/>
          <a:p>
            <a:r>
              <a:rPr lang="en-US" smtClean="0"/>
              <a:t>International statistical classification of diseases and related health problems, tenth revision (ICD-10) is the standard tool to guide the collection, coding, tabulation and reporting of mortality statistics based on civil registration. (WHO 2012)</a:t>
            </a:r>
            <a:endParaRPr lang="en-US" dirty="0"/>
          </a:p>
        </p:txBody>
      </p:sp>
    </p:spTree>
    <p:extLst>
      <p:ext uri="{BB962C8B-B14F-4D97-AF65-F5344CB8AC3E}">
        <p14:creationId xmlns:p14="http://schemas.microsoft.com/office/powerpoint/2010/main" val="31950821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ICD: Maternal Mortality</a:t>
            </a:r>
            <a:endParaRPr lang="en-US" dirty="0"/>
          </a:p>
        </p:txBody>
      </p:sp>
      <p:sp>
        <p:nvSpPr>
          <p:cNvPr id="3" name="Content Placeholder 2"/>
          <p:cNvSpPr>
            <a:spLocks noGrp="1"/>
          </p:cNvSpPr>
          <p:nvPr>
            <p:ph sz="half" idx="1"/>
          </p:nvPr>
        </p:nvSpPr>
        <p:spPr/>
        <p:txBody>
          <a:bodyPr/>
          <a:lstStyle/>
          <a:p>
            <a:r>
              <a:rPr lang="en-US" smtClean="0"/>
              <a:t>ICD-MM is the application of the coding rules of the ICD-10 to deaths during pregnancy, childbirth, and the puerperium.</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62559" y="1200150"/>
            <a:ext cx="2409881" cy="3394075"/>
          </a:xfrm>
        </p:spPr>
      </p:pic>
    </p:spTree>
    <p:extLst>
      <p:ext uri="{BB962C8B-B14F-4D97-AF65-F5344CB8AC3E}">
        <p14:creationId xmlns:p14="http://schemas.microsoft.com/office/powerpoint/2010/main" val="31076492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Uses of the ICD-MM</a:t>
            </a:r>
            <a:endParaRPr lang="en-US" dirty="0"/>
          </a:p>
        </p:txBody>
      </p:sp>
      <p:sp>
        <p:nvSpPr>
          <p:cNvPr id="3" name="Content Placeholder 2"/>
          <p:cNvSpPr>
            <a:spLocks noGrp="1"/>
          </p:cNvSpPr>
          <p:nvPr>
            <p:ph idx="1"/>
          </p:nvPr>
        </p:nvSpPr>
        <p:spPr/>
        <p:txBody>
          <a:bodyPr/>
          <a:lstStyle/>
          <a:p>
            <a:r>
              <a:rPr lang="en-US" smtClean="0"/>
              <a:t>For use by health-care providers and those who complete death certification </a:t>
            </a:r>
          </a:p>
          <a:p>
            <a:r>
              <a:rPr lang="en-US" smtClean="0"/>
              <a:t>Standardizes the identification of direct and indirect causes of maternal death</a:t>
            </a:r>
          </a:p>
          <a:p>
            <a:endParaRPr lang="en-US" dirty="0"/>
          </a:p>
        </p:txBody>
      </p:sp>
    </p:spTree>
    <p:extLst>
      <p:ext uri="{BB962C8B-B14F-4D97-AF65-F5344CB8AC3E}">
        <p14:creationId xmlns:p14="http://schemas.microsoft.com/office/powerpoint/2010/main" val="760963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31435032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Standardize Causes of Death? </a:t>
            </a:r>
            <a:endParaRPr lang="en-US" dirty="0"/>
          </a:p>
        </p:txBody>
      </p:sp>
      <p:sp>
        <p:nvSpPr>
          <p:cNvPr id="3" name="Content Placeholder 2"/>
          <p:cNvSpPr>
            <a:spLocks noGrp="1"/>
          </p:cNvSpPr>
          <p:nvPr>
            <p:ph idx="1"/>
          </p:nvPr>
        </p:nvSpPr>
        <p:spPr/>
        <p:txBody>
          <a:bodyPr/>
          <a:lstStyle/>
          <a:p>
            <a:pPr marL="0" indent="0">
              <a:buNone/>
            </a:pPr>
            <a:r>
              <a:rPr lang="en-US" dirty="0" smtClean="0"/>
              <a:t>To improve:</a:t>
            </a:r>
          </a:p>
          <a:p>
            <a:r>
              <a:rPr lang="en-US" dirty="0" smtClean="0"/>
              <a:t>interpretation of data on maternal mortality</a:t>
            </a:r>
          </a:p>
          <a:p>
            <a:r>
              <a:rPr lang="en-US" dirty="0" smtClean="0"/>
              <a:t>analysis on the causes of maternal death</a:t>
            </a:r>
          </a:p>
          <a:p>
            <a:r>
              <a:rPr lang="en-US" dirty="0" smtClean="0"/>
              <a:t>allocation of resources and </a:t>
            </a:r>
            <a:r>
              <a:rPr lang="en-US" dirty="0" err="1" smtClean="0"/>
              <a:t>programmes</a:t>
            </a:r>
            <a:r>
              <a:rPr lang="en-US" dirty="0" smtClean="0"/>
              <a:t> intended to address maternal mortality</a:t>
            </a:r>
          </a:p>
          <a:p>
            <a:endParaRPr lang="en-US" dirty="0"/>
          </a:p>
        </p:txBody>
      </p:sp>
    </p:spTree>
    <p:extLst>
      <p:ext uri="{BB962C8B-B14F-4D97-AF65-F5344CB8AC3E}">
        <p14:creationId xmlns:p14="http://schemas.microsoft.com/office/powerpoint/2010/main" val="16830556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Cause Assignment</a:t>
            </a:r>
            <a:endParaRPr lang="en-US" dirty="0"/>
          </a:p>
        </p:txBody>
      </p:sp>
      <p:sp>
        <p:nvSpPr>
          <p:cNvPr id="3" name="Content Placeholder 2"/>
          <p:cNvSpPr>
            <a:spLocks noGrp="1"/>
          </p:cNvSpPr>
          <p:nvPr>
            <p:ph idx="1"/>
          </p:nvPr>
        </p:nvSpPr>
        <p:spPr/>
        <p:txBody>
          <a:bodyPr/>
          <a:lstStyle/>
          <a:p>
            <a:pPr lvl="0"/>
            <a:r>
              <a:rPr lang="en-US" dirty="0" smtClean="0"/>
              <a:t>Group 1: Pregnancy with abortive complication</a:t>
            </a:r>
          </a:p>
          <a:p>
            <a:pPr lvl="0"/>
            <a:r>
              <a:rPr lang="en-US" dirty="0" smtClean="0"/>
              <a:t>Group 2: Hypertensive disorders of pregnancy</a:t>
            </a:r>
          </a:p>
          <a:p>
            <a:pPr lvl="0"/>
            <a:r>
              <a:rPr lang="en-US" dirty="0" smtClean="0"/>
              <a:t>Group 3: Obstetric </a:t>
            </a:r>
            <a:r>
              <a:rPr lang="en-US" dirty="0" err="1" smtClean="0"/>
              <a:t>Haemorrhage</a:t>
            </a:r>
            <a:endParaRPr lang="en-US" dirty="0" smtClean="0"/>
          </a:p>
          <a:p>
            <a:pPr lvl="0"/>
            <a:r>
              <a:rPr lang="en-US" dirty="0" smtClean="0"/>
              <a:t>Group 4: Pregnancy-related infection</a:t>
            </a:r>
          </a:p>
          <a:p>
            <a:pPr lvl="0"/>
            <a:r>
              <a:rPr lang="en-US" dirty="0" smtClean="0"/>
              <a:t>Group 5: Other obstetric complications</a:t>
            </a:r>
            <a:endParaRPr lang="en-US" dirty="0"/>
          </a:p>
        </p:txBody>
      </p:sp>
    </p:spTree>
    <p:extLst>
      <p:ext uri="{BB962C8B-B14F-4D97-AF65-F5344CB8AC3E}">
        <p14:creationId xmlns:p14="http://schemas.microsoft.com/office/powerpoint/2010/main" val="5608043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Cause Assignment 2</a:t>
            </a:r>
            <a:endParaRPr lang="en-US" dirty="0"/>
          </a:p>
        </p:txBody>
      </p:sp>
      <p:sp>
        <p:nvSpPr>
          <p:cNvPr id="3" name="Content Placeholder 2"/>
          <p:cNvSpPr>
            <a:spLocks noGrp="1"/>
          </p:cNvSpPr>
          <p:nvPr>
            <p:ph idx="1"/>
          </p:nvPr>
        </p:nvSpPr>
        <p:spPr/>
        <p:txBody>
          <a:bodyPr/>
          <a:lstStyle/>
          <a:p>
            <a:pPr lvl="0"/>
            <a:r>
              <a:rPr lang="en-US" smtClean="0"/>
              <a:t>Group 6: Unanticipated complications of management</a:t>
            </a:r>
          </a:p>
          <a:p>
            <a:pPr lvl="0"/>
            <a:r>
              <a:rPr lang="en-US" smtClean="0"/>
              <a:t>Group 7: Non-obstetric complications</a:t>
            </a:r>
          </a:p>
          <a:p>
            <a:pPr lvl="0"/>
            <a:r>
              <a:rPr lang="en-US" smtClean="0"/>
              <a:t>Group 8: Unknown</a:t>
            </a:r>
          </a:p>
          <a:p>
            <a:pPr lvl="0"/>
            <a:r>
              <a:rPr lang="en-US" smtClean="0"/>
              <a:t>Group 9: Coincidental causes (accident)</a:t>
            </a:r>
            <a:endParaRPr lang="en-US" dirty="0"/>
          </a:p>
        </p:txBody>
      </p:sp>
    </p:spTree>
    <p:extLst>
      <p:ext uri="{BB962C8B-B14F-4D97-AF65-F5344CB8AC3E}">
        <p14:creationId xmlns:p14="http://schemas.microsoft.com/office/powerpoint/2010/main" val="650190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205979"/>
            <a:ext cx="7108494" cy="4834708"/>
          </a:xfrm>
        </p:spPr>
      </p:pic>
      <p:sp>
        <p:nvSpPr>
          <p:cNvPr id="2" name="Title 1"/>
          <p:cNvSpPr>
            <a:spLocks noGrp="1"/>
          </p:cNvSpPr>
          <p:nvPr>
            <p:ph type="title"/>
          </p:nvPr>
        </p:nvSpPr>
        <p:spPr>
          <a:xfrm>
            <a:off x="457200" y="51793"/>
            <a:ext cx="8229600" cy="536971"/>
          </a:xfrm>
        </p:spPr>
        <p:txBody>
          <a:bodyPr>
            <a:normAutofit/>
          </a:bodyPr>
          <a:lstStyle/>
          <a:p>
            <a:r>
              <a:rPr lang="en-US" sz="2400" dirty="0" smtClean="0"/>
              <a:t>ICD-MM Reference Aid </a:t>
            </a:r>
            <a:endParaRPr lang="en-US" sz="2400" dirty="0"/>
          </a:p>
        </p:txBody>
      </p:sp>
      <p:sp>
        <p:nvSpPr>
          <p:cNvPr id="8" name="Rectangle 7"/>
          <p:cNvSpPr/>
          <p:nvPr/>
        </p:nvSpPr>
        <p:spPr>
          <a:xfrm>
            <a:off x="7260894" y="67249"/>
            <a:ext cx="1883106" cy="646331"/>
          </a:xfrm>
          <a:prstGeom prst="rect">
            <a:avLst/>
          </a:prstGeom>
        </p:spPr>
        <p:txBody>
          <a:bodyPr wrap="square">
            <a:spAutoFit/>
          </a:bodyPr>
          <a:lstStyle/>
          <a:p>
            <a:pPr algn="ctr"/>
            <a:r>
              <a:rPr lang="en-US" dirty="0">
                <a:solidFill>
                  <a:schemeClr val="bg1"/>
                </a:solidFill>
                <a:latin typeface="Gill Sans MT" panose="020B0502020104020203" pitchFamily="34" charset="0"/>
              </a:rPr>
              <a:t>Refer to Learner’s Guide Page </a:t>
            </a:r>
            <a:r>
              <a:rPr lang="en-US" dirty="0" smtClean="0">
                <a:solidFill>
                  <a:schemeClr val="bg1"/>
                </a:solidFill>
                <a:latin typeface="Gill Sans MT" panose="020B0502020104020203" pitchFamily="34" charset="0"/>
              </a:rPr>
              <a:t>37</a:t>
            </a:r>
            <a:endParaRPr lang="en-US"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5840051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Medical Certificate of Cause of Death (MCCD)</a:t>
            </a:r>
            <a:endParaRPr lang="en-US" dirty="0"/>
          </a:p>
        </p:txBody>
      </p:sp>
      <p:sp>
        <p:nvSpPr>
          <p:cNvPr id="3" name="Content Placeholder 2"/>
          <p:cNvSpPr>
            <a:spLocks noGrp="1"/>
          </p:cNvSpPr>
          <p:nvPr>
            <p:ph idx="1"/>
          </p:nvPr>
        </p:nvSpPr>
        <p:spPr/>
        <p:txBody>
          <a:bodyPr/>
          <a:lstStyle/>
          <a:p>
            <a:r>
              <a:rPr lang="en-US" smtClean="0"/>
              <a:t>The medical certificate of cause of death (MCCD) is designed to help the certifier record the whole sequence of events leading to death</a:t>
            </a:r>
          </a:p>
          <a:p>
            <a:r>
              <a:rPr lang="en-US" smtClean="0"/>
              <a:t>Death certificates should also include questions about current pregnancy and pregnancy within one year preceding death</a:t>
            </a:r>
            <a:endParaRPr lang="en-US" dirty="0"/>
          </a:p>
        </p:txBody>
      </p:sp>
    </p:spTree>
    <p:extLst>
      <p:ext uri="{BB962C8B-B14F-4D97-AF65-F5344CB8AC3E}">
        <p14:creationId xmlns:p14="http://schemas.microsoft.com/office/powerpoint/2010/main" val="33771026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Components of MCCD</a:t>
            </a:r>
            <a:endParaRPr lang="en-US" dirty="0"/>
          </a:p>
        </p:txBody>
      </p:sp>
      <p:sp>
        <p:nvSpPr>
          <p:cNvPr id="3" name="Content Placeholder 2"/>
          <p:cNvSpPr>
            <a:spLocks noGrp="1"/>
          </p:cNvSpPr>
          <p:nvPr>
            <p:ph idx="1"/>
          </p:nvPr>
        </p:nvSpPr>
        <p:spPr/>
        <p:txBody>
          <a:bodyPr/>
          <a:lstStyle/>
          <a:p>
            <a:pPr marL="0" indent="0">
              <a:buNone/>
            </a:pPr>
            <a:r>
              <a:rPr lang="en-US" sz="2400" dirty="0" smtClean="0"/>
              <a:t>Part I</a:t>
            </a:r>
          </a:p>
          <a:p>
            <a:r>
              <a:rPr lang="en-US" sz="2400" dirty="0" smtClean="0"/>
              <a:t>Disease or condition leading directly to death</a:t>
            </a:r>
          </a:p>
          <a:p>
            <a:r>
              <a:rPr lang="en-US" sz="2400" dirty="0" smtClean="0"/>
              <a:t>Antecedent causes:</a:t>
            </a:r>
          </a:p>
          <a:p>
            <a:pPr lvl="1"/>
            <a:r>
              <a:rPr lang="en-US" sz="2000" dirty="0" smtClean="0"/>
              <a:t>Due to or as a consequence of b)</a:t>
            </a:r>
          </a:p>
          <a:p>
            <a:pPr lvl="1"/>
            <a:r>
              <a:rPr lang="en-US" sz="2000" dirty="0" smtClean="0"/>
              <a:t>Due to or as a consequence of c)</a:t>
            </a:r>
          </a:p>
          <a:p>
            <a:pPr lvl="1"/>
            <a:r>
              <a:rPr lang="en-US" sz="2000" dirty="0" smtClean="0"/>
              <a:t>Due to or as a consequence of d)</a:t>
            </a:r>
          </a:p>
          <a:p>
            <a:pPr marL="0" indent="0">
              <a:buNone/>
            </a:pPr>
            <a:r>
              <a:rPr lang="en-US" sz="2400" dirty="0" smtClean="0"/>
              <a:t>Part II </a:t>
            </a:r>
          </a:p>
          <a:p>
            <a:r>
              <a:rPr lang="en-US" sz="2400" dirty="0" smtClean="0"/>
              <a:t>Other significant conditions contributing to death but not related to the disease or condition causing it</a:t>
            </a:r>
            <a:endParaRPr lang="en-US" sz="2400" dirty="0"/>
          </a:p>
        </p:txBody>
      </p:sp>
    </p:spTree>
    <p:extLst>
      <p:ext uri="{BB962C8B-B14F-4D97-AF65-F5344CB8AC3E}">
        <p14:creationId xmlns:p14="http://schemas.microsoft.com/office/powerpoint/2010/main" val="1599681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75747" y="438150"/>
            <a:ext cx="4830872" cy="4465559"/>
          </a:xfrm>
          <a:prstGeom prst="rect">
            <a:avLst/>
          </a:prstGeom>
        </p:spPr>
      </p:pic>
      <p:sp>
        <p:nvSpPr>
          <p:cNvPr id="3" name="Title 2"/>
          <p:cNvSpPr>
            <a:spLocks noGrp="1"/>
          </p:cNvSpPr>
          <p:nvPr>
            <p:ph type="title"/>
          </p:nvPr>
        </p:nvSpPr>
        <p:spPr/>
        <p:txBody>
          <a:bodyPr/>
          <a:lstStyle/>
          <a:p>
            <a:pPr algn="l"/>
            <a:r>
              <a:rPr lang="en-US" dirty="0" smtClean="0"/>
              <a:t>Example 1</a:t>
            </a:r>
            <a:endParaRPr lang="en-US" dirty="0"/>
          </a:p>
        </p:txBody>
      </p:sp>
      <p:sp>
        <p:nvSpPr>
          <p:cNvPr id="4" name="Content Placeholder 3"/>
          <p:cNvSpPr>
            <a:spLocks noGrp="1"/>
          </p:cNvSpPr>
          <p:nvPr>
            <p:ph sz="half" idx="1"/>
          </p:nvPr>
        </p:nvSpPr>
        <p:spPr>
          <a:xfrm>
            <a:off x="347174" y="1200150"/>
            <a:ext cx="4038600" cy="3394472"/>
          </a:xfrm>
        </p:spPr>
        <p:txBody>
          <a:bodyPr/>
          <a:lstStyle/>
          <a:p>
            <a:pPr marL="0" indent="0">
              <a:buNone/>
            </a:pPr>
            <a:r>
              <a:rPr lang="en-US" dirty="0"/>
              <a:t>A woman who had </a:t>
            </a:r>
            <a:r>
              <a:rPr lang="en-US" dirty="0" err="1"/>
              <a:t>anaemia</a:t>
            </a:r>
            <a:r>
              <a:rPr lang="en-US" dirty="0"/>
              <a:t> during pregnancy and after delivery had a postpartum </a:t>
            </a:r>
            <a:r>
              <a:rPr lang="en-US" dirty="0" err="1"/>
              <a:t>haemorrhage</a:t>
            </a:r>
            <a:r>
              <a:rPr lang="en-US" dirty="0"/>
              <a:t> due to uterine atony, and died as a result of </a:t>
            </a:r>
            <a:r>
              <a:rPr lang="en-US" dirty="0" err="1"/>
              <a:t>hypovolaemic</a:t>
            </a:r>
            <a:r>
              <a:rPr lang="en-US" dirty="0"/>
              <a:t> shock.</a:t>
            </a:r>
          </a:p>
          <a:p>
            <a:endParaRPr lang="en-US" dirty="0"/>
          </a:p>
        </p:txBody>
      </p:sp>
    </p:spTree>
    <p:extLst>
      <p:ext uri="{BB962C8B-B14F-4D97-AF65-F5344CB8AC3E}">
        <p14:creationId xmlns:p14="http://schemas.microsoft.com/office/powerpoint/2010/main" val="1987910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5154" y="438150"/>
            <a:ext cx="4808846" cy="4339295"/>
          </a:xfrm>
          <a:prstGeom prst="rect">
            <a:avLst/>
          </a:prstGeom>
        </p:spPr>
      </p:pic>
      <p:sp>
        <p:nvSpPr>
          <p:cNvPr id="3" name="Title 2"/>
          <p:cNvSpPr>
            <a:spLocks noGrp="1"/>
          </p:cNvSpPr>
          <p:nvPr>
            <p:ph type="title"/>
          </p:nvPr>
        </p:nvSpPr>
        <p:spPr/>
        <p:txBody>
          <a:bodyPr/>
          <a:lstStyle/>
          <a:p>
            <a:pPr algn="l"/>
            <a:r>
              <a:rPr lang="en-US" dirty="0" smtClean="0"/>
              <a:t>Example 2</a:t>
            </a:r>
            <a:endParaRPr lang="en-US" dirty="0"/>
          </a:p>
        </p:txBody>
      </p:sp>
      <p:sp>
        <p:nvSpPr>
          <p:cNvPr id="5" name="Content Placeholder 4"/>
          <p:cNvSpPr>
            <a:spLocks noGrp="1"/>
          </p:cNvSpPr>
          <p:nvPr>
            <p:ph sz="half" idx="1"/>
          </p:nvPr>
        </p:nvSpPr>
        <p:spPr>
          <a:xfrm>
            <a:off x="300867" y="1200150"/>
            <a:ext cx="4038600" cy="3394472"/>
          </a:xfrm>
        </p:spPr>
        <p:txBody>
          <a:bodyPr/>
          <a:lstStyle/>
          <a:p>
            <a:pPr marL="0" indent="0">
              <a:buNone/>
            </a:pPr>
            <a:r>
              <a:rPr lang="en-US" dirty="0"/>
              <a:t>A woman infected with HIV who has a spontaneous abortion that becomes infected, and dies due to septic shock and renal failure.</a:t>
            </a:r>
          </a:p>
          <a:p>
            <a:endParaRPr lang="en-US" dirty="0"/>
          </a:p>
        </p:txBody>
      </p:sp>
    </p:spTree>
    <p:extLst>
      <p:ext uri="{BB962C8B-B14F-4D97-AF65-F5344CB8AC3E}">
        <p14:creationId xmlns:p14="http://schemas.microsoft.com/office/powerpoint/2010/main" val="26050605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Exercise:  Assigning Cause of Death Using the MCCD Form </a:t>
            </a:r>
            <a:endParaRPr lang="en-US" dirty="0"/>
          </a:p>
        </p:txBody>
      </p:sp>
      <p:sp>
        <p:nvSpPr>
          <p:cNvPr id="3" name="Content Placeholder 2"/>
          <p:cNvSpPr>
            <a:spLocks noGrp="1"/>
          </p:cNvSpPr>
          <p:nvPr>
            <p:ph idx="1"/>
          </p:nvPr>
        </p:nvSpPr>
        <p:spPr/>
        <p:txBody>
          <a:bodyPr/>
          <a:lstStyle/>
          <a:p>
            <a:r>
              <a:rPr lang="en-US" dirty="0" smtClean="0"/>
              <a:t>Group work: return to groups from the last exercise (Scenarios 1–4)</a:t>
            </a:r>
          </a:p>
          <a:p>
            <a:r>
              <a:rPr lang="en-US" dirty="0" smtClean="0"/>
              <a:t>Complete the MCCD form for your scenario</a:t>
            </a:r>
          </a:p>
          <a:p>
            <a:r>
              <a:rPr lang="en-US" dirty="0" smtClean="0"/>
              <a:t>Assign the ICD-MM group for your scenario</a:t>
            </a:r>
          </a:p>
          <a:p>
            <a:endParaRPr lang="en-US" dirty="0"/>
          </a:p>
        </p:txBody>
      </p:sp>
    </p:spTree>
    <p:extLst>
      <p:ext uri="{BB962C8B-B14F-4D97-AF65-F5344CB8AC3E}">
        <p14:creationId xmlns:p14="http://schemas.microsoft.com/office/powerpoint/2010/main" val="30486037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MCCD Example: Abortion</a:t>
            </a:r>
            <a:endParaRPr lang="en-US" dirty="0"/>
          </a:p>
        </p:txBody>
      </p:sp>
      <p:graphicFrame>
        <p:nvGraphicFramePr>
          <p:cNvPr id="4" name="Content Placeholder 3"/>
          <p:cNvGraphicFramePr>
            <a:graphicFrameLocks noGrp="1"/>
          </p:cNvGraphicFramePr>
          <p:nvPr>
            <p:ph idx="1"/>
            <p:extLst/>
          </p:nvPr>
        </p:nvGraphicFramePr>
        <p:xfrm>
          <a:off x="838200" y="971550"/>
          <a:ext cx="7467600" cy="3906413"/>
        </p:xfrm>
        <a:graphic>
          <a:graphicData uri="http://schemas.openxmlformats.org/drawingml/2006/table">
            <a:tbl>
              <a:tblPr firstRow="1" firstCol="1" bandRow="1"/>
              <a:tblGrid>
                <a:gridCol w="2163174">
                  <a:extLst>
                    <a:ext uri="{9D8B030D-6E8A-4147-A177-3AD203B41FA5}">
                      <a16:colId xmlns:a16="http://schemas.microsoft.com/office/drawing/2014/main" xmlns="" val="20000"/>
                    </a:ext>
                  </a:extLst>
                </a:gridCol>
                <a:gridCol w="3152001">
                  <a:extLst>
                    <a:ext uri="{9D8B030D-6E8A-4147-A177-3AD203B41FA5}">
                      <a16:colId xmlns:a16="http://schemas.microsoft.com/office/drawing/2014/main" xmlns="" val="20001"/>
                    </a:ext>
                  </a:extLst>
                </a:gridCol>
                <a:gridCol w="2152425">
                  <a:extLst>
                    <a:ext uri="{9D8B030D-6E8A-4147-A177-3AD203B41FA5}">
                      <a16:colId xmlns:a16="http://schemas.microsoft.com/office/drawing/2014/main" xmlns="" val="20002"/>
                    </a:ext>
                  </a:extLst>
                </a:gridCol>
              </a:tblGrid>
              <a:tr h="474518">
                <a:tc gridSpan="2">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Cause of death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t>
                      </a:r>
                      <a:r>
                        <a:rPr lang="en-US" sz="1200" i="1" dirty="0">
                          <a:effectLst/>
                          <a:latin typeface="Gill Sans MT" panose="020B0502020104020203" pitchFamily="34" charset="0"/>
                          <a:ea typeface="Times New Roman" panose="02020603050405020304" pitchFamily="18" charset="0"/>
                          <a:cs typeface="MyriadPro-Regular"/>
                        </a:rPr>
                        <a:t>T</a:t>
                      </a:r>
                      <a:r>
                        <a:rPr lang="en-US" sz="1200" i="1" dirty="0">
                          <a:effectLst/>
                          <a:latin typeface="Gill Sans MT" panose="020B0502020104020203" pitchFamily="34" charset="0"/>
                          <a:ea typeface="Times New Roman" panose="02020603050405020304" pitchFamily="18" charset="0"/>
                          <a:cs typeface="MyriadPro-It"/>
                        </a:rPr>
                        <a:t>he disease or condition thought to be the underlying cause should appear in the lowest completed line of part 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Approximate interval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between onset and death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93985">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Disease or condition leading directly to </a:t>
                      </a:r>
                      <a:r>
                        <a:rPr lang="en-US" sz="1000" dirty="0" smtClean="0">
                          <a:effectLst/>
                          <a:latin typeface="Gill Sans MT" panose="020B0502020104020203" pitchFamily="34" charset="0"/>
                          <a:ea typeface="Times New Roman" panose="02020603050405020304" pitchFamily="18" charset="0"/>
                          <a:cs typeface="MyriadPro-Regular"/>
                        </a:rPr>
                        <a:t>death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Calibri Light" panose="020F0302020204030204" pitchFamily="34" charset="0"/>
                        </a:rPr>
                        <a:t>a)</a:t>
                      </a:r>
                      <a:r>
                        <a:rPr lang="en-US" sz="1200" baseline="0" dirty="0" smtClean="0">
                          <a:effectLst/>
                          <a:latin typeface="Gill Sans MT" panose="020B0502020104020203" pitchFamily="34" charset="0"/>
                          <a:ea typeface="Times New Roman" panose="02020603050405020304" pitchFamily="18" charset="0"/>
                          <a:cs typeface="Calibri Light" panose="020F0302020204030204" pitchFamily="34" charset="0"/>
                        </a:rPr>
                        <a:t> </a:t>
                      </a:r>
                      <a:r>
                        <a:rPr lang="en-US" sz="1200" dirty="0" smtClean="0">
                          <a:effectLst/>
                          <a:latin typeface="Gill Sans MT" panose="020B0502020104020203" pitchFamily="34" charset="0"/>
                          <a:ea typeface="Times New Roman" panose="02020603050405020304" pitchFamily="18" charset="0"/>
                          <a:cs typeface="Calibri Light" panose="020F0302020204030204" pitchFamily="34" charset="0"/>
                        </a:rPr>
                        <a:t>Septic </a:t>
                      </a: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shock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5 hours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92407">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Antecedent causes: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Gill Sans MT" panose="020B0502020104020203" pitchFamily="34" charset="0"/>
                          <a:ea typeface="Times New Roman" panose="02020603050405020304" pitchFamily="18" charset="0"/>
                          <a:cs typeface="MyriadPro-Regular"/>
                        </a:rPr>
                        <a:t>b)</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Gill Sans MT" panose="020B0502020104020203" pitchFamily="34" charset="0"/>
                          <a:ea typeface="Times New Roman" panose="02020603050405020304" pitchFamily="18" charset="0"/>
                          <a:cs typeface="Calibri Light" panose="020F0302020204030204" pitchFamily="34" charset="0"/>
                        </a:rPr>
                        <a:t>Septicemia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24 hours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64847">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Gill Sans MT" panose="020B0502020104020203" pitchFamily="34" charset="0"/>
                          <a:ea typeface="Times New Roman" panose="02020603050405020304" pitchFamily="18" charset="0"/>
                          <a:cs typeface="MyriadPro-Regular"/>
                        </a:rPr>
                        <a:t>c)</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Gill Sans MT" panose="020B0502020104020203" pitchFamily="34" charset="0"/>
                          <a:ea typeface="Times New Roman" panose="02020603050405020304" pitchFamily="18" charset="0"/>
                          <a:cs typeface="Calibri Light" panose="020F0302020204030204" pitchFamily="34" charset="0"/>
                        </a:rPr>
                        <a:t>Septic</a:t>
                      </a:r>
                      <a:r>
                        <a:rPr lang="en-US" sz="1200" baseline="0" dirty="0" smtClean="0">
                          <a:effectLst/>
                          <a:latin typeface="Gill Sans MT" panose="020B0502020104020203" pitchFamily="34" charset="0"/>
                          <a:ea typeface="Times New Roman" panose="02020603050405020304" pitchFamily="18" charset="0"/>
                          <a:cs typeface="Calibri Light" panose="020F0302020204030204" pitchFamily="34" charset="0"/>
                        </a:rPr>
                        <a:t> </a:t>
                      </a:r>
                      <a:r>
                        <a:rPr lang="en-US" sz="1200" baseline="0" dirty="0">
                          <a:effectLst/>
                          <a:latin typeface="Gill Sans MT" panose="020B0502020104020203" pitchFamily="34" charset="0"/>
                          <a:ea typeface="Times New Roman" panose="02020603050405020304" pitchFamily="18" charset="0"/>
                          <a:cs typeface="Calibri Light" panose="020F0302020204030204" pitchFamily="34" charset="0"/>
                        </a:rPr>
                        <a:t>i</a:t>
                      </a: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ncomplete abortion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72 hours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16445">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kern="1200" dirty="0" smtClean="0">
                          <a:solidFill>
                            <a:schemeClr val="tx1"/>
                          </a:solidFill>
                          <a:effectLst/>
                          <a:latin typeface="Gill Sans MT" panose="020B0502020104020203" pitchFamily="34" charset="0"/>
                          <a:ea typeface="Times New Roman" panose="02020603050405020304" pitchFamily="18" charset="0"/>
                          <a:cs typeface="Calibri Light" panose="020F0302020204030204" pitchFamily="34" charset="0"/>
                        </a:rPr>
                        <a:t>d)</a:t>
                      </a:r>
                    </a:p>
                    <a:p>
                      <a:pPr marL="0" marR="0">
                        <a:lnSpc>
                          <a:spcPct val="107000"/>
                        </a:lnSpc>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93985">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II Other significant conditions</a:t>
                      </a: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Contributing to death but not related to the disease or condition causing </a:t>
                      </a:r>
                      <a:r>
                        <a:rPr lang="en-US" sz="1000" dirty="0" smtClean="0">
                          <a:effectLst/>
                          <a:latin typeface="Gill Sans MT" panose="020B0502020104020203" pitchFamily="34" charset="0"/>
                          <a:ea typeface="Times New Roman" panose="02020603050405020304" pitchFamily="18" charset="0"/>
                          <a:cs typeface="MyriadPro-Regular"/>
                        </a:rPr>
                        <a:t>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67084">
                <a:tc gridSpan="3">
                  <a:txBody>
                    <a:bodyPr/>
                    <a:lstStyle/>
                    <a:p>
                      <a:pPr marL="0" marR="0">
                        <a:lnSpc>
                          <a:spcPct val="107000"/>
                        </a:lnSpc>
                        <a:spcBef>
                          <a:spcPts val="0"/>
                        </a:spcBef>
                        <a:spcAft>
                          <a:spcPts val="0"/>
                        </a:spcAft>
                      </a:pPr>
                      <a:r>
                        <a:rPr lang="en-US" sz="900" dirty="0">
                          <a:effectLst/>
                          <a:latin typeface="Gill Sans MT" panose="020B0502020104020203" pitchFamily="34" charset="0"/>
                          <a:ea typeface="Times New Roman" panose="02020603050405020304" pitchFamily="18" charset="0"/>
                          <a:cs typeface="MyriadPro-Regular"/>
                        </a:rPr>
                        <a:t>The woman was: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X </a:t>
                      </a:r>
                      <a:r>
                        <a:rPr lang="en-US" sz="900" dirty="0">
                          <a:effectLst/>
                          <a:latin typeface="Gill Sans MT" panose="020B0502020104020203" pitchFamily="34" charset="0"/>
                          <a:ea typeface="Times New Roman" panose="02020603050405020304" pitchFamily="18" charset="0"/>
                          <a:cs typeface="MyriadPro-Regular"/>
                        </a:rPr>
                        <a:t>pregnant at the time of death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not pregnant at the time of death (but pregnant within 42 days)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within the past year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4322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343150"/>
            <a:ext cx="8382000" cy="1905000"/>
          </a:xfrm>
        </p:spPr>
        <p:txBody>
          <a:bodyPr/>
          <a:lstStyle/>
          <a:p>
            <a:r>
              <a:rPr lang="en-US" b="1" dirty="0"/>
              <a:t>Day </a:t>
            </a:r>
            <a:r>
              <a:rPr lang="en-US" b="1" dirty="0" smtClean="0"/>
              <a:t>1, Session 2</a:t>
            </a:r>
            <a:r>
              <a:rPr lang="en-US" altLang="en-US" dirty="0">
                <a:cs typeface="Arial" charset="0"/>
              </a:rPr>
              <a:t/>
            </a:r>
            <a:br>
              <a:rPr lang="en-US" altLang="en-US" dirty="0">
                <a:cs typeface="Arial" charset="0"/>
              </a:rPr>
            </a:br>
            <a:r>
              <a:rPr lang="en-US" dirty="0"/>
              <a:t>Individual Learning Plan and </a:t>
            </a:r>
            <a:r>
              <a:rPr lang="en-GB" dirty="0"/>
              <a:t>MPDSR Knowledge Assessment Pre-Test </a:t>
            </a:r>
            <a:endParaRPr lang="en-US" altLang="en-US" sz="2800" dirty="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40807414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MCCD </a:t>
            </a:r>
            <a:r>
              <a:rPr lang="en-US" dirty="0" smtClean="0"/>
              <a:t>Example</a:t>
            </a:r>
            <a:br>
              <a:rPr lang="en-US" dirty="0" smtClean="0"/>
            </a:br>
            <a:r>
              <a:rPr lang="en-US" dirty="0" smtClean="0"/>
              <a:t>Scenario 1: PPH</a:t>
            </a:r>
            <a:endParaRPr lang="en-US" dirty="0"/>
          </a:p>
        </p:txBody>
      </p:sp>
      <p:graphicFrame>
        <p:nvGraphicFramePr>
          <p:cNvPr id="5" name="Content Placeholder 3"/>
          <p:cNvGraphicFramePr>
            <a:graphicFrameLocks/>
          </p:cNvGraphicFramePr>
          <p:nvPr>
            <p:extLst/>
          </p:nvPr>
        </p:nvGraphicFramePr>
        <p:xfrm>
          <a:off x="990600" y="1081560"/>
          <a:ext cx="7162800" cy="3960841"/>
        </p:xfrm>
        <a:graphic>
          <a:graphicData uri="http://schemas.openxmlformats.org/drawingml/2006/table">
            <a:tbl>
              <a:tblPr firstRow="1" firstCol="1" bandRow="1"/>
              <a:tblGrid>
                <a:gridCol w="2074881">
                  <a:extLst>
                    <a:ext uri="{9D8B030D-6E8A-4147-A177-3AD203B41FA5}">
                      <a16:colId xmlns:a16="http://schemas.microsoft.com/office/drawing/2014/main" xmlns="" val="20000"/>
                    </a:ext>
                  </a:extLst>
                </a:gridCol>
                <a:gridCol w="3023348">
                  <a:extLst>
                    <a:ext uri="{9D8B030D-6E8A-4147-A177-3AD203B41FA5}">
                      <a16:colId xmlns:a16="http://schemas.microsoft.com/office/drawing/2014/main" xmlns="" val="20001"/>
                    </a:ext>
                  </a:extLst>
                </a:gridCol>
                <a:gridCol w="2064571">
                  <a:extLst>
                    <a:ext uri="{9D8B030D-6E8A-4147-A177-3AD203B41FA5}">
                      <a16:colId xmlns:a16="http://schemas.microsoft.com/office/drawing/2014/main" xmlns="" val="20002"/>
                    </a:ext>
                  </a:extLst>
                </a:gridCol>
              </a:tblGrid>
              <a:tr h="331697">
                <a:tc gridSpan="2">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Cause of death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(T</a:t>
                      </a:r>
                      <a:r>
                        <a:rPr lang="en-US" sz="1200" i="1" dirty="0">
                          <a:effectLst/>
                          <a:latin typeface="Gill Sans MT" panose="020B0502020104020203" pitchFamily="34" charset="0"/>
                          <a:ea typeface="Times New Roman" panose="02020603050405020304" pitchFamily="18" charset="0"/>
                          <a:cs typeface="MyriadPro-It"/>
                        </a:rPr>
                        <a:t>he disease or condition thought to be the underlying cause should appear in the lowest completed line of part 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Approximate interval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between onset and death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2703">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Disease or condition leading directly to </a:t>
                      </a:r>
                      <a:r>
                        <a:rPr lang="en-US" sz="1000" dirty="0" smtClean="0">
                          <a:effectLst/>
                          <a:latin typeface="Gill Sans MT" panose="020B0502020104020203" pitchFamily="34" charset="0"/>
                          <a:ea typeface="Times New Roman" panose="02020603050405020304" pitchFamily="18" charset="0"/>
                          <a:cs typeface="MyriadPro-Regular"/>
                        </a:rPr>
                        <a:t>death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Calibri Light" panose="020F0302020204030204" pitchFamily="34" charset="0"/>
                        </a:rPr>
                        <a:t>a)</a:t>
                      </a:r>
                      <a:r>
                        <a:rPr lang="en-US" sz="1200" baseline="0" dirty="0" smtClean="0">
                          <a:effectLst/>
                          <a:latin typeface="Gill Sans MT" panose="020B0502020104020203" pitchFamily="34" charset="0"/>
                          <a:ea typeface="Times New Roman" panose="02020603050405020304" pitchFamily="18" charset="0"/>
                          <a:cs typeface="Calibri Light" panose="020F0302020204030204" pitchFamily="34" charset="0"/>
                        </a:rPr>
                        <a:t> </a:t>
                      </a: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Hypovolemic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shock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a:effectLst/>
                          <a:latin typeface="Gill Sans MT" panose="020B0502020104020203" pitchFamily="34" charset="0"/>
                          <a:ea typeface="Calibri" panose="020F0502020204030204" pitchFamily="34" charset="0"/>
                          <a:cs typeface="Calibri Light" panose="020F0302020204030204" pitchFamily="34" charset="0"/>
                        </a:rPr>
                        <a:t>3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62810">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Antecedent causes: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MyriadPro-Regular"/>
                        </a:rPr>
                        <a:t>b)</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Postpartum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haemorrhage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a:effectLst/>
                          <a:latin typeface="Gill Sans MT" panose="020B0502020104020203" pitchFamily="34" charset="0"/>
                          <a:ea typeface="Calibri" panose="020F0502020204030204" pitchFamily="34" charset="0"/>
                          <a:cs typeface="Calibri Light" panose="020F0302020204030204" pitchFamily="34" charset="0"/>
                        </a:rPr>
                        <a:t>5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2917">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MyriadPro-Regular"/>
                        </a:rPr>
                        <a:t>c)</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Uterine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Atony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Calibri" panose="020F0502020204030204" pitchFamily="34" charset="0"/>
                          <a:cs typeface="Calibri Light" panose="020F0302020204030204" pitchFamily="34" charset="0"/>
                        </a:rPr>
                        <a:t>6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0974">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a:t>
                      </a:r>
                      <a:r>
                        <a:rPr lang="en-US" sz="1000" dirty="0" smtClean="0">
                          <a:effectLst/>
                          <a:latin typeface="Gill Sans MT" panose="020B0502020104020203" pitchFamily="34" charset="0"/>
                          <a:ea typeface="Times New Roman" panose="02020603050405020304" pitchFamily="18" charset="0"/>
                          <a:cs typeface="MyriadPro-Regular"/>
                        </a:rPr>
                        <a:t>consequence 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r>
                        <a:rPr lang="en-US" sz="1200" kern="1200" dirty="0" smtClean="0">
                          <a:solidFill>
                            <a:schemeClr val="tx1"/>
                          </a:solidFill>
                          <a:effectLst/>
                          <a:latin typeface="Gill Sans MT" panose="020B0502020104020203" pitchFamily="34" charset="0"/>
                          <a:ea typeface="Calibri" panose="020F0502020204030204" pitchFamily="34" charset="0"/>
                          <a:cs typeface="Calibri Light" panose="020F0302020204030204" pitchFamily="34" charset="0"/>
                        </a:rPr>
                        <a:t>d)</a:t>
                      </a:r>
                    </a:p>
                    <a:p>
                      <a:pPr marL="0" marR="0">
                        <a:lnSpc>
                          <a:spcPct val="107000"/>
                        </a:lnSpc>
                        <a:spcBef>
                          <a:spcPts val="0"/>
                        </a:spcBef>
                        <a:spcAft>
                          <a:spcPts val="0"/>
                        </a:spcAft>
                      </a:pPr>
                      <a:endParaRPr lang="en-US" sz="1200" kern="1200" dirty="0">
                        <a:solidFill>
                          <a:schemeClr val="tx1"/>
                        </a:solidFill>
                        <a:effectLst/>
                        <a:latin typeface="Gill Sans MT" panose="020B0502020104020203" pitchFamily="34" charset="0"/>
                        <a:ea typeface="Calibri" panose="020F0502020204030204" pitchFamily="34" charset="0"/>
                        <a:cs typeface="Calibri Light" panose="020F0302020204030204" pitchFamily="34"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26642">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II Other significant conditions</a:t>
                      </a: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Contributing to death but not related to the disease or condition causing </a:t>
                      </a:r>
                      <a:r>
                        <a:rPr lang="en-US" sz="1000" dirty="0" smtClean="0">
                          <a:effectLst/>
                          <a:latin typeface="Gill Sans MT" panose="020B0502020104020203" pitchFamily="34" charset="0"/>
                          <a:ea typeface="Times New Roman" panose="02020603050405020304" pitchFamily="18" charset="0"/>
                          <a:cs typeface="MyriadPro-Regular"/>
                        </a:rPr>
                        <a:t>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26988">
                <a:tc gridSpan="3">
                  <a:txBody>
                    <a:bodyPr/>
                    <a:lstStyle/>
                    <a:p>
                      <a:pPr marL="0" marR="0">
                        <a:lnSpc>
                          <a:spcPct val="107000"/>
                        </a:lnSpc>
                        <a:spcBef>
                          <a:spcPts val="0"/>
                        </a:spcBef>
                        <a:spcAft>
                          <a:spcPts val="0"/>
                        </a:spcAft>
                      </a:pPr>
                      <a:r>
                        <a:rPr lang="en-US" sz="900" dirty="0">
                          <a:effectLst/>
                          <a:latin typeface="Gill Sans MT" panose="020B0502020104020203" pitchFamily="34" charset="0"/>
                          <a:ea typeface="Times New Roman" panose="02020603050405020304" pitchFamily="18" charset="0"/>
                          <a:cs typeface="MyriadPro-Regular"/>
                        </a:rPr>
                        <a:t>The woman was: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X </a:t>
                      </a:r>
                      <a:r>
                        <a:rPr lang="en-US" sz="900" dirty="0">
                          <a:effectLst/>
                          <a:latin typeface="Gill Sans MT" panose="020B0502020104020203" pitchFamily="34" charset="0"/>
                          <a:ea typeface="Times New Roman" panose="02020603050405020304" pitchFamily="18" charset="0"/>
                          <a:cs typeface="MyriadPro-Regular"/>
                        </a:rPr>
                        <a:t>pregnant at the time of death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not pregnant at the time of death (but pregnant within 42 days)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within the past year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0437845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MCCD Example</a:t>
            </a:r>
            <a:br>
              <a:rPr lang="en-US" dirty="0" smtClean="0"/>
            </a:br>
            <a:r>
              <a:rPr lang="en-US" dirty="0" smtClean="0"/>
              <a:t>Scenario 2: Uterine Rupture</a:t>
            </a:r>
            <a:endParaRPr lang="en-US" dirty="0"/>
          </a:p>
        </p:txBody>
      </p:sp>
      <p:graphicFrame>
        <p:nvGraphicFramePr>
          <p:cNvPr id="5" name="Content Placeholder 3"/>
          <p:cNvGraphicFramePr>
            <a:graphicFrameLocks/>
          </p:cNvGraphicFramePr>
          <p:nvPr>
            <p:extLst/>
          </p:nvPr>
        </p:nvGraphicFramePr>
        <p:xfrm>
          <a:off x="990600" y="1215946"/>
          <a:ext cx="7162800" cy="3656436"/>
        </p:xfrm>
        <a:graphic>
          <a:graphicData uri="http://schemas.openxmlformats.org/drawingml/2006/table">
            <a:tbl>
              <a:tblPr firstRow="1" firstCol="1" bandRow="1"/>
              <a:tblGrid>
                <a:gridCol w="2074881">
                  <a:extLst>
                    <a:ext uri="{9D8B030D-6E8A-4147-A177-3AD203B41FA5}">
                      <a16:colId xmlns:a16="http://schemas.microsoft.com/office/drawing/2014/main" xmlns="" val="20000"/>
                    </a:ext>
                  </a:extLst>
                </a:gridCol>
                <a:gridCol w="3023348">
                  <a:extLst>
                    <a:ext uri="{9D8B030D-6E8A-4147-A177-3AD203B41FA5}">
                      <a16:colId xmlns:a16="http://schemas.microsoft.com/office/drawing/2014/main" xmlns="" val="20001"/>
                    </a:ext>
                  </a:extLst>
                </a:gridCol>
                <a:gridCol w="2064571">
                  <a:extLst>
                    <a:ext uri="{9D8B030D-6E8A-4147-A177-3AD203B41FA5}">
                      <a16:colId xmlns:a16="http://schemas.microsoft.com/office/drawing/2014/main" xmlns="" val="20002"/>
                    </a:ext>
                  </a:extLst>
                </a:gridCol>
              </a:tblGrid>
              <a:tr h="331697">
                <a:tc gridSpan="2">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Cause of death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t>
                      </a:r>
                      <a:r>
                        <a:rPr lang="en-US" sz="1200" i="1" dirty="0">
                          <a:effectLst/>
                          <a:latin typeface="Gill Sans MT" panose="020B0502020104020203" pitchFamily="34" charset="0"/>
                          <a:ea typeface="Times New Roman" panose="02020603050405020304" pitchFamily="18" charset="0"/>
                          <a:cs typeface="MyriadPro-Regular"/>
                        </a:rPr>
                        <a:t>T</a:t>
                      </a:r>
                      <a:r>
                        <a:rPr lang="en-US" sz="1200" i="1" dirty="0">
                          <a:effectLst/>
                          <a:latin typeface="Gill Sans MT" panose="020B0502020104020203" pitchFamily="34" charset="0"/>
                          <a:ea typeface="Times New Roman" panose="02020603050405020304" pitchFamily="18" charset="0"/>
                          <a:cs typeface="MyriadPro-It"/>
                        </a:rPr>
                        <a:t>he disease or condition thought to be the underlying cause should appear in the lowest completed line of part 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Approximate interval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between onset and death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02815">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Disease or condition leading directly to </a:t>
                      </a:r>
                      <a:r>
                        <a:rPr lang="en-US" sz="1000" dirty="0" smtClean="0">
                          <a:effectLst/>
                          <a:latin typeface="Gill Sans MT" panose="020B0502020104020203" pitchFamily="34" charset="0"/>
                          <a:ea typeface="Times New Roman" panose="02020603050405020304" pitchFamily="18" charset="0"/>
                          <a:cs typeface="MyriadPro-Regular"/>
                        </a:rPr>
                        <a:t>death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a) Hypovolemic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shock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a:effectLst/>
                          <a:latin typeface="Gill Sans MT" panose="020B0502020104020203" pitchFamily="34" charset="0"/>
                          <a:ea typeface="Calibri" panose="020F0502020204030204" pitchFamily="34" charset="0"/>
                          <a:cs typeface="Calibri Light" panose="020F0302020204030204" pitchFamily="34" charset="0"/>
                        </a:rPr>
                        <a:t>1 hour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62810">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Antecedent causes: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b) Obstetric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haemorrhage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Calibri" panose="020F0502020204030204" pitchFamily="34" charset="0"/>
                          <a:cs typeface="Calibri Light" panose="020F0302020204030204" pitchFamily="34" charset="0"/>
                        </a:rPr>
                        <a:t>3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2917">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Calibri" panose="020F0502020204030204" pitchFamily="34" charset="0"/>
                          <a:cs typeface="Calibri Light" panose="020F0302020204030204" pitchFamily="34" charset="0"/>
                        </a:rPr>
                        <a:t>c) Uterine </a:t>
                      </a:r>
                      <a:r>
                        <a:rPr lang="en-GB" sz="1200" dirty="0">
                          <a:effectLst/>
                          <a:latin typeface="Gill Sans MT" panose="020B0502020104020203" pitchFamily="34" charset="0"/>
                          <a:ea typeface="Calibri" panose="020F0502020204030204" pitchFamily="34" charset="0"/>
                          <a:cs typeface="Calibri Light" panose="020F0302020204030204" pitchFamily="34" charset="0"/>
                        </a:rPr>
                        <a:t>rupture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Calibri" panose="020F0502020204030204" pitchFamily="34" charset="0"/>
                          <a:cs typeface="Calibri Light" panose="020F0302020204030204" pitchFamily="34" charset="0"/>
                        </a:rPr>
                        <a:t>5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0974">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200" dirty="0" smtClean="0">
                          <a:solidFill>
                            <a:schemeClr val="tx1"/>
                          </a:solidFill>
                          <a:effectLst/>
                          <a:latin typeface="Gill Sans MT" panose="020B0502020104020203" pitchFamily="34" charset="0"/>
                          <a:ea typeface="Calibri" panose="020F0502020204030204" pitchFamily="34" charset="0"/>
                          <a:cs typeface="Calibri Light" panose="020F0302020204030204" pitchFamily="34" charset="0"/>
                        </a:rPr>
                        <a:t>d)</a:t>
                      </a:r>
                      <a:endParaRPr lang="en-US" sz="1200" kern="1200" dirty="0">
                        <a:solidFill>
                          <a:schemeClr val="tx1"/>
                        </a:solidFill>
                        <a:effectLst/>
                        <a:latin typeface="Gill Sans MT" panose="020B0502020104020203" pitchFamily="34" charset="0"/>
                        <a:ea typeface="Calibri" panose="020F0502020204030204" pitchFamily="34" charset="0"/>
                        <a:cs typeface="Calibri Light" panose="020F0302020204030204" pitchFamily="34"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26642">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II Other significant conditions</a:t>
                      </a: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Contributing to death but not related to the disease or condition causing </a:t>
                      </a:r>
                      <a:r>
                        <a:rPr lang="en-US" sz="1000" dirty="0" smtClean="0">
                          <a:effectLst/>
                          <a:latin typeface="Gill Sans MT" panose="020B0502020104020203" pitchFamily="34" charset="0"/>
                          <a:ea typeface="Times New Roman" panose="02020603050405020304" pitchFamily="18" charset="0"/>
                          <a:cs typeface="MyriadPro-Regular"/>
                        </a:rPr>
                        <a:t>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26988">
                <a:tc gridSpan="3">
                  <a:txBody>
                    <a:bodyPr/>
                    <a:lstStyle/>
                    <a:p>
                      <a:pPr marL="0" marR="0">
                        <a:lnSpc>
                          <a:spcPct val="107000"/>
                        </a:lnSpc>
                        <a:spcBef>
                          <a:spcPts val="0"/>
                        </a:spcBef>
                        <a:spcAft>
                          <a:spcPts val="0"/>
                        </a:spcAft>
                      </a:pPr>
                      <a:r>
                        <a:rPr lang="en-US" sz="900" dirty="0">
                          <a:effectLst/>
                          <a:latin typeface="Gill Sans MT" panose="020B0502020104020203" pitchFamily="34" charset="0"/>
                          <a:ea typeface="Times New Roman" panose="02020603050405020304" pitchFamily="18" charset="0"/>
                          <a:cs typeface="MyriadPro-Regular"/>
                        </a:rPr>
                        <a:t>The woman was: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X </a:t>
                      </a:r>
                      <a:r>
                        <a:rPr lang="en-US" sz="900" dirty="0">
                          <a:effectLst/>
                          <a:latin typeface="Gill Sans MT" panose="020B0502020104020203" pitchFamily="34" charset="0"/>
                          <a:ea typeface="Times New Roman" panose="02020603050405020304" pitchFamily="18" charset="0"/>
                          <a:cs typeface="MyriadPro-Regular"/>
                        </a:rPr>
                        <a:t>pregnant at the time of death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not pregnant at the time of death (but pregnant within 42 days)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within the past year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175" marR="421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7872480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MCCD </a:t>
            </a:r>
            <a:r>
              <a:rPr lang="en-US" dirty="0" smtClean="0"/>
              <a:t>Example</a:t>
            </a:r>
            <a:br>
              <a:rPr lang="en-US" dirty="0" smtClean="0"/>
            </a:br>
            <a:r>
              <a:rPr lang="en-US" dirty="0" smtClean="0"/>
              <a:t>Scenario 3: PEE</a:t>
            </a:r>
            <a:endParaRPr lang="en-US" dirty="0"/>
          </a:p>
        </p:txBody>
      </p:sp>
      <p:graphicFrame>
        <p:nvGraphicFramePr>
          <p:cNvPr id="5" name="Content Placeholder 3"/>
          <p:cNvGraphicFramePr>
            <a:graphicFrameLocks/>
          </p:cNvGraphicFramePr>
          <p:nvPr>
            <p:extLst/>
          </p:nvPr>
        </p:nvGraphicFramePr>
        <p:xfrm>
          <a:off x="990600" y="1063229"/>
          <a:ext cx="7162800" cy="3875762"/>
        </p:xfrm>
        <a:graphic>
          <a:graphicData uri="http://schemas.openxmlformats.org/drawingml/2006/table">
            <a:tbl>
              <a:tblPr firstRow="1" firstCol="1" bandRow="1"/>
              <a:tblGrid>
                <a:gridCol w="2286000">
                  <a:extLst>
                    <a:ext uri="{9D8B030D-6E8A-4147-A177-3AD203B41FA5}">
                      <a16:colId xmlns:a16="http://schemas.microsoft.com/office/drawing/2014/main" xmlns="" val="20000"/>
                    </a:ext>
                  </a:extLst>
                </a:gridCol>
                <a:gridCol w="2812229">
                  <a:extLst>
                    <a:ext uri="{9D8B030D-6E8A-4147-A177-3AD203B41FA5}">
                      <a16:colId xmlns:a16="http://schemas.microsoft.com/office/drawing/2014/main" xmlns="" val="20001"/>
                    </a:ext>
                  </a:extLst>
                </a:gridCol>
                <a:gridCol w="2064571">
                  <a:extLst>
                    <a:ext uri="{9D8B030D-6E8A-4147-A177-3AD203B41FA5}">
                      <a16:colId xmlns:a16="http://schemas.microsoft.com/office/drawing/2014/main" xmlns="" val="20002"/>
                    </a:ext>
                  </a:extLst>
                </a:gridCol>
              </a:tblGrid>
              <a:tr h="331697">
                <a:tc gridSpan="2">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Cause of death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t>
                      </a:r>
                      <a:r>
                        <a:rPr lang="en-US" sz="1200" i="1" dirty="0">
                          <a:effectLst/>
                          <a:latin typeface="Gill Sans MT" panose="020B0502020104020203" pitchFamily="34" charset="0"/>
                          <a:ea typeface="Times New Roman" panose="02020603050405020304" pitchFamily="18" charset="0"/>
                          <a:cs typeface="MyriadPro-Regular"/>
                        </a:rPr>
                        <a:t>T</a:t>
                      </a:r>
                      <a:r>
                        <a:rPr lang="en-US" sz="1200" i="1" dirty="0">
                          <a:effectLst/>
                          <a:latin typeface="Gill Sans MT" panose="020B0502020104020203" pitchFamily="34" charset="0"/>
                          <a:ea typeface="Times New Roman" panose="02020603050405020304" pitchFamily="18" charset="0"/>
                          <a:cs typeface="MyriadPro-It"/>
                        </a:rPr>
                        <a:t>he disease or condition thought to be the underlying cause should appear in the lowest completed line of part 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Approximate interval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between onset and death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2703">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Disease or condition leading directly to </a:t>
                      </a:r>
                      <a:r>
                        <a:rPr lang="en-US" sz="1000" dirty="0" smtClean="0">
                          <a:effectLst/>
                          <a:latin typeface="Gill Sans MT" panose="020B0502020104020203" pitchFamily="34" charset="0"/>
                          <a:ea typeface="Times New Roman" panose="02020603050405020304" pitchFamily="18" charset="0"/>
                          <a:cs typeface="MyriadPro-Regular"/>
                        </a:rPr>
                        <a:t>death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a)</a:t>
                      </a:r>
                      <a:r>
                        <a:rPr lang="en-GB" sz="1200" baseline="0" dirty="0" smtClean="0">
                          <a:effectLst/>
                          <a:latin typeface="Gill Sans MT" panose="020B0502020104020203" pitchFamily="34" charset="0"/>
                          <a:ea typeface="Times New Roman" panose="02020603050405020304" pitchFamily="18" charset="0"/>
                          <a:cs typeface="Calibri Light" panose="020F0302020204030204" pitchFamily="34" charset="0"/>
                        </a:rPr>
                        <a:t> </a:t>
                      </a: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Cerebrovascular haemorrhage/Stroke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16 hours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62810">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Antecedent causes: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b)</a:t>
                      </a:r>
                      <a:r>
                        <a:rPr lang="en-GB" sz="1200" baseline="0" dirty="0" smtClean="0">
                          <a:effectLst/>
                          <a:latin typeface="Gill Sans MT" panose="020B0502020104020203" pitchFamily="34" charset="0"/>
                          <a:ea typeface="Times New Roman" panose="02020603050405020304" pitchFamily="18" charset="0"/>
                          <a:cs typeface="Calibri Light" panose="020F0302020204030204" pitchFamily="34" charset="0"/>
                        </a:rPr>
                        <a:t> </a:t>
                      </a: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High blood pressure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36 hours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2917">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c) Pre-eclampsia/Eclampsia</a:t>
                      </a: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90974">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26642">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II Other significant conditions</a:t>
                      </a: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Contributing to death but not related to the disease or condition causing </a:t>
                      </a:r>
                      <a:r>
                        <a:rPr lang="en-US" sz="1000" dirty="0" smtClean="0">
                          <a:effectLst/>
                          <a:latin typeface="Gill Sans MT" panose="020B0502020104020203" pitchFamily="34" charset="0"/>
                          <a:ea typeface="Times New Roman" panose="02020603050405020304" pitchFamily="18" charset="0"/>
                          <a:cs typeface="MyriadPro-Regular"/>
                        </a:rPr>
                        <a:t>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800" dirty="0">
                          <a:effectLst/>
                          <a:latin typeface="Gill Sans MT" panose="020B0502020104020203" pitchFamily="34" charset="0"/>
                          <a:ea typeface="Times New Roman" panose="02020603050405020304" pitchFamily="18" charset="0"/>
                          <a:cs typeface="Calibri Light" panose="020F03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26988">
                <a:tc gridSpan="3">
                  <a:txBody>
                    <a:bodyPr/>
                    <a:lstStyle/>
                    <a:p>
                      <a:pPr marL="0" marR="0">
                        <a:lnSpc>
                          <a:spcPct val="107000"/>
                        </a:lnSpc>
                        <a:spcBef>
                          <a:spcPts val="0"/>
                        </a:spcBef>
                        <a:spcAft>
                          <a:spcPts val="0"/>
                        </a:spcAft>
                      </a:pPr>
                      <a:r>
                        <a:rPr lang="en-US" sz="900" dirty="0">
                          <a:effectLst/>
                          <a:latin typeface="Gill Sans MT" panose="020B0502020104020203" pitchFamily="34" charset="0"/>
                          <a:ea typeface="Times New Roman" panose="02020603050405020304" pitchFamily="18" charset="0"/>
                          <a:cs typeface="MyriadPro-Regular"/>
                        </a:rPr>
                        <a:t>The woman was: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X </a:t>
                      </a:r>
                      <a:r>
                        <a:rPr lang="en-US" sz="900" dirty="0">
                          <a:effectLst/>
                          <a:latin typeface="Gill Sans MT" panose="020B0502020104020203" pitchFamily="34" charset="0"/>
                          <a:ea typeface="Times New Roman" panose="02020603050405020304" pitchFamily="18" charset="0"/>
                          <a:cs typeface="MyriadPro-Regular"/>
                        </a:rPr>
                        <a:t>pregnant at the time of death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not pregnant at the time of death (but pregnant within 42 days)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within the past year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9060978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MCCD Example</a:t>
            </a:r>
            <a:br>
              <a:rPr lang="en-US" dirty="0" smtClean="0"/>
            </a:br>
            <a:r>
              <a:rPr lang="en-US" dirty="0" smtClean="0"/>
              <a:t>Scenario 4: Anesthesia</a:t>
            </a:r>
            <a:endParaRPr lang="en-US" dirty="0"/>
          </a:p>
        </p:txBody>
      </p:sp>
      <p:graphicFrame>
        <p:nvGraphicFramePr>
          <p:cNvPr id="5" name="Content Placeholder 3"/>
          <p:cNvGraphicFramePr>
            <a:graphicFrameLocks/>
          </p:cNvGraphicFramePr>
          <p:nvPr>
            <p:extLst/>
          </p:nvPr>
        </p:nvGraphicFramePr>
        <p:xfrm>
          <a:off x="990600" y="1080038"/>
          <a:ext cx="7162800" cy="4007726"/>
        </p:xfrm>
        <a:graphic>
          <a:graphicData uri="http://schemas.openxmlformats.org/drawingml/2006/table">
            <a:tbl>
              <a:tblPr firstRow="1" firstCol="1" bandRow="1"/>
              <a:tblGrid>
                <a:gridCol w="2209800">
                  <a:extLst>
                    <a:ext uri="{9D8B030D-6E8A-4147-A177-3AD203B41FA5}">
                      <a16:colId xmlns:a16="http://schemas.microsoft.com/office/drawing/2014/main" xmlns="" val="20000"/>
                    </a:ext>
                  </a:extLst>
                </a:gridCol>
                <a:gridCol w="2888429">
                  <a:extLst>
                    <a:ext uri="{9D8B030D-6E8A-4147-A177-3AD203B41FA5}">
                      <a16:colId xmlns:a16="http://schemas.microsoft.com/office/drawing/2014/main" xmlns="" val="20001"/>
                    </a:ext>
                  </a:extLst>
                </a:gridCol>
                <a:gridCol w="2064571">
                  <a:extLst>
                    <a:ext uri="{9D8B030D-6E8A-4147-A177-3AD203B41FA5}">
                      <a16:colId xmlns:a16="http://schemas.microsoft.com/office/drawing/2014/main" xmlns="" val="20002"/>
                    </a:ext>
                  </a:extLst>
                </a:gridCol>
              </a:tblGrid>
              <a:tr h="331697">
                <a:tc gridSpan="2">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Cause of death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t>
                      </a:r>
                      <a:r>
                        <a:rPr lang="en-US" sz="1200" i="1" dirty="0">
                          <a:effectLst/>
                          <a:latin typeface="Gill Sans MT" panose="020B0502020104020203" pitchFamily="34" charset="0"/>
                          <a:ea typeface="Times New Roman" panose="02020603050405020304" pitchFamily="18" charset="0"/>
                          <a:cs typeface="MyriadPro-Regular"/>
                        </a:rPr>
                        <a:t>T</a:t>
                      </a:r>
                      <a:r>
                        <a:rPr lang="en-US" sz="1200" i="1" dirty="0">
                          <a:effectLst/>
                          <a:latin typeface="Gill Sans MT" panose="020B0502020104020203" pitchFamily="34" charset="0"/>
                          <a:ea typeface="Times New Roman" panose="02020603050405020304" pitchFamily="18" charset="0"/>
                          <a:cs typeface="MyriadPro-It"/>
                        </a:rPr>
                        <a:t>he disease or condition thought to be the underlying cause should appear in the lowest completed line of part I)</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Approximate interval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200" dirty="0">
                          <a:effectLst/>
                          <a:latin typeface="Gill Sans MT" panose="020B0502020104020203" pitchFamily="34" charset="0"/>
                          <a:ea typeface="Times New Roman" panose="02020603050405020304" pitchFamily="18" charset="0"/>
                          <a:cs typeface="MyriadPro-Regular"/>
                        </a:rPr>
                        <a:t>between onset and death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2703">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Disease or condition leading directly to </a:t>
                      </a:r>
                      <a:r>
                        <a:rPr lang="en-US" sz="1000" dirty="0" smtClean="0">
                          <a:effectLst/>
                          <a:latin typeface="Gill Sans MT" panose="020B0502020104020203" pitchFamily="34" charset="0"/>
                          <a:ea typeface="Times New Roman" panose="02020603050405020304" pitchFamily="18" charset="0"/>
                          <a:cs typeface="MyriadPro-Regular"/>
                        </a:rPr>
                        <a:t>death</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a) Brain damage/Hypoxia</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1 hour</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62810">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Antecedent causes: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b) Complications </a:t>
                      </a: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of </a:t>
                      </a:r>
                      <a:r>
                        <a:rPr lang="en-GB" sz="1200" dirty="0" smtClean="0">
                          <a:effectLst/>
                          <a:latin typeface="Gill Sans MT" panose="020B0502020104020203" pitchFamily="34" charset="0"/>
                          <a:ea typeface="Times New Roman" panose="02020603050405020304" pitchFamily="18" charset="0"/>
                          <a:cs typeface="Calibri Light" panose="020F0302020204030204" pitchFamily="34" charset="0"/>
                        </a:rPr>
                        <a:t>anaesthesia</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GB" sz="1200" dirty="0">
                          <a:effectLst/>
                          <a:latin typeface="Gill Sans MT" panose="020B0502020104020203" pitchFamily="34" charset="0"/>
                          <a:ea typeface="Times New Roman" panose="02020603050405020304" pitchFamily="18" charset="0"/>
                          <a:cs typeface="Calibri Light" panose="020F0302020204030204" pitchFamily="34" charset="0"/>
                        </a:rPr>
                        <a:t>3 hours</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2917">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c)</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41514">
                <a:tc>
                  <a:txBody>
                    <a:bodyPr/>
                    <a:lstStyle/>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Due to or as a consequence </a:t>
                      </a:r>
                      <a:r>
                        <a:rPr lang="en-US" sz="1000" dirty="0" smtClean="0">
                          <a:effectLst/>
                          <a:latin typeface="Gill Sans MT" panose="020B0502020104020203" pitchFamily="34" charset="0"/>
                          <a:ea typeface="Times New Roman" panose="02020603050405020304" pitchFamily="18" charset="0"/>
                          <a:cs typeface="MyriadPro-Regular"/>
                        </a:rPr>
                        <a:t>of</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smtClean="0">
                          <a:effectLst/>
                          <a:latin typeface="Gill Sans MT" panose="020B0502020104020203" pitchFamily="34" charset="0"/>
                          <a:ea typeface="Times New Roman" panose="02020603050405020304" pitchFamily="18" charset="0"/>
                          <a:cs typeface="Times New Roman" panose="02020603050405020304" pitchFamily="18" charset="0"/>
                        </a:rPr>
                        <a:t>d)</a:t>
                      </a: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effectLst/>
                        <a:latin typeface="Gill Sans MT" panose="020B0502020104020203"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26642">
                <a:tc>
                  <a:txBody>
                    <a:bodyPr/>
                    <a:lstStyle/>
                    <a:p>
                      <a:pPr marL="0" marR="0">
                        <a:lnSpc>
                          <a:spcPct val="107000"/>
                        </a:lnSpc>
                        <a:spcBef>
                          <a:spcPts val="0"/>
                        </a:spcBef>
                        <a:spcAft>
                          <a:spcPts val="0"/>
                        </a:spcAft>
                      </a:pPr>
                      <a:r>
                        <a:rPr lang="en-US" sz="1000" b="1" dirty="0">
                          <a:effectLst/>
                          <a:latin typeface="Gill Sans MT" panose="020B0502020104020203" pitchFamily="34" charset="0"/>
                          <a:ea typeface="Times New Roman" panose="02020603050405020304" pitchFamily="18" charset="0"/>
                          <a:cs typeface="MyriadPro-Semibold"/>
                        </a:rPr>
                        <a:t>Part II Other significant conditions</a:t>
                      </a:r>
                      <a:r>
                        <a:rPr lang="en-US" sz="1000" dirty="0">
                          <a:effectLst/>
                          <a:latin typeface="Gill Sans MT" panose="020B0502020104020203" pitchFamily="34" charset="0"/>
                          <a:ea typeface="Times New Roman" panose="02020603050405020304" pitchFamily="18" charset="0"/>
                          <a:cs typeface="MyriadPro-Semibold"/>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dirty="0">
                          <a:effectLst/>
                          <a:latin typeface="Gill Sans MT" panose="020B0502020104020203" pitchFamily="34" charset="0"/>
                          <a:ea typeface="Times New Roman" panose="02020603050405020304" pitchFamily="18" charset="0"/>
                          <a:cs typeface="MyriadPro-Regular"/>
                        </a:rPr>
                        <a:t>Contributing to death but not related to the disease or condition causing </a:t>
                      </a:r>
                      <a:r>
                        <a:rPr lang="en-US" sz="1000" dirty="0" smtClean="0">
                          <a:effectLst/>
                          <a:latin typeface="Gill Sans MT" panose="020B0502020104020203" pitchFamily="34" charset="0"/>
                          <a:ea typeface="Times New Roman" panose="02020603050405020304" pitchFamily="18" charset="0"/>
                          <a:cs typeface="MyriadPro-Regular"/>
                        </a:rPr>
                        <a:t>it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26988">
                <a:tc gridSpan="3">
                  <a:txBody>
                    <a:bodyPr/>
                    <a:lstStyle/>
                    <a:p>
                      <a:pPr marL="0" marR="0">
                        <a:lnSpc>
                          <a:spcPct val="107000"/>
                        </a:lnSpc>
                        <a:spcBef>
                          <a:spcPts val="0"/>
                        </a:spcBef>
                        <a:spcAft>
                          <a:spcPts val="0"/>
                        </a:spcAft>
                      </a:pPr>
                      <a:r>
                        <a:rPr lang="en-US" sz="900" dirty="0">
                          <a:effectLst/>
                          <a:latin typeface="Gill Sans MT" panose="020B0502020104020203" pitchFamily="34" charset="0"/>
                          <a:ea typeface="Times New Roman" panose="02020603050405020304" pitchFamily="18" charset="0"/>
                          <a:cs typeface="MyriadPro-Regular"/>
                        </a:rPr>
                        <a:t>The woman was: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baseline="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at the time of death</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1" dirty="0">
                          <a:effectLst/>
                          <a:latin typeface="Gill Sans MT" panose="020B0502020104020203" pitchFamily="34" charset="0"/>
                          <a:ea typeface="Wingdings-Regular"/>
                          <a:cs typeface="Wingdings-Regular"/>
                        </a:rPr>
                        <a:t>X</a:t>
                      </a:r>
                      <a:r>
                        <a:rPr lang="en-US" sz="900" baseline="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not pregnant at the time of death (but pregnant within 42 days)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900" dirty="0">
                          <a:effectLst/>
                          <a:latin typeface="Gill Sans MT" panose="020B0502020104020203" pitchFamily="34" charset="0"/>
                          <a:ea typeface="Wingdings-Regular"/>
                          <a:cs typeface="Wingdings-Regular"/>
                        </a:rPr>
                        <a:t> </a:t>
                      </a:r>
                      <a:r>
                        <a:rPr lang="en-US" sz="900" dirty="0">
                          <a:effectLst/>
                          <a:latin typeface="Gill Sans MT" panose="020B0502020104020203" pitchFamily="34" charset="0"/>
                          <a:ea typeface="Times New Roman" panose="02020603050405020304" pitchFamily="18" charset="0"/>
                          <a:cs typeface="MyriadPro-Regular"/>
                        </a:rPr>
                        <a:t>pregnant within the past year</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385143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13890335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571750"/>
            <a:ext cx="8305800" cy="1371600"/>
          </a:xfrm>
        </p:spPr>
        <p:txBody>
          <a:bodyPr/>
          <a:lstStyle/>
          <a:p>
            <a:r>
              <a:rPr lang="en-US" b="1" dirty="0"/>
              <a:t>Day </a:t>
            </a:r>
            <a:r>
              <a:rPr lang="en-US" b="1" dirty="0" smtClean="0"/>
              <a:t>2, Session 5</a:t>
            </a:r>
            <a:r>
              <a:rPr lang="en-US" altLang="en-US" dirty="0">
                <a:cs typeface="Arial" charset="0"/>
              </a:rPr>
              <a:t/>
            </a:r>
            <a:br>
              <a:rPr lang="en-US" altLang="en-US" dirty="0">
                <a:cs typeface="Arial" charset="0"/>
              </a:rPr>
            </a:br>
            <a:r>
              <a:rPr lang="en-US" altLang="en-US" sz="3800" dirty="0">
                <a:cs typeface="Arial" charset="0"/>
              </a:rPr>
              <a:t>Day Two Wrap-up and Discussion</a:t>
            </a: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11995787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a:t>
            </a:r>
            <a:endParaRPr lang="en-US" dirty="0"/>
          </a:p>
        </p:txBody>
      </p:sp>
      <p:sp>
        <p:nvSpPr>
          <p:cNvPr id="3" name="Content Placeholder 2"/>
          <p:cNvSpPr>
            <a:spLocks noGrp="1"/>
          </p:cNvSpPr>
          <p:nvPr>
            <p:ph sz="half" idx="1"/>
          </p:nvPr>
        </p:nvSpPr>
        <p:spPr/>
        <p:txBody>
          <a:bodyPr/>
          <a:lstStyle/>
          <a:p>
            <a:r>
              <a:rPr lang="en-US" smtClean="0"/>
              <a:t>Review content discussed over the last 4 sessions</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276350"/>
            <a:ext cx="4038600" cy="2320848"/>
          </a:xfrm>
        </p:spPr>
      </p:pic>
      <p:sp>
        <p:nvSpPr>
          <p:cNvPr id="10" name="Rectangle 9"/>
          <p:cNvSpPr/>
          <p:nvPr/>
        </p:nvSpPr>
        <p:spPr>
          <a:xfrm>
            <a:off x="4648200" y="3350977"/>
            <a:ext cx="1430200" cy="246221"/>
          </a:xfrm>
          <a:prstGeom prst="rect">
            <a:avLst/>
          </a:prstGeom>
        </p:spPr>
        <p:txBody>
          <a:bodyPr wrap="none">
            <a:spAutoFit/>
          </a:bodyPr>
          <a:lstStyle/>
          <a:p>
            <a:r>
              <a:rPr lang="en-US" sz="1000" dirty="0">
                <a:solidFill>
                  <a:srgbClr val="FFFFFF"/>
                </a:solidFill>
                <a:latin typeface="Gill Sans MT" panose="020B0502020104020203" pitchFamily="34" charset="0"/>
              </a:rPr>
              <a:t>Karen </a:t>
            </a:r>
            <a:r>
              <a:rPr lang="en-US" sz="1000" dirty="0" err="1">
                <a:solidFill>
                  <a:srgbClr val="FFFFFF"/>
                </a:solidFill>
                <a:latin typeface="Gill Sans MT" panose="020B0502020104020203" pitchFamily="34" charset="0"/>
              </a:rPr>
              <a:t>Kasmauski</a:t>
            </a:r>
            <a:r>
              <a:rPr lang="en-US" sz="1000" dirty="0">
                <a:solidFill>
                  <a:srgbClr val="FFFFFF"/>
                </a:solidFill>
                <a:latin typeface="Gill Sans MT" panose="020B0502020104020203" pitchFamily="34" charset="0"/>
              </a:rPr>
              <a:t>/MCSP</a:t>
            </a:r>
          </a:p>
        </p:txBody>
      </p:sp>
    </p:spTree>
    <p:extLst>
      <p:ext uri="{BB962C8B-B14F-4D97-AF65-F5344CB8AC3E}">
        <p14:creationId xmlns:p14="http://schemas.microsoft.com/office/powerpoint/2010/main" val="21627160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sz="2800" dirty="0" smtClean="0"/>
              <a:t>Revisit parking lot</a:t>
            </a:r>
          </a:p>
          <a:p>
            <a:r>
              <a:rPr lang="en-US" sz="2800" dirty="0" smtClean="0"/>
              <a:t>Q &amp; A: Any outstanding questions or comments? </a:t>
            </a:r>
          </a:p>
          <a:p>
            <a:r>
              <a:rPr lang="en-US" sz="2800" dirty="0" smtClean="0"/>
              <a:t>Assignment for Day 3 </a:t>
            </a:r>
          </a:p>
          <a:p>
            <a:pPr lvl="1"/>
            <a:r>
              <a:rPr lang="en-US" sz="2400" dirty="0" smtClean="0"/>
              <a:t>Please review the following items in the Learner’s Guide: </a:t>
            </a:r>
          </a:p>
          <a:p>
            <a:pPr lvl="2"/>
            <a:r>
              <a:rPr lang="en-US" sz="2000" dirty="0" smtClean="0"/>
              <a:t>MDSR Individual Death Review Response Plan (pg. 47–48)</a:t>
            </a:r>
          </a:p>
          <a:p>
            <a:pPr lvl="2"/>
            <a:r>
              <a:rPr lang="en-US" sz="2000" dirty="0" smtClean="0"/>
              <a:t>Data exercises located in Day 3, Session 3 (pg. 50–56)</a:t>
            </a:r>
          </a:p>
          <a:p>
            <a:pPr lvl="1"/>
            <a:r>
              <a:rPr lang="en-US" sz="2400" dirty="0" smtClean="0"/>
              <a:t>Complete the HMIS Data Availability Review Form </a:t>
            </a:r>
            <a:br>
              <a:rPr lang="en-US" sz="2400" dirty="0" smtClean="0"/>
            </a:br>
            <a:r>
              <a:rPr lang="en-US" sz="2400" dirty="0" smtClean="0"/>
              <a:t>(pg. 57–58)</a:t>
            </a:r>
            <a:endParaRPr lang="en-US" sz="2400" dirty="0"/>
          </a:p>
        </p:txBody>
      </p:sp>
    </p:spTree>
    <p:extLst>
      <p:ext uri="{BB962C8B-B14F-4D97-AF65-F5344CB8AC3E}">
        <p14:creationId xmlns:p14="http://schemas.microsoft.com/office/powerpoint/2010/main" val="41922347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latin typeface="Gill Sans MT"/>
                <a:cs typeface="Arial"/>
              </a:rPr>
              <a:t>MDSR Capacity-Building Workshop</a:t>
            </a:r>
            <a:endParaRPr lang="en-US" dirty="0"/>
          </a:p>
        </p:txBody>
      </p:sp>
      <p:sp>
        <p:nvSpPr>
          <p:cNvPr id="6" name="Subtitle 5"/>
          <p:cNvSpPr>
            <a:spLocks noGrp="1"/>
          </p:cNvSpPr>
          <p:nvPr>
            <p:ph type="subTitle" idx="1"/>
          </p:nvPr>
        </p:nvSpPr>
        <p:spPr/>
        <p:txBody>
          <a:bodyPr/>
          <a:lstStyle/>
          <a:p>
            <a:r>
              <a:rPr lang="en-US" dirty="0" smtClean="0"/>
              <a:t>Day 3</a:t>
            </a:r>
            <a:endParaRPr lang="en-US" dirty="0"/>
          </a:p>
        </p:txBody>
      </p:sp>
    </p:spTree>
    <p:extLst>
      <p:ext uri="{BB962C8B-B14F-4D97-AF65-F5344CB8AC3E}">
        <p14:creationId xmlns:p14="http://schemas.microsoft.com/office/powerpoint/2010/main" val="41683922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571750"/>
            <a:ext cx="8305800" cy="1371600"/>
          </a:xfrm>
        </p:spPr>
        <p:txBody>
          <a:bodyPr/>
          <a:lstStyle/>
          <a:p>
            <a:r>
              <a:rPr lang="en-US" b="1" dirty="0" smtClean="0"/>
              <a:t>Day 3, Session 1</a:t>
            </a:r>
            <a:r>
              <a:rPr lang="en-US" altLang="en-US" dirty="0" smtClean="0">
                <a:cs typeface="Arial" charset="0"/>
              </a:rPr>
              <a:t/>
            </a:r>
            <a:br>
              <a:rPr lang="en-US" altLang="en-US" dirty="0" smtClean="0">
                <a:cs typeface="Arial" charset="0"/>
              </a:rPr>
            </a:br>
            <a:r>
              <a:rPr lang="en-US" altLang="en-US" sz="3800" dirty="0">
                <a:cs typeface="Arial" charset="0"/>
              </a:rPr>
              <a:t>Day Two Review</a:t>
            </a:r>
            <a:endParaRPr lang="en-US" altLang="en-US" sz="3800" dirty="0" smtClean="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a:t>MDSR </a:t>
            </a:r>
            <a:r>
              <a:rPr lang="en-US" smtClean="0"/>
              <a:t>Skills-Building </a:t>
            </a:r>
            <a:r>
              <a:rPr lang="en-US" dirty="0" smtClean="0"/>
              <a:t>Workshop </a:t>
            </a:r>
            <a:endParaRPr lang="en-US" dirty="0"/>
          </a:p>
        </p:txBody>
      </p:sp>
    </p:spTree>
    <p:extLst>
      <p:ext uri="{BB962C8B-B14F-4D97-AF65-F5344CB8AC3E}">
        <p14:creationId xmlns:p14="http://schemas.microsoft.com/office/powerpoint/2010/main" val="793919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85582"/>
          </a:xfrm>
          <a:prstGeom prst="rect">
            <a:avLst/>
          </a:prstGeom>
        </p:spPr>
      </p:pic>
      <p:sp>
        <p:nvSpPr>
          <p:cNvPr id="5" name="Rectangle 4"/>
          <p:cNvSpPr/>
          <p:nvPr/>
        </p:nvSpPr>
        <p:spPr>
          <a:xfrm>
            <a:off x="381000" y="285750"/>
            <a:ext cx="8382000" cy="4191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6846"/>
            <a:ext cx="8229600" cy="857250"/>
          </a:xfrm>
        </p:spPr>
        <p:txBody>
          <a:bodyPr/>
          <a:lstStyle/>
          <a:p>
            <a:r>
              <a:rPr lang="en-US" dirty="0">
                <a:solidFill>
                  <a:srgbClr val="FFFFFF"/>
                </a:solidFill>
              </a:rPr>
              <a:t>Session Objectives</a:t>
            </a:r>
          </a:p>
        </p:txBody>
      </p:sp>
      <p:sp>
        <p:nvSpPr>
          <p:cNvPr id="3" name="Content Placeholder 2"/>
          <p:cNvSpPr>
            <a:spLocks noGrp="1"/>
          </p:cNvSpPr>
          <p:nvPr>
            <p:ph idx="1"/>
          </p:nvPr>
        </p:nvSpPr>
        <p:spPr>
          <a:xfrm>
            <a:off x="533400" y="1265192"/>
            <a:ext cx="8229600" cy="3394472"/>
          </a:xfrm>
        </p:spPr>
        <p:txBody>
          <a:bodyPr/>
          <a:lstStyle/>
          <a:p>
            <a:r>
              <a:rPr lang="en-US" dirty="0">
                <a:solidFill>
                  <a:schemeClr val="bg1">
                    <a:lumMod val="20000"/>
                    <a:lumOff val="80000"/>
                  </a:schemeClr>
                </a:solidFill>
              </a:rPr>
              <a:t>Identify areas of MPDSR where they feel competent and where they require further instruction </a:t>
            </a:r>
          </a:p>
          <a:p>
            <a:r>
              <a:rPr lang="en-US" dirty="0" smtClean="0">
                <a:solidFill>
                  <a:schemeClr val="bg1">
                    <a:lumMod val="20000"/>
                    <a:lumOff val="80000"/>
                  </a:schemeClr>
                </a:solidFill>
              </a:rPr>
              <a:t>Complete </a:t>
            </a:r>
            <a:r>
              <a:rPr lang="en-US" dirty="0">
                <a:solidFill>
                  <a:schemeClr val="bg1">
                    <a:lumMod val="20000"/>
                    <a:lumOff val="80000"/>
                  </a:schemeClr>
                </a:solidFill>
              </a:rPr>
              <a:t>the MPDSR knowledge assessment pre-test</a:t>
            </a:r>
          </a:p>
        </p:txBody>
      </p:sp>
    </p:spTree>
    <p:extLst>
      <p:ext uri="{BB962C8B-B14F-4D97-AF65-F5344CB8AC3E}">
        <p14:creationId xmlns:p14="http://schemas.microsoft.com/office/powerpoint/2010/main" val="13163373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Objectives</a:t>
            </a:r>
            <a:endParaRPr lang="en-US" dirty="0"/>
          </a:p>
        </p:txBody>
      </p:sp>
      <p:sp>
        <p:nvSpPr>
          <p:cNvPr id="3" name="Content Placeholder 2"/>
          <p:cNvSpPr>
            <a:spLocks noGrp="1"/>
          </p:cNvSpPr>
          <p:nvPr>
            <p:ph idx="1"/>
          </p:nvPr>
        </p:nvSpPr>
        <p:spPr/>
        <p:txBody>
          <a:bodyPr/>
          <a:lstStyle/>
          <a:p>
            <a:pPr lvl="0"/>
            <a:r>
              <a:rPr lang="en-GB" smtClean="0"/>
              <a:t>Review content learned in the previous days</a:t>
            </a:r>
            <a:endParaRPr lang="en-US" smtClean="0"/>
          </a:p>
          <a:p>
            <a:pPr lvl="0"/>
            <a:r>
              <a:rPr lang="en-GB" smtClean="0"/>
              <a:t>Review the ICD-MM reference aid</a:t>
            </a:r>
            <a:endParaRPr lang="en-US" smtClean="0"/>
          </a:p>
          <a:p>
            <a:endParaRPr lang="en-US" dirty="0"/>
          </a:p>
        </p:txBody>
      </p:sp>
    </p:spTree>
    <p:extLst>
      <p:ext uri="{BB962C8B-B14F-4D97-AF65-F5344CB8AC3E}">
        <p14:creationId xmlns:p14="http://schemas.microsoft.com/office/powerpoint/2010/main" val="6704313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Revisiting the Individual Learning Plans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96657" y="1200150"/>
            <a:ext cx="2950687" cy="3929589"/>
          </a:xfrm>
        </p:spPr>
      </p:pic>
    </p:spTree>
    <p:extLst>
      <p:ext uri="{BB962C8B-B14F-4D97-AF65-F5344CB8AC3E}">
        <p14:creationId xmlns:p14="http://schemas.microsoft.com/office/powerpoint/2010/main" val="14093385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Revisiting the 6 Steps of the Audit Cycle</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600" y="920726"/>
            <a:ext cx="3048000" cy="4054277"/>
          </a:xfrm>
        </p:spPr>
      </p:pic>
      <p:sp>
        <p:nvSpPr>
          <p:cNvPr id="6" name="Content Placeholder 5"/>
          <p:cNvSpPr>
            <a:spLocks noGrp="1"/>
          </p:cNvSpPr>
          <p:nvPr>
            <p:ph sz="half" idx="1"/>
          </p:nvPr>
        </p:nvSpPr>
        <p:spPr/>
        <p:txBody>
          <a:bodyPr/>
          <a:lstStyle/>
          <a:p>
            <a:pPr marL="0" indent="0">
              <a:buNone/>
            </a:pPr>
            <a:r>
              <a:rPr lang="en-US" dirty="0"/>
              <a:t>Focus of Day 3: </a:t>
            </a:r>
          </a:p>
          <a:p>
            <a:r>
              <a:rPr lang="en-US" dirty="0"/>
              <a:t>Recommend Solutions</a:t>
            </a:r>
          </a:p>
          <a:p>
            <a:r>
              <a:rPr lang="en-US" dirty="0"/>
              <a:t>Implement Solutions</a:t>
            </a:r>
          </a:p>
          <a:p>
            <a:r>
              <a:rPr lang="en-US" dirty="0"/>
              <a:t>Evaluate and Refine</a:t>
            </a:r>
          </a:p>
          <a:p>
            <a:endParaRPr lang="en-US" dirty="0"/>
          </a:p>
        </p:txBody>
      </p:sp>
    </p:spTree>
    <p:extLst>
      <p:ext uri="{BB962C8B-B14F-4D97-AF65-F5344CB8AC3E}">
        <p14:creationId xmlns:p14="http://schemas.microsoft.com/office/powerpoint/2010/main" val="7447123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Jeopardy Game</a:t>
            </a:r>
            <a:endParaRPr lang="en-US" dirty="0"/>
          </a:p>
        </p:txBody>
      </p:sp>
      <p:sp>
        <p:nvSpPr>
          <p:cNvPr id="3" name="Content Placeholder 2"/>
          <p:cNvSpPr>
            <a:spLocks noGrp="1"/>
          </p:cNvSpPr>
          <p:nvPr>
            <p:ph sz="half" idx="1"/>
          </p:nvPr>
        </p:nvSpPr>
        <p:spPr>
          <a:xfrm>
            <a:off x="228600" y="1200151"/>
            <a:ext cx="4038600" cy="3394472"/>
          </a:xfrm>
        </p:spPr>
        <p:txBody>
          <a:bodyPr/>
          <a:lstStyle/>
          <a:p>
            <a:r>
              <a:rPr lang="en-US" dirty="0" smtClean="0"/>
              <a:t>Break into 2 teams</a:t>
            </a:r>
          </a:p>
          <a:p>
            <a:r>
              <a:rPr lang="en-US" dirty="0" smtClean="0"/>
              <a:t>The team with the most points wins! </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7200" y="1200151"/>
            <a:ext cx="4566720" cy="3042250"/>
          </a:xfrm>
        </p:spPr>
      </p:pic>
    </p:spTree>
    <p:extLst>
      <p:ext uri="{BB962C8B-B14F-4D97-AF65-F5344CB8AC3E}">
        <p14:creationId xmlns:p14="http://schemas.microsoft.com/office/powerpoint/2010/main" val="3968585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645920" y="167169"/>
          <a:ext cx="5852160" cy="4809162"/>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1950720">
                  <a:extLst>
                    <a:ext uri="{9D8B030D-6E8A-4147-A177-3AD203B41FA5}">
                      <a16:colId xmlns:a16="http://schemas.microsoft.com/office/drawing/2014/main" xmlns="" val="20000"/>
                    </a:ext>
                  </a:extLst>
                </a:gridCol>
                <a:gridCol w="1950720">
                  <a:extLst>
                    <a:ext uri="{9D8B030D-6E8A-4147-A177-3AD203B41FA5}">
                      <a16:colId xmlns:a16="http://schemas.microsoft.com/office/drawing/2014/main" xmlns="" val="20001"/>
                    </a:ext>
                  </a:extLst>
                </a:gridCol>
                <a:gridCol w="1950720">
                  <a:extLst>
                    <a:ext uri="{9D8B030D-6E8A-4147-A177-3AD203B41FA5}">
                      <a16:colId xmlns:a16="http://schemas.microsoft.com/office/drawing/2014/main" xmlns="" val="20002"/>
                    </a:ext>
                  </a:extLst>
                </a:gridCol>
              </a:tblGrid>
              <a:tr h="1524000">
                <a:tc>
                  <a:txBody>
                    <a:bodyPr/>
                    <a:lstStyle/>
                    <a:p>
                      <a:pPr algn="ctr"/>
                      <a:r>
                        <a:rPr lang="en-US" sz="9600" dirty="0" smtClean="0">
                          <a:effectLst>
                            <a:innerShdw blurRad="63500" dist="50800" dir="13500000">
                              <a:prstClr val="black">
                                <a:alpha val="50000"/>
                              </a:prstClr>
                            </a:innerShdw>
                          </a:effectLst>
                          <a:hlinkClick r:id="rId2" action="ppaction://hlinksldjump"/>
                        </a:rPr>
                        <a:t>1</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3" action="ppaction://hlinksldjump"/>
                        </a:rPr>
                        <a:t>4</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4" action="ppaction://hlinksldjump"/>
                        </a:rPr>
                        <a:t>3</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extLst>
                  <a:ext uri="{0D108BD9-81ED-4DB2-BD59-A6C34878D82A}">
                    <a16:rowId xmlns:a16="http://schemas.microsoft.com/office/drawing/2014/main" xmlns="" val="10000"/>
                  </a:ext>
                </a:extLst>
              </a:tr>
              <a:tr h="1524000">
                <a:tc>
                  <a:txBody>
                    <a:bodyPr/>
                    <a:lstStyle/>
                    <a:p>
                      <a:pPr algn="ctr"/>
                      <a:r>
                        <a:rPr lang="en-US" sz="9600" dirty="0" smtClean="0">
                          <a:effectLst>
                            <a:innerShdw blurRad="63500" dist="50800" dir="13500000">
                              <a:prstClr val="black">
                                <a:alpha val="50000"/>
                              </a:prstClr>
                            </a:innerShdw>
                          </a:effectLst>
                          <a:hlinkClick r:id="rId5" action="ppaction://hlinksldjump"/>
                        </a:rPr>
                        <a:t>5</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6" action="ppaction://hlinksldjump"/>
                        </a:rPr>
                        <a:t>9</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7" action="ppaction://hlinksldjump"/>
                        </a:rPr>
                        <a:t>6</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extLst>
                  <a:ext uri="{0D108BD9-81ED-4DB2-BD59-A6C34878D82A}">
                    <a16:rowId xmlns:a16="http://schemas.microsoft.com/office/drawing/2014/main" xmlns="" val="10001"/>
                  </a:ext>
                </a:extLst>
              </a:tr>
              <a:tr h="1524000">
                <a:tc>
                  <a:txBody>
                    <a:bodyPr/>
                    <a:lstStyle/>
                    <a:p>
                      <a:pPr algn="ctr"/>
                      <a:r>
                        <a:rPr lang="en-US" sz="9600" dirty="0" smtClean="0">
                          <a:effectLst>
                            <a:innerShdw blurRad="63500" dist="50800" dir="13500000">
                              <a:prstClr val="black">
                                <a:alpha val="50000"/>
                              </a:prstClr>
                            </a:innerShdw>
                          </a:effectLst>
                          <a:hlinkClick r:id="rId8" action="ppaction://hlinksldjump"/>
                        </a:rPr>
                        <a:t>2</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9" action="ppaction://hlinksldjump"/>
                        </a:rPr>
                        <a:t>8</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tc>
                  <a:txBody>
                    <a:bodyPr/>
                    <a:lstStyle/>
                    <a:p>
                      <a:pPr algn="ctr"/>
                      <a:r>
                        <a:rPr lang="en-US" sz="9600" dirty="0" smtClean="0">
                          <a:effectLst>
                            <a:innerShdw blurRad="63500" dist="50800" dir="13500000">
                              <a:prstClr val="black">
                                <a:alpha val="50000"/>
                              </a:prstClr>
                            </a:innerShdw>
                          </a:effectLst>
                          <a:hlinkClick r:id="rId10" action="ppaction://hlinksldjump"/>
                        </a:rPr>
                        <a:t>7</a:t>
                      </a:r>
                      <a:endParaRPr lang="en-US" sz="9600" dirty="0">
                        <a:effectLst>
                          <a:innerShdw blurRad="63500" dist="50800" dir="13500000">
                            <a:prstClr val="black">
                              <a:alpha val="50000"/>
                            </a:prstClr>
                          </a:innerShdw>
                        </a:effectLst>
                      </a:endParaRPr>
                    </a:p>
                  </a:txBody>
                  <a:tcPr marL="140014" marR="140014" marT="70007" marB="70007" anchor="ctr">
                    <a:solidFill>
                      <a:srgbClr val="002A6C"/>
                    </a:solidFill>
                  </a:tcPr>
                </a:tc>
                <a:extLst>
                  <a:ext uri="{0D108BD9-81ED-4DB2-BD59-A6C34878D82A}">
                    <a16:rowId xmlns:a16="http://schemas.microsoft.com/office/drawing/2014/main" xmlns="" val="10002"/>
                  </a:ext>
                </a:extLst>
              </a:tr>
            </a:tbl>
          </a:graphicData>
        </a:graphic>
      </p:graphicFrame>
      <p:sp>
        <p:nvSpPr>
          <p:cNvPr id="5" name="Action Button: End 4">
            <a:hlinkClick r:id="" action="ppaction://hlinkshowjump?jump=lastslide" highlightClick="1"/>
          </p:cNvPr>
          <p:cNvSpPr/>
          <p:nvPr/>
        </p:nvSpPr>
        <p:spPr>
          <a:xfrm>
            <a:off x="7620000" y="4564851"/>
            <a:ext cx="411480" cy="411480"/>
          </a:xfrm>
          <a:prstGeom prst="actionButtonEn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fontScale="90000"/>
          </a:bodyPr>
          <a:lstStyle/>
          <a:p>
            <a:r>
              <a:rPr lang="en-US" dirty="0" smtClean="0"/>
              <a:t>HOME</a:t>
            </a:r>
            <a:br>
              <a:rPr lang="en-US" dirty="0" smtClean="0"/>
            </a:br>
            <a:endParaRPr lang="en-US" dirty="0"/>
          </a:p>
        </p:txBody>
      </p:sp>
    </p:spTree>
    <p:extLst>
      <p:ext uri="{BB962C8B-B14F-4D97-AF65-F5344CB8AC3E}">
        <p14:creationId xmlns:p14="http://schemas.microsoft.com/office/powerpoint/2010/main" val="18865291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1 point</a:t>
            </a:r>
          </a:p>
        </p:txBody>
      </p:sp>
      <p:sp>
        <p:nvSpPr>
          <p:cNvPr id="6" name="Content Placeholder 5"/>
          <p:cNvSpPr>
            <a:spLocks noGrp="1"/>
          </p:cNvSpPr>
          <p:nvPr>
            <p:ph idx="1"/>
          </p:nvPr>
        </p:nvSpPr>
        <p:spPr/>
        <p:txBody>
          <a:bodyPr/>
          <a:lstStyle/>
          <a:p>
            <a:pPr marL="0" indent="0">
              <a:buNone/>
            </a:pPr>
            <a:r>
              <a:rPr lang="en-US" sz="3300" dirty="0"/>
              <a:t>A woman was 3 months pregnant, had severe bleeding and died after reaching the hospital.</a:t>
            </a:r>
          </a:p>
          <a:p>
            <a:pPr marL="728663" lvl="1" indent="-385763">
              <a:buFont typeface="+mj-lt"/>
              <a:buAutoNum type="alphaLcPeriod"/>
            </a:pPr>
            <a:r>
              <a:rPr lang="en-US" sz="3000" dirty="0"/>
              <a:t>Group 1</a:t>
            </a:r>
          </a:p>
          <a:p>
            <a:pPr marL="728663" lvl="1" indent="-385763">
              <a:buFont typeface="+mj-lt"/>
              <a:buAutoNum type="alphaLcPeriod"/>
            </a:pPr>
            <a:r>
              <a:rPr lang="en-US" sz="3000" dirty="0"/>
              <a:t>Group 2</a:t>
            </a:r>
          </a:p>
          <a:p>
            <a:pPr marL="728663" lvl="1" indent="-385763">
              <a:buFont typeface="+mj-lt"/>
              <a:buAutoNum type="alphaLcPeriod"/>
            </a:pPr>
            <a:r>
              <a:rPr lang="en-US" sz="3000" dirty="0"/>
              <a:t>Group 3</a:t>
            </a:r>
          </a:p>
          <a:p>
            <a:pPr marL="728663" lvl="1" indent="-385763">
              <a:buFont typeface="+mj-lt"/>
              <a:buAutoNum type="alphaLcPeriod"/>
            </a:pPr>
            <a:endParaRPr lang="en-US" sz="3000" dirty="0"/>
          </a:p>
          <a:p>
            <a:endParaRPr lang="en-US" sz="3300" dirty="0"/>
          </a:p>
        </p:txBody>
      </p:sp>
    </p:spTree>
    <p:extLst>
      <p:ext uri="{BB962C8B-B14F-4D97-AF65-F5344CB8AC3E}">
        <p14:creationId xmlns:p14="http://schemas.microsoft.com/office/powerpoint/2010/main" val="294026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Home 1">
            <a:hlinkClick r:id="rId2"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Autofit/>
          </a:bodyPr>
          <a:lstStyle/>
          <a:p>
            <a:pPr>
              <a:spcBef>
                <a:spcPct val="20000"/>
              </a:spcBef>
            </a:pPr>
            <a:r>
              <a:rPr lang="en-US" sz="3300" dirty="0"/>
              <a:t>1 </a:t>
            </a:r>
            <a:r>
              <a:rPr lang="en-US" sz="3300" dirty="0" smtClean="0"/>
              <a:t>point</a:t>
            </a:r>
            <a:endParaRPr lang="en-US" sz="3300" dirty="0">
              <a:solidFill>
                <a:srgbClr val="5F5F5F"/>
              </a:solidFill>
              <a:ea typeface="+mn-ea"/>
            </a:endParaRPr>
          </a:p>
        </p:txBody>
      </p:sp>
      <p:sp>
        <p:nvSpPr>
          <p:cNvPr id="3" name="Content Placeholder 2"/>
          <p:cNvSpPr>
            <a:spLocks noGrp="1"/>
          </p:cNvSpPr>
          <p:nvPr>
            <p:ph idx="1"/>
          </p:nvPr>
        </p:nvSpPr>
        <p:spPr/>
        <p:txBody>
          <a:bodyPr/>
          <a:lstStyle/>
          <a:p>
            <a:pPr marL="0" indent="0">
              <a:buNone/>
            </a:pPr>
            <a:r>
              <a:rPr lang="en-US" dirty="0"/>
              <a:t>A woman was 3 months pregnant, had severe bleeding and died after reaching the hospital</a:t>
            </a:r>
            <a:r>
              <a:rPr lang="en-US" dirty="0" smtClean="0"/>
              <a:t>.</a:t>
            </a:r>
          </a:p>
          <a:p>
            <a:pPr marL="728663" lvl="1" indent="-385763">
              <a:buFont typeface="Wingdings" panose="05000000000000000000" pitchFamily="2" charset="2"/>
              <a:buChar char="ü"/>
            </a:pPr>
            <a:r>
              <a:rPr lang="en-US" sz="2400" dirty="0" smtClean="0">
                <a:solidFill>
                  <a:srgbClr val="00B050"/>
                </a:solidFill>
              </a:rPr>
              <a:t>Group 1 </a:t>
            </a:r>
            <a:r>
              <a:rPr lang="en-US" sz="2400" dirty="0">
                <a:solidFill>
                  <a:srgbClr val="00B050"/>
                </a:solidFill>
              </a:rPr>
              <a:t>– Pregnancy with </a:t>
            </a:r>
            <a:r>
              <a:rPr lang="en-US" sz="2400" dirty="0" smtClean="0">
                <a:solidFill>
                  <a:srgbClr val="00B050"/>
                </a:solidFill>
              </a:rPr>
              <a:t>abortive complication</a:t>
            </a:r>
            <a:endParaRPr lang="en-US" sz="2400" dirty="0">
              <a:solidFill>
                <a:srgbClr val="00B050"/>
              </a:solidFill>
            </a:endParaRPr>
          </a:p>
          <a:p>
            <a:pPr marL="728663" lvl="1" indent="-385763">
              <a:buClr>
                <a:srgbClr val="FF0000"/>
              </a:buClr>
              <a:buFont typeface="Wingdings" panose="05000000000000000000" pitchFamily="2" charset="2"/>
              <a:buChar char=""/>
            </a:pPr>
            <a:r>
              <a:rPr lang="en-US" sz="2400" dirty="0" smtClean="0"/>
              <a:t>Group 2</a:t>
            </a:r>
            <a:endParaRPr lang="en-US" sz="2400" dirty="0"/>
          </a:p>
          <a:p>
            <a:pPr marL="728663" lvl="1" indent="-385763">
              <a:buClr>
                <a:srgbClr val="FF0000"/>
              </a:buClr>
              <a:buFont typeface="Wingdings" panose="05000000000000000000" pitchFamily="2" charset="2"/>
              <a:buChar char=""/>
            </a:pPr>
            <a:r>
              <a:rPr lang="en-US" sz="2400" dirty="0"/>
              <a:t>Group </a:t>
            </a:r>
            <a:r>
              <a:rPr lang="en-US" sz="2400" dirty="0" smtClean="0"/>
              <a:t>3</a:t>
            </a:r>
            <a:endParaRPr lang="en-US" sz="2400" dirty="0"/>
          </a:p>
          <a:p>
            <a:pPr marL="0" indent="0">
              <a:buNone/>
            </a:pPr>
            <a:endParaRPr lang="en-US" b="1" dirty="0"/>
          </a:p>
        </p:txBody>
      </p:sp>
    </p:spTree>
    <p:extLst>
      <p:ext uri="{BB962C8B-B14F-4D97-AF65-F5344CB8AC3E}">
        <p14:creationId xmlns:p14="http://schemas.microsoft.com/office/powerpoint/2010/main" val="147517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2 points</a:t>
            </a:r>
          </a:p>
        </p:txBody>
      </p:sp>
      <p:sp>
        <p:nvSpPr>
          <p:cNvPr id="6" name="Content Placeholder 5"/>
          <p:cNvSpPr>
            <a:spLocks noGrp="1"/>
          </p:cNvSpPr>
          <p:nvPr>
            <p:ph idx="1"/>
          </p:nvPr>
        </p:nvSpPr>
        <p:spPr/>
        <p:txBody>
          <a:bodyPr/>
          <a:lstStyle/>
          <a:p>
            <a:pPr marL="0" indent="0">
              <a:buNone/>
            </a:pPr>
            <a:r>
              <a:rPr lang="en-US" sz="2800" dirty="0"/>
              <a:t>A woman gave birth at home 2 weeks ago. She arrived at the hospital complaining of </a:t>
            </a:r>
            <a:r>
              <a:rPr lang="en-US" sz="2800" dirty="0" smtClean="0"/>
              <a:t>severe </a:t>
            </a:r>
            <a:r>
              <a:rPr lang="en-US" sz="2800" dirty="0"/>
              <a:t>abdominal pain, high fever and a foul vaginal discharge. Her symptoms began 2 days after giving birth. She received antibiotics but she died.   </a:t>
            </a:r>
          </a:p>
          <a:p>
            <a:pPr marL="728663" lvl="1" indent="-385763">
              <a:buFont typeface="+mj-lt"/>
              <a:buAutoNum type="alphaLcPeriod"/>
            </a:pPr>
            <a:r>
              <a:rPr lang="en-US" sz="2400" dirty="0" smtClean="0"/>
              <a:t>Group </a:t>
            </a:r>
            <a:r>
              <a:rPr lang="en-US" sz="2400" dirty="0"/>
              <a:t>4</a:t>
            </a:r>
            <a:endParaRPr lang="en-US" sz="2400" dirty="0" smtClean="0"/>
          </a:p>
          <a:p>
            <a:pPr marL="728663" lvl="1" indent="-385763">
              <a:buFont typeface="+mj-lt"/>
              <a:buAutoNum type="alphaLcPeriod"/>
            </a:pPr>
            <a:r>
              <a:rPr lang="en-US" sz="2400" dirty="0" smtClean="0"/>
              <a:t>Group 5</a:t>
            </a:r>
          </a:p>
          <a:p>
            <a:pPr marL="728663" lvl="1" indent="-385763">
              <a:buFont typeface="+mj-lt"/>
              <a:buAutoNum type="alphaLcPeriod"/>
            </a:pPr>
            <a:r>
              <a:rPr lang="en-US" sz="2400" dirty="0" smtClean="0"/>
              <a:t>Group 7</a:t>
            </a:r>
          </a:p>
          <a:p>
            <a:pPr marL="728663" lvl="1" indent="-385763">
              <a:buFont typeface="+mj-lt"/>
              <a:buAutoNum type="alphaLcPeriod"/>
            </a:pPr>
            <a:endParaRPr lang="en-US" dirty="0"/>
          </a:p>
          <a:p>
            <a:endParaRPr lang="en-US" dirty="0"/>
          </a:p>
        </p:txBody>
      </p:sp>
    </p:spTree>
    <p:extLst>
      <p:ext uri="{BB962C8B-B14F-4D97-AF65-F5344CB8AC3E}">
        <p14:creationId xmlns:p14="http://schemas.microsoft.com/office/powerpoint/2010/main" val="663102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4">
            <a:hlinkClick r:id="rId3" action="ppaction://hlinksldjump" highlightClick="1"/>
          </p:cNvPr>
          <p:cNvSpPr/>
          <p:nvPr/>
        </p:nvSpPr>
        <p:spPr>
          <a:xfrm>
            <a:off x="7200901" y="4686300"/>
            <a:ext cx="401276" cy="40005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2 points</a:t>
            </a:r>
          </a:p>
        </p:txBody>
      </p:sp>
      <p:sp>
        <p:nvSpPr>
          <p:cNvPr id="4" name="Content Placeholder 3"/>
          <p:cNvSpPr>
            <a:spLocks noGrp="1"/>
          </p:cNvSpPr>
          <p:nvPr>
            <p:ph idx="1"/>
          </p:nvPr>
        </p:nvSpPr>
        <p:spPr/>
        <p:txBody>
          <a:bodyPr/>
          <a:lstStyle/>
          <a:p>
            <a:pPr marL="0" indent="0">
              <a:buNone/>
            </a:pPr>
            <a:r>
              <a:rPr lang="en-US" sz="2800" dirty="0"/>
              <a:t>A woman gave birth at home 2 weeks ago. She arrived at the hospital complaining of severe abdominal pain, high fever and a foul vaginal discharge. Her symptoms began 2 days after giving birth. She received antibiotics but she died.   </a:t>
            </a:r>
          </a:p>
          <a:p>
            <a:pPr marL="728663" lvl="1" indent="-385763">
              <a:buFont typeface="Wingdings" panose="05000000000000000000" pitchFamily="2" charset="2"/>
              <a:buChar char="ü"/>
            </a:pPr>
            <a:r>
              <a:rPr lang="en-US" sz="2400" dirty="0" smtClean="0">
                <a:solidFill>
                  <a:srgbClr val="00B050"/>
                </a:solidFill>
              </a:rPr>
              <a:t>Group 4 – Pregnancy-related infection</a:t>
            </a:r>
          </a:p>
          <a:p>
            <a:pPr marL="728663" lvl="1" indent="-385763">
              <a:buClr>
                <a:srgbClr val="FF0000"/>
              </a:buClr>
              <a:buFont typeface="Wingdings" panose="05000000000000000000" pitchFamily="2" charset="2"/>
              <a:buChar char=""/>
            </a:pPr>
            <a:r>
              <a:rPr lang="en-US" sz="2400" dirty="0" smtClean="0"/>
              <a:t>Group 5</a:t>
            </a:r>
          </a:p>
          <a:p>
            <a:pPr marL="728663" lvl="1" indent="-385763">
              <a:buClr>
                <a:srgbClr val="FF0000"/>
              </a:buClr>
              <a:buFont typeface="Wingdings" panose="05000000000000000000" pitchFamily="2" charset="2"/>
              <a:buChar char=""/>
            </a:pPr>
            <a:r>
              <a:rPr lang="en-US" sz="2400" dirty="0"/>
              <a:t>Group</a:t>
            </a:r>
            <a:r>
              <a:rPr lang="en-US" sz="2400" dirty="0" smtClean="0"/>
              <a:t> 7</a:t>
            </a:r>
          </a:p>
          <a:p>
            <a:pPr marL="0" indent="0">
              <a:buNone/>
            </a:pPr>
            <a:endParaRPr lang="en-US" dirty="0"/>
          </a:p>
        </p:txBody>
      </p:sp>
    </p:spTree>
    <p:extLst>
      <p:ext uri="{BB962C8B-B14F-4D97-AF65-F5344CB8AC3E}">
        <p14:creationId xmlns:p14="http://schemas.microsoft.com/office/powerpoint/2010/main" val="2348808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3 points</a:t>
            </a:r>
          </a:p>
        </p:txBody>
      </p:sp>
      <p:sp>
        <p:nvSpPr>
          <p:cNvPr id="6" name="Content Placeholder 5"/>
          <p:cNvSpPr>
            <a:spLocks noGrp="1"/>
          </p:cNvSpPr>
          <p:nvPr>
            <p:ph idx="1"/>
          </p:nvPr>
        </p:nvSpPr>
        <p:spPr/>
        <p:txBody>
          <a:bodyPr/>
          <a:lstStyle/>
          <a:p>
            <a:pPr marL="0" indent="0">
              <a:buNone/>
            </a:pPr>
            <a:r>
              <a:rPr lang="en-US" sz="2700" dirty="0"/>
              <a:t>A woman delivered at the health facility and was sent home after two hours. However, she developed severe bleeding at home and was rushed to the hospital but died. </a:t>
            </a:r>
          </a:p>
          <a:p>
            <a:pPr marL="728663" lvl="1" indent="-385763">
              <a:buFont typeface="+mj-lt"/>
              <a:buAutoNum type="alphaLcPeriod"/>
            </a:pPr>
            <a:r>
              <a:rPr lang="en-US" sz="2400" dirty="0"/>
              <a:t>Group 1</a:t>
            </a:r>
          </a:p>
          <a:p>
            <a:pPr marL="728663" lvl="1" indent="-385763">
              <a:buFont typeface="+mj-lt"/>
              <a:buAutoNum type="alphaLcPeriod"/>
            </a:pPr>
            <a:r>
              <a:rPr lang="en-US" sz="2400" dirty="0"/>
              <a:t>Group 3</a:t>
            </a:r>
          </a:p>
          <a:p>
            <a:pPr marL="728663" lvl="1" indent="-385763">
              <a:buFont typeface="+mj-lt"/>
              <a:buAutoNum type="alphaLcPeriod"/>
            </a:pPr>
            <a:r>
              <a:rPr lang="en-US" sz="2400" dirty="0"/>
              <a:t>Group 7</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2915255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Individual Learning Plan: </a:t>
            </a:r>
            <a:br>
              <a:rPr lang="en-US" smtClean="0"/>
            </a:br>
            <a:r>
              <a:rPr lang="en-US" smtClean="0"/>
              <a:t>Level of Competency Scale</a:t>
            </a:r>
            <a:endParaRPr lang="en-US" dirty="0"/>
          </a:p>
        </p:txBody>
      </p:sp>
      <p:graphicFrame>
        <p:nvGraphicFramePr>
          <p:cNvPr id="4" name="Content Placeholder 3"/>
          <p:cNvGraphicFramePr>
            <a:graphicFrameLocks noGrp="1"/>
          </p:cNvGraphicFramePr>
          <p:nvPr>
            <p:ph idx="1"/>
            <p:extLst/>
          </p:nvPr>
        </p:nvGraphicFramePr>
        <p:xfrm>
          <a:off x="457200" y="1428750"/>
          <a:ext cx="8229600" cy="2133600"/>
        </p:xfrm>
        <a:graphic>
          <a:graphicData uri="http://schemas.openxmlformats.org/drawingml/2006/table">
            <a:tbl>
              <a:tblPr firstRow="1" bandRow="1">
                <a:tableStyleId>{7DF18680-E054-41AD-8BC1-D1AEF772440D}</a:tableStyleId>
              </a:tblPr>
              <a:tblGrid>
                <a:gridCol w="1447800">
                  <a:extLst>
                    <a:ext uri="{9D8B030D-6E8A-4147-A177-3AD203B41FA5}">
                      <a16:colId xmlns:a16="http://schemas.microsoft.com/office/drawing/2014/main" xmlns="" val="20000"/>
                    </a:ext>
                  </a:extLst>
                </a:gridCol>
                <a:gridCol w="6781800">
                  <a:extLst>
                    <a:ext uri="{9D8B030D-6E8A-4147-A177-3AD203B41FA5}">
                      <a16:colId xmlns:a16="http://schemas.microsoft.com/office/drawing/2014/main" xmlns="" val="20001"/>
                    </a:ext>
                  </a:extLst>
                </a:gridCol>
              </a:tblGrid>
              <a:tr h="533400">
                <a:tc>
                  <a:txBody>
                    <a:bodyPr/>
                    <a:lstStyle/>
                    <a:p>
                      <a:r>
                        <a:rPr lang="en-US" sz="2000" b="1" dirty="0">
                          <a:solidFill>
                            <a:srgbClr val="FFFFFF"/>
                          </a:solidFill>
                          <a:latin typeface="Gill Sans MT" panose="020B0502020104020203" pitchFamily="34"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FFFFFF"/>
                          </a:solidFill>
                          <a:effectLst/>
                          <a:latin typeface="Gill Sans MT" panose="020B0502020104020203" pitchFamily="34" charset="0"/>
                        </a:rPr>
                        <a:t>Topic is new or unfamiliar to the learner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0000"/>
                  </a:ext>
                </a:extLst>
              </a:tr>
              <a:tr h="762000">
                <a:tc>
                  <a:txBody>
                    <a:bodyPr/>
                    <a:lstStyle/>
                    <a:p>
                      <a:r>
                        <a:rPr lang="en-US" sz="2000" b="1" dirty="0">
                          <a:latin typeface="Gill Sans MT" panose="020B0502020104020203" pitchFamily="34"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5" dirty="0">
                          <a:effectLst/>
                          <a:latin typeface="Gill Sans MT" panose="020B0502020104020203" pitchFamily="34" charset="0"/>
                        </a:rPr>
                        <a:t>Learner is</a:t>
                      </a:r>
                      <a:r>
                        <a:rPr lang="en-US" sz="2000" dirty="0">
                          <a:effectLst/>
                          <a:latin typeface="Gill Sans MT" panose="020B0502020104020203" pitchFamily="34" charset="0"/>
                        </a:rPr>
                        <a:t> aware of the topic.</a:t>
                      </a:r>
                      <a:r>
                        <a:rPr lang="en-US" sz="2000" spc="10" dirty="0">
                          <a:effectLst/>
                          <a:latin typeface="Gill Sans MT" panose="020B0502020104020203" pitchFamily="34" charset="0"/>
                        </a:rPr>
                        <a:t> </a:t>
                      </a:r>
                      <a:r>
                        <a:rPr lang="en-US" sz="2000" dirty="0">
                          <a:effectLst/>
                          <a:latin typeface="Gill Sans MT" panose="020B0502020104020203" pitchFamily="34" charset="0"/>
                        </a:rPr>
                        <a:t>Learner</a:t>
                      </a:r>
                      <a:r>
                        <a:rPr lang="en-US" sz="2000" spc="5" dirty="0">
                          <a:effectLst/>
                          <a:latin typeface="Gill Sans MT" panose="020B0502020104020203" pitchFamily="34" charset="0"/>
                        </a:rPr>
                        <a:t> </a:t>
                      </a:r>
                      <a:r>
                        <a:rPr lang="en-US" sz="2000" dirty="0">
                          <a:effectLst/>
                          <a:latin typeface="Gill Sans MT" panose="020B0502020104020203" pitchFamily="34" charset="0"/>
                        </a:rPr>
                        <a:t>is</a:t>
                      </a:r>
                      <a:r>
                        <a:rPr lang="en-US" sz="2000" spc="10" dirty="0">
                          <a:effectLst/>
                          <a:latin typeface="Gill Sans MT" panose="020B0502020104020203" pitchFamily="34" charset="0"/>
                        </a:rPr>
                        <a:t> </a:t>
                      </a:r>
                      <a:r>
                        <a:rPr lang="en-US" sz="2000" dirty="0" smtClean="0">
                          <a:effectLst/>
                          <a:latin typeface="Gill Sans MT" panose="020B0502020104020203" pitchFamily="34" charset="0"/>
                        </a:rPr>
                        <a:t>knowledgeable</a:t>
                      </a:r>
                      <a:r>
                        <a:rPr lang="en-US" sz="2000" spc="5" dirty="0" smtClean="0">
                          <a:effectLst/>
                          <a:latin typeface="Gill Sans MT" panose="020B0502020104020203" pitchFamily="34" charset="0"/>
                        </a:rPr>
                        <a:t> </a:t>
                      </a:r>
                      <a:r>
                        <a:rPr lang="en-US" sz="2000" spc="5" dirty="0">
                          <a:effectLst/>
                          <a:latin typeface="Gill Sans MT" panose="020B0502020104020203" pitchFamily="34" charset="0"/>
                        </a:rPr>
                        <a:t>but</a:t>
                      </a:r>
                      <a:r>
                        <a:rPr lang="en-US" sz="2000" spc="10" dirty="0">
                          <a:effectLst/>
                          <a:latin typeface="Gill Sans MT" panose="020B0502020104020203" pitchFamily="34" charset="0"/>
                        </a:rPr>
                        <a:t> </a:t>
                      </a:r>
                      <a:r>
                        <a:rPr lang="en-US" sz="2000" dirty="0">
                          <a:effectLst/>
                          <a:latin typeface="Gill Sans MT" panose="020B0502020104020203" pitchFamily="34" charset="0"/>
                        </a:rPr>
                        <a:t>will</a:t>
                      </a:r>
                      <a:r>
                        <a:rPr lang="en-US" sz="2000" spc="10" dirty="0">
                          <a:effectLst/>
                          <a:latin typeface="Gill Sans MT" panose="020B0502020104020203" pitchFamily="34" charset="0"/>
                        </a:rPr>
                        <a:t> </a:t>
                      </a:r>
                      <a:r>
                        <a:rPr lang="en-US" sz="2000" dirty="0">
                          <a:effectLst/>
                          <a:latin typeface="Gill Sans MT" panose="020B0502020104020203" pitchFamily="34" charset="0"/>
                        </a:rPr>
                        <a:t>benefit from additional education on the topic.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38200">
                <a:tc>
                  <a:txBody>
                    <a:bodyPr/>
                    <a:lstStyle/>
                    <a:p>
                      <a:r>
                        <a:rPr lang="en-US" sz="2000" b="1" dirty="0">
                          <a:latin typeface="Gill Sans MT" panose="020B0502020104020203" pitchFamily="34"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Gill Sans MT" panose="020B0502020104020203" pitchFamily="34" charset="0"/>
                        </a:rPr>
                        <a:t>Learner is highly knowledgeable on the topic and may be able to provide additional insight during the </a:t>
                      </a:r>
                      <a:r>
                        <a:rPr lang="en-US" sz="2000" dirty="0" smtClean="0">
                          <a:effectLst/>
                          <a:latin typeface="Gill Sans MT" panose="020B0502020104020203" pitchFamily="34" charset="0"/>
                        </a:rPr>
                        <a:t>workshop</a:t>
                      </a:r>
                      <a:endParaRPr lang="en-US" sz="2000" dirty="0">
                        <a:effectLst/>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0629066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3 points</a:t>
            </a:r>
          </a:p>
        </p:txBody>
      </p:sp>
      <p:sp>
        <p:nvSpPr>
          <p:cNvPr id="3" name="Content Placeholder 2"/>
          <p:cNvSpPr>
            <a:spLocks noGrp="1"/>
          </p:cNvSpPr>
          <p:nvPr>
            <p:ph idx="1"/>
          </p:nvPr>
        </p:nvSpPr>
        <p:spPr/>
        <p:txBody>
          <a:bodyPr/>
          <a:lstStyle/>
          <a:p>
            <a:pPr marL="0" indent="0">
              <a:buNone/>
            </a:pPr>
            <a:r>
              <a:rPr lang="en-US" sz="2700" dirty="0"/>
              <a:t>A woman delivered at the health facility and was sent home after two hours. However, she developed severe bleeding at home and was rushed to the hospital but died. </a:t>
            </a:r>
          </a:p>
          <a:p>
            <a:pPr marL="728663" lvl="1" indent="-385763">
              <a:buClr>
                <a:srgbClr val="FF0000"/>
              </a:buClr>
              <a:buFont typeface="Wingdings" panose="05000000000000000000" pitchFamily="2" charset="2"/>
              <a:buChar char="û"/>
            </a:pPr>
            <a:r>
              <a:rPr lang="en-US" sz="2400" dirty="0"/>
              <a:t>Group</a:t>
            </a:r>
            <a:r>
              <a:rPr lang="en-US" sz="2400" dirty="0">
                <a:solidFill>
                  <a:srgbClr val="00B050"/>
                </a:solidFill>
              </a:rPr>
              <a:t> </a:t>
            </a:r>
            <a:r>
              <a:rPr lang="en-US" sz="2400" dirty="0"/>
              <a:t>1</a:t>
            </a:r>
          </a:p>
          <a:p>
            <a:pPr marL="728663" lvl="1" indent="-385763">
              <a:buClr>
                <a:srgbClr val="00B050"/>
              </a:buClr>
              <a:buFont typeface="Wingdings" panose="05000000000000000000" pitchFamily="2" charset="2"/>
              <a:buChar char=""/>
            </a:pPr>
            <a:r>
              <a:rPr lang="en-US" sz="2400" dirty="0">
                <a:solidFill>
                  <a:srgbClr val="00B050"/>
                </a:solidFill>
              </a:rPr>
              <a:t>Group </a:t>
            </a:r>
            <a:r>
              <a:rPr lang="en-US" sz="2400" dirty="0" smtClean="0">
                <a:solidFill>
                  <a:srgbClr val="00B050"/>
                </a:solidFill>
              </a:rPr>
              <a:t>3 – Obstetric </a:t>
            </a:r>
            <a:r>
              <a:rPr lang="en-US" sz="2400" dirty="0" err="1">
                <a:solidFill>
                  <a:srgbClr val="00B050"/>
                </a:solidFill>
              </a:rPr>
              <a:t>h</a:t>
            </a:r>
            <a:r>
              <a:rPr lang="en-US" sz="2400" dirty="0" err="1" smtClean="0">
                <a:solidFill>
                  <a:srgbClr val="00B050"/>
                </a:solidFill>
              </a:rPr>
              <a:t>aemorrhage</a:t>
            </a:r>
            <a:endParaRPr lang="en-US" sz="2400" dirty="0">
              <a:solidFill>
                <a:srgbClr val="00B050"/>
              </a:solidFill>
            </a:endParaRPr>
          </a:p>
          <a:p>
            <a:pPr marL="728663" lvl="1" indent="-385763">
              <a:buClr>
                <a:srgbClr val="FF0000"/>
              </a:buClr>
              <a:buFont typeface="Wingdings" panose="05000000000000000000" pitchFamily="2" charset="2"/>
              <a:buChar char="û"/>
            </a:pPr>
            <a:r>
              <a:rPr lang="en-US" sz="2400" dirty="0"/>
              <a:t>Group 7</a:t>
            </a:r>
          </a:p>
          <a:p>
            <a:endParaRPr lang="en-US" dirty="0"/>
          </a:p>
        </p:txBody>
      </p:sp>
    </p:spTree>
    <p:extLst>
      <p:ext uri="{BB962C8B-B14F-4D97-AF65-F5344CB8AC3E}">
        <p14:creationId xmlns:p14="http://schemas.microsoft.com/office/powerpoint/2010/main" val="2170169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4 points</a:t>
            </a:r>
          </a:p>
        </p:txBody>
      </p:sp>
      <p:sp>
        <p:nvSpPr>
          <p:cNvPr id="6" name="Content Placeholder 5"/>
          <p:cNvSpPr>
            <a:spLocks noGrp="1"/>
          </p:cNvSpPr>
          <p:nvPr>
            <p:ph idx="1"/>
          </p:nvPr>
        </p:nvSpPr>
        <p:spPr/>
        <p:txBody>
          <a:bodyPr/>
          <a:lstStyle/>
          <a:p>
            <a:pPr marL="0" indent="0">
              <a:buNone/>
            </a:pPr>
            <a:r>
              <a:rPr lang="en-US" sz="2700" dirty="0"/>
              <a:t>A woman came to the hospital in </a:t>
            </a:r>
            <a:r>
              <a:rPr lang="en-US" sz="2700" dirty="0" err="1"/>
              <a:t>labour</a:t>
            </a:r>
            <a:r>
              <a:rPr lang="en-US" sz="2700" dirty="0"/>
              <a:t>. She reported having had seizures at home. She lost consciousness and died before being treated.</a:t>
            </a:r>
          </a:p>
          <a:p>
            <a:pPr marL="728663" lvl="1" indent="-385763">
              <a:buFont typeface="+mj-lt"/>
              <a:buAutoNum type="alphaLcPeriod"/>
            </a:pPr>
            <a:r>
              <a:rPr lang="en-US" sz="2400" dirty="0"/>
              <a:t>Group 5</a:t>
            </a:r>
          </a:p>
          <a:p>
            <a:pPr marL="728663" lvl="1" indent="-385763">
              <a:buFont typeface="+mj-lt"/>
              <a:buAutoNum type="alphaLcPeriod"/>
            </a:pPr>
            <a:r>
              <a:rPr lang="en-US" sz="2400" dirty="0"/>
              <a:t>Group 2</a:t>
            </a:r>
          </a:p>
          <a:p>
            <a:pPr marL="728663" lvl="1" indent="-385763">
              <a:buFont typeface="+mj-lt"/>
              <a:buAutoNum type="alphaLcPeriod"/>
            </a:pPr>
            <a:r>
              <a:rPr lang="en-US" sz="2400" dirty="0"/>
              <a:t>Group 8</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3137593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4 points</a:t>
            </a:r>
          </a:p>
        </p:txBody>
      </p:sp>
      <p:sp>
        <p:nvSpPr>
          <p:cNvPr id="2" name="Content Placeholder 1"/>
          <p:cNvSpPr>
            <a:spLocks noGrp="1"/>
          </p:cNvSpPr>
          <p:nvPr>
            <p:ph idx="1"/>
          </p:nvPr>
        </p:nvSpPr>
        <p:spPr/>
        <p:txBody>
          <a:bodyPr/>
          <a:lstStyle/>
          <a:p>
            <a:pPr marL="0" indent="0">
              <a:buNone/>
            </a:pPr>
            <a:r>
              <a:rPr lang="en-US" sz="2700" dirty="0"/>
              <a:t>A woman came to the hospital in </a:t>
            </a:r>
            <a:r>
              <a:rPr lang="en-US" sz="2700" dirty="0" err="1"/>
              <a:t>labour</a:t>
            </a:r>
            <a:r>
              <a:rPr lang="en-US" sz="2700" dirty="0"/>
              <a:t>. She reported having had seizures at home. She lost consciousness and died before being treated.</a:t>
            </a:r>
          </a:p>
          <a:p>
            <a:pPr marL="728663" lvl="1" indent="-385763">
              <a:buClr>
                <a:srgbClr val="FF0000"/>
              </a:buClr>
              <a:buFont typeface="Wingdings" panose="05000000000000000000" pitchFamily="2" charset="2"/>
              <a:buChar char="û"/>
            </a:pPr>
            <a:r>
              <a:rPr lang="en-US" sz="2400" dirty="0"/>
              <a:t>Group</a:t>
            </a:r>
            <a:r>
              <a:rPr lang="en-US" sz="2400" dirty="0">
                <a:solidFill>
                  <a:srgbClr val="00B050"/>
                </a:solidFill>
              </a:rPr>
              <a:t> </a:t>
            </a:r>
            <a:r>
              <a:rPr lang="en-US" sz="2400" dirty="0" smtClean="0"/>
              <a:t>5</a:t>
            </a:r>
            <a:endParaRPr lang="en-US" sz="2400" dirty="0"/>
          </a:p>
          <a:p>
            <a:pPr marL="728663" lvl="1" indent="-385763">
              <a:buClr>
                <a:srgbClr val="00B050"/>
              </a:buClr>
              <a:buFont typeface="Wingdings" panose="05000000000000000000" pitchFamily="2" charset="2"/>
              <a:buChar char=""/>
            </a:pPr>
            <a:r>
              <a:rPr lang="en-US" sz="2400" dirty="0">
                <a:solidFill>
                  <a:srgbClr val="00B050"/>
                </a:solidFill>
              </a:rPr>
              <a:t>Group </a:t>
            </a:r>
            <a:r>
              <a:rPr lang="en-US" sz="2400" dirty="0" smtClean="0">
                <a:solidFill>
                  <a:srgbClr val="00B050"/>
                </a:solidFill>
              </a:rPr>
              <a:t>2 </a:t>
            </a:r>
            <a:r>
              <a:rPr lang="en-US" sz="2400" dirty="0">
                <a:solidFill>
                  <a:srgbClr val="00B050"/>
                </a:solidFill>
              </a:rPr>
              <a:t>– </a:t>
            </a:r>
            <a:r>
              <a:rPr lang="en-US" sz="2400" dirty="0" smtClean="0">
                <a:solidFill>
                  <a:srgbClr val="00B050"/>
                </a:solidFill>
              </a:rPr>
              <a:t>Hypertensive disorders of pregnancy</a:t>
            </a:r>
            <a:endParaRPr lang="en-US" sz="2400" dirty="0">
              <a:solidFill>
                <a:srgbClr val="00B050"/>
              </a:solidFill>
            </a:endParaRPr>
          </a:p>
          <a:p>
            <a:pPr marL="728663" lvl="1" indent="-385763">
              <a:buClr>
                <a:srgbClr val="FF0000"/>
              </a:buClr>
              <a:buFont typeface="Wingdings" panose="05000000000000000000" pitchFamily="2" charset="2"/>
              <a:buChar char="û"/>
            </a:pPr>
            <a:r>
              <a:rPr lang="en-US" sz="2400" dirty="0"/>
              <a:t>Group </a:t>
            </a:r>
            <a:r>
              <a:rPr lang="en-US" sz="2400" dirty="0" smtClean="0"/>
              <a:t>8</a:t>
            </a:r>
            <a:endParaRPr lang="en-US" sz="2400" dirty="0"/>
          </a:p>
          <a:p>
            <a:pPr marL="0" indent="0">
              <a:buNone/>
            </a:pPr>
            <a:endParaRPr lang="en-US" dirty="0"/>
          </a:p>
        </p:txBody>
      </p:sp>
    </p:spTree>
    <p:extLst>
      <p:ext uri="{BB962C8B-B14F-4D97-AF65-F5344CB8AC3E}">
        <p14:creationId xmlns:p14="http://schemas.microsoft.com/office/powerpoint/2010/main" val="83716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5 points</a:t>
            </a:r>
          </a:p>
        </p:txBody>
      </p:sp>
      <p:sp>
        <p:nvSpPr>
          <p:cNvPr id="6" name="Content Placeholder 5"/>
          <p:cNvSpPr>
            <a:spLocks noGrp="1"/>
          </p:cNvSpPr>
          <p:nvPr>
            <p:ph idx="1"/>
          </p:nvPr>
        </p:nvSpPr>
        <p:spPr/>
        <p:txBody>
          <a:bodyPr/>
          <a:lstStyle/>
          <a:p>
            <a:pPr marL="0" indent="0">
              <a:buNone/>
            </a:pPr>
            <a:r>
              <a:rPr lang="en-US" sz="3000" dirty="0"/>
              <a:t>A pregnant woman was going for her ANC visit when the bus she was travelling on overturned and she died</a:t>
            </a:r>
          </a:p>
          <a:p>
            <a:pPr marL="728663" lvl="1" indent="-385763">
              <a:buFont typeface="+mj-lt"/>
              <a:buAutoNum type="alphaLcPeriod"/>
            </a:pPr>
            <a:r>
              <a:rPr lang="en-US" sz="2700" dirty="0"/>
              <a:t>Group 5</a:t>
            </a:r>
          </a:p>
          <a:p>
            <a:pPr marL="728663" lvl="1" indent="-385763">
              <a:buFont typeface="+mj-lt"/>
              <a:buAutoNum type="alphaLcPeriod"/>
            </a:pPr>
            <a:r>
              <a:rPr lang="en-US" sz="2700" dirty="0"/>
              <a:t>Group 6</a:t>
            </a:r>
          </a:p>
          <a:p>
            <a:pPr marL="728663" lvl="1" indent="-385763">
              <a:buFont typeface="+mj-lt"/>
              <a:buAutoNum type="alphaLcPeriod"/>
            </a:pPr>
            <a:r>
              <a:rPr lang="en-US" sz="2700" dirty="0"/>
              <a:t>Group 9</a:t>
            </a:r>
          </a:p>
          <a:p>
            <a:pPr marL="728663" lvl="1" indent="-385763">
              <a:buFont typeface="+mj-lt"/>
              <a:buAutoNum type="alphaLcPeriod"/>
            </a:pPr>
            <a:endParaRPr lang="en-US" sz="2700" dirty="0"/>
          </a:p>
          <a:p>
            <a:endParaRPr lang="en-US" sz="3000" dirty="0"/>
          </a:p>
        </p:txBody>
      </p:sp>
    </p:spTree>
    <p:extLst>
      <p:ext uri="{BB962C8B-B14F-4D97-AF65-F5344CB8AC3E}">
        <p14:creationId xmlns:p14="http://schemas.microsoft.com/office/powerpoint/2010/main" val="1713973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5 points</a:t>
            </a:r>
          </a:p>
        </p:txBody>
      </p:sp>
      <p:sp>
        <p:nvSpPr>
          <p:cNvPr id="4" name="Content Placeholder 3"/>
          <p:cNvSpPr>
            <a:spLocks noGrp="1"/>
          </p:cNvSpPr>
          <p:nvPr>
            <p:ph idx="1"/>
          </p:nvPr>
        </p:nvSpPr>
        <p:spPr/>
        <p:txBody>
          <a:bodyPr/>
          <a:lstStyle/>
          <a:p>
            <a:pPr marL="0" indent="0">
              <a:buNone/>
            </a:pPr>
            <a:r>
              <a:rPr lang="en-US" sz="3000" dirty="0"/>
              <a:t>A pregnant woman was going for her ANC visit when the bus she was travelling on overturned and she died</a:t>
            </a:r>
          </a:p>
          <a:p>
            <a:pPr marL="800100" lvl="1" indent="-457200">
              <a:buClr>
                <a:srgbClr val="FF0000"/>
              </a:buClr>
              <a:buFont typeface="Wingdings" panose="05000000000000000000" pitchFamily="2" charset="2"/>
              <a:buChar char="û"/>
            </a:pPr>
            <a:r>
              <a:rPr lang="en-US" sz="2700" dirty="0"/>
              <a:t>Group 5</a:t>
            </a:r>
          </a:p>
          <a:p>
            <a:pPr marL="800100" lvl="1" indent="-457200">
              <a:buClr>
                <a:srgbClr val="FF0000"/>
              </a:buClr>
              <a:buFont typeface="Wingdings" panose="05000000000000000000" pitchFamily="2" charset="2"/>
              <a:buChar char="û"/>
            </a:pPr>
            <a:r>
              <a:rPr lang="en-US" sz="2700" dirty="0"/>
              <a:t>Group 6</a:t>
            </a:r>
          </a:p>
          <a:p>
            <a:pPr marL="800100" lvl="1" indent="-457200">
              <a:buClr>
                <a:srgbClr val="00B050"/>
              </a:buClr>
              <a:buFont typeface="Wingdings" panose="05000000000000000000" pitchFamily="2" charset="2"/>
              <a:buChar char="ü"/>
            </a:pPr>
            <a:r>
              <a:rPr lang="en-US" sz="2700" dirty="0">
                <a:solidFill>
                  <a:srgbClr val="00B050"/>
                </a:solidFill>
              </a:rPr>
              <a:t>Group </a:t>
            </a:r>
            <a:r>
              <a:rPr lang="en-US" sz="2700" dirty="0" smtClean="0">
                <a:solidFill>
                  <a:srgbClr val="00B050"/>
                </a:solidFill>
              </a:rPr>
              <a:t>9 – Coincidental cause (accident)</a:t>
            </a:r>
            <a:endParaRPr lang="en-US" sz="2700" dirty="0">
              <a:solidFill>
                <a:srgbClr val="00B050"/>
              </a:solidFill>
            </a:endParaRPr>
          </a:p>
          <a:p>
            <a:endParaRPr lang="en-US" dirty="0"/>
          </a:p>
        </p:txBody>
      </p:sp>
    </p:spTree>
    <p:extLst>
      <p:ext uri="{BB962C8B-B14F-4D97-AF65-F5344CB8AC3E}">
        <p14:creationId xmlns:p14="http://schemas.microsoft.com/office/powerpoint/2010/main" val="100167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smtClean="0"/>
              <a:t>6 </a:t>
            </a:r>
            <a:r>
              <a:rPr lang="en-US" sz="3300" dirty="0"/>
              <a:t>points</a:t>
            </a:r>
          </a:p>
        </p:txBody>
      </p:sp>
      <p:sp>
        <p:nvSpPr>
          <p:cNvPr id="6" name="Content Placeholder 5"/>
          <p:cNvSpPr>
            <a:spLocks noGrp="1"/>
          </p:cNvSpPr>
          <p:nvPr>
            <p:ph idx="1"/>
          </p:nvPr>
        </p:nvSpPr>
        <p:spPr/>
        <p:txBody>
          <a:bodyPr/>
          <a:lstStyle/>
          <a:p>
            <a:pPr marL="0" indent="0">
              <a:buNone/>
            </a:pPr>
            <a:r>
              <a:rPr lang="en-US" sz="3000" dirty="0"/>
              <a:t>A woman with obstructed </a:t>
            </a:r>
            <a:r>
              <a:rPr lang="en-US" sz="3000" dirty="0" err="1"/>
              <a:t>labour</a:t>
            </a:r>
            <a:r>
              <a:rPr lang="en-US" sz="3000" dirty="0"/>
              <a:t> was rushed to the theater for emergency caesarean section. She did not wake up from </a:t>
            </a:r>
            <a:r>
              <a:rPr lang="en-US" sz="3000" dirty="0" err="1" smtClean="0"/>
              <a:t>anaesthesia</a:t>
            </a:r>
            <a:r>
              <a:rPr lang="en-US" sz="3000" dirty="0" smtClean="0"/>
              <a:t>.</a:t>
            </a:r>
            <a:r>
              <a:rPr lang="en-US" sz="3000" dirty="0"/>
              <a:t>  </a:t>
            </a:r>
          </a:p>
          <a:p>
            <a:pPr marL="728663" lvl="1" indent="-385763">
              <a:buFont typeface="+mj-lt"/>
              <a:buAutoNum type="alphaLcPeriod"/>
            </a:pPr>
            <a:r>
              <a:rPr lang="en-US" sz="2700" dirty="0"/>
              <a:t>Group 4</a:t>
            </a:r>
          </a:p>
          <a:p>
            <a:pPr marL="728663" lvl="1" indent="-385763">
              <a:buFont typeface="+mj-lt"/>
              <a:buAutoNum type="alphaLcPeriod"/>
            </a:pPr>
            <a:r>
              <a:rPr lang="en-US" sz="2700" dirty="0"/>
              <a:t>Group 6</a:t>
            </a:r>
          </a:p>
          <a:p>
            <a:pPr marL="728663" lvl="1" indent="-385763">
              <a:buFont typeface="+mj-lt"/>
              <a:buAutoNum type="alphaLcPeriod"/>
            </a:pPr>
            <a:r>
              <a:rPr lang="en-US" sz="2700" dirty="0"/>
              <a:t>Group 8</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766965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a:xfrm>
            <a:off x="7315200" y="447675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6 points</a:t>
            </a:r>
          </a:p>
        </p:txBody>
      </p:sp>
      <p:sp>
        <p:nvSpPr>
          <p:cNvPr id="2" name="Content Placeholder 1"/>
          <p:cNvSpPr>
            <a:spLocks noGrp="1"/>
          </p:cNvSpPr>
          <p:nvPr>
            <p:ph idx="1"/>
          </p:nvPr>
        </p:nvSpPr>
        <p:spPr/>
        <p:txBody>
          <a:bodyPr/>
          <a:lstStyle/>
          <a:p>
            <a:pPr marL="0" indent="0">
              <a:buNone/>
            </a:pPr>
            <a:r>
              <a:rPr lang="en-US" sz="3000" dirty="0"/>
              <a:t>A woman with obstructed </a:t>
            </a:r>
            <a:r>
              <a:rPr lang="en-US" sz="3000" dirty="0" err="1"/>
              <a:t>labour</a:t>
            </a:r>
            <a:r>
              <a:rPr lang="en-US" sz="3000" dirty="0"/>
              <a:t> was rushed to the theater for emergency caesarean section. She did not wake up from </a:t>
            </a:r>
            <a:r>
              <a:rPr lang="en-US" sz="3000" dirty="0" err="1" smtClean="0"/>
              <a:t>anaesthesia</a:t>
            </a:r>
            <a:r>
              <a:rPr lang="en-US" sz="3000" dirty="0" smtClean="0"/>
              <a:t>.</a:t>
            </a:r>
            <a:r>
              <a:rPr lang="en-US" sz="3000" dirty="0"/>
              <a:t>  </a:t>
            </a:r>
          </a:p>
          <a:p>
            <a:pPr marL="728663" lvl="1" indent="-385763">
              <a:buClr>
                <a:srgbClr val="FF0000"/>
              </a:buClr>
              <a:buFont typeface="Wingdings" panose="05000000000000000000" pitchFamily="2" charset="2"/>
              <a:buChar char="û"/>
            </a:pPr>
            <a:r>
              <a:rPr lang="en-US" sz="2400" dirty="0"/>
              <a:t>Group</a:t>
            </a:r>
            <a:r>
              <a:rPr lang="en-US" sz="2400" dirty="0">
                <a:solidFill>
                  <a:srgbClr val="00B050"/>
                </a:solidFill>
              </a:rPr>
              <a:t> </a:t>
            </a:r>
            <a:r>
              <a:rPr lang="en-US" sz="2400" dirty="0"/>
              <a:t>4</a:t>
            </a:r>
          </a:p>
          <a:p>
            <a:pPr marL="728663" lvl="1" indent="-385763">
              <a:buClr>
                <a:srgbClr val="00B050"/>
              </a:buClr>
              <a:buFont typeface="Wingdings" panose="05000000000000000000" pitchFamily="2" charset="2"/>
              <a:buChar char=""/>
            </a:pPr>
            <a:r>
              <a:rPr lang="en-US" sz="2400" dirty="0">
                <a:solidFill>
                  <a:srgbClr val="00B050"/>
                </a:solidFill>
              </a:rPr>
              <a:t>Group </a:t>
            </a:r>
            <a:r>
              <a:rPr lang="en-US" sz="2400" dirty="0" smtClean="0">
                <a:solidFill>
                  <a:srgbClr val="00B050"/>
                </a:solidFill>
              </a:rPr>
              <a:t>6 </a:t>
            </a:r>
            <a:r>
              <a:rPr lang="en-US" sz="2400" dirty="0">
                <a:solidFill>
                  <a:srgbClr val="00B050"/>
                </a:solidFill>
              </a:rPr>
              <a:t>– </a:t>
            </a:r>
            <a:r>
              <a:rPr lang="en-US" sz="2400" dirty="0" smtClean="0">
                <a:solidFill>
                  <a:srgbClr val="00B050"/>
                </a:solidFill>
              </a:rPr>
              <a:t>Unanticipated complications of management</a:t>
            </a:r>
            <a:endParaRPr lang="en-US" sz="2400" dirty="0">
              <a:solidFill>
                <a:srgbClr val="00B050"/>
              </a:solidFill>
            </a:endParaRPr>
          </a:p>
          <a:p>
            <a:pPr marL="728663" lvl="1" indent="-385763">
              <a:buClr>
                <a:srgbClr val="FF0000"/>
              </a:buClr>
              <a:buFont typeface="Wingdings" panose="05000000000000000000" pitchFamily="2" charset="2"/>
              <a:buChar char="û"/>
            </a:pPr>
            <a:r>
              <a:rPr lang="en-US" sz="2400" dirty="0"/>
              <a:t>Group </a:t>
            </a:r>
            <a:r>
              <a:rPr lang="en-US" sz="2400" dirty="0" smtClean="0"/>
              <a:t>8</a:t>
            </a:r>
            <a:endParaRPr lang="en-US" sz="2400" dirty="0"/>
          </a:p>
          <a:p>
            <a:pPr marL="0" indent="0">
              <a:buNone/>
            </a:pPr>
            <a:endParaRPr lang="en-US" dirty="0"/>
          </a:p>
        </p:txBody>
      </p:sp>
    </p:spTree>
    <p:extLst>
      <p:ext uri="{BB962C8B-B14F-4D97-AF65-F5344CB8AC3E}">
        <p14:creationId xmlns:p14="http://schemas.microsoft.com/office/powerpoint/2010/main" val="1405433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7</a:t>
            </a:r>
            <a:r>
              <a:rPr lang="en-US" sz="3300" dirty="0" smtClean="0"/>
              <a:t> </a:t>
            </a:r>
            <a:r>
              <a:rPr lang="en-US" sz="3300" dirty="0"/>
              <a:t>points</a:t>
            </a:r>
          </a:p>
        </p:txBody>
      </p:sp>
      <p:sp>
        <p:nvSpPr>
          <p:cNvPr id="6" name="Content Placeholder 5"/>
          <p:cNvSpPr>
            <a:spLocks noGrp="1"/>
          </p:cNvSpPr>
          <p:nvPr>
            <p:ph idx="1"/>
          </p:nvPr>
        </p:nvSpPr>
        <p:spPr/>
        <p:txBody>
          <a:bodyPr/>
          <a:lstStyle/>
          <a:p>
            <a:pPr marL="0" indent="0">
              <a:buNone/>
            </a:pPr>
            <a:r>
              <a:rPr lang="en-US" sz="2700" dirty="0"/>
              <a:t>A pregnant woman with pre-existing hypertensive heart disease went into labor. After delivery of the placenta, the midwife administered </a:t>
            </a:r>
            <a:r>
              <a:rPr lang="en-US" sz="2700" dirty="0" err="1"/>
              <a:t>ergometrine</a:t>
            </a:r>
            <a:r>
              <a:rPr lang="en-US" sz="2700" dirty="0"/>
              <a:t> to stop the bleeding. </a:t>
            </a:r>
            <a:r>
              <a:rPr lang="en-US" sz="2700" dirty="0" smtClean="0"/>
              <a:t>The </a:t>
            </a:r>
            <a:r>
              <a:rPr lang="en-US" sz="2700" dirty="0"/>
              <a:t>woman collapsed and died in the delivery </a:t>
            </a:r>
            <a:r>
              <a:rPr lang="en-US" sz="2700" dirty="0" smtClean="0"/>
              <a:t>room.</a:t>
            </a:r>
            <a:endParaRPr lang="en-US" sz="2700" dirty="0"/>
          </a:p>
          <a:p>
            <a:pPr marL="728663" lvl="1" indent="-385763">
              <a:buFont typeface="+mj-lt"/>
              <a:buAutoNum type="alphaLcPeriod"/>
            </a:pPr>
            <a:r>
              <a:rPr lang="en-US" sz="2400" dirty="0"/>
              <a:t>Group 7</a:t>
            </a:r>
          </a:p>
          <a:p>
            <a:pPr marL="728663" lvl="1" indent="-385763">
              <a:buFont typeface="+mj-lt"/>
              <a:buAutoNum type="alphaLcPeriod"/>
            </a:pPr>
            <a:r>
              <a:rPr lang="en-US" sz="2400" dirty="0"/>
              <a:t>Group 8</a:t>
            </a:r>
          </a:p>
          <a:p>
            <a:pPr marL="728663" lvl="1" indent="-385763">
              <a:buFont typeface="+mj-lt"/>
              <a:buAutoNum type="alphaLcPeriod"/>
            </a:pPr>
            <a:r>
              <a:rPr lang="en-US" sz="2400" dirty="0"/>
              <a:t>Group 9</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71661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4">
            <a:hlinkClick r:id="rId3"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7</a:t>
            </a:r>
            <a:r>
              <a:rPr lang="en-US" sz="3300" dirty="0" smtClean="0"/>
              <a:t> </a:t>
            </a:r>
            <a:r>
              <a:rPr lang="en-US" sz="3300" dirty="0"/>
              <a:t>points</a:t>
            </a:r>
          </a:p>
        </p:txBody>
      </p:sp>
      <p:sp>
        <p:nvSpPr>
          <p:cNvPr id="2" name="Content Placeholder 1"/>
          <p:cNvSpPr>
            <a:spLocks noGrp="1"/>
          </p:cNvSpPr>
          <p:nvPr>
            <p:ph idx="1"/>
          </p:nvPr>
        </p:nvSpPr>
        <p:spPr/>
        <p:txBody>
          <a:bodyPr/>
          <a:lstStyle/>
          <a:p>
            <a:pPr marL="0" indent="0">
              <a:buNone/>
            </a:pPr>
            <a:r>
              <a:rPr lang="en-US" sz="2700" dirty="0"/>
              <a:t>A pregnant woman with pre-existing hypertensive heart disease went into labor. After delivery of the placenta, the midwife administered </a:t>
            </a:r>
            <a:r>
              <a:rPr lang="en-US" sz="2700" dirty="0" err="1"/>
              <a:t>ergometrine</a:t>
            </a:r>
            <a:r>
              <a:rPr lang="en-US" sz="2700" dirty="0"/>
              <a:t> to stop the bleeding. </a:t>
            </a:r>
            <a:r>
              <a:rPr lang="en-US" sz="2700" dirty="0" smtClean="0"/>
              <a:t>The </a:t>
            </a:r>
            <a:r>
              <a:rPr lang="en-US" sz="2700" dirty="0"/>
              <a:t>woman collapsed and died in the delivery </a:t>
            </a:r>
            <a:r>
              <a:rPr lang="en-US" sz="2700" dirty="0" smtClean="0"/>
              <a:t>room.</a:t>
            </a:r>
            <a:endParaRPr lang="en-US" sz="2700" dirty="0"/>
          </a:p>
          <a:p>
            <a:pPr marL="728663" lvl="1" indent="-385763">
              <a:buFont typeface="Wingdings" panose="05000000000000000000" pitchFamily="2" charset="2"/>
              <a:buChar char="ü"/>
            </a:pPr>
            <a:r>
              <a:rPr lang="en-US" sz="2400" dirty="0">
                <a:solidFill>
                  <a:srgbClr val="00B050"/>
                </a:solidFill>
              </a:rPr>
              <a:t>Group </a:t>
            </a:r>
            <a:r>
              <a:rPr lang="en-US" sz="2400" dirty="0" smtClean="0">
                <a:solidFill>
                  <a:srgbClr val="00B050"/>
                </a:solidFill>
              </a:rPr>
              <a:t>7 </a:t>
            </a:r>
            <a:r>
              <a:rPr lang="en-US" sz="2400" dirty="0">
                <a:solidFill>
                  <a:srgbClr val="00B050"/>
                </a:solidFill>
              </a:rPr>
              <a:t>– </a:t>
            </a:r>
            <a:r>
              <a:rPr lang="en-US" sz="2400" dirty="0" smtClean="0">
                <a:solidFill>
                  <a:srgbClr val="00B050"/>
                </a:solidFill>
              </a:rPr>
              <a:t>Non-obstetric complications</a:t>
            </a:r>
            <a:endParaRPr lang="en-US" sz="2400" dirty="0">
              <a:solidFill>
                <a:srgbClr val="00B050"/>
              </a:solidFill>
            </a:endParaRPr>
          </a:p>
          <a:p>
            <a:pPr marL="728663" lvl="1" indent="-385763">
              <a:buClr>
                <a:srgbClr val="FF0000"/>
              </a:buClr>
              <a:buFont typeface="Wingdings" panose="05000000000000000000" pitchFamily="2" charset="2"/>
              <a:buChar char=""/>
            </a:pPr>
            <a:r>
              <a:rPr lang="en-US" sz="2400" dirty="0"/>
              <a:t>Group </a:t>
            </a:r>
            <a:r>
              <a:rPr lang="en-US" sz="2400" dirty="0" smtClean="0"/>
              <a:t>8</a:t>
            </a:r>
            <a:endParaRPr lang="en-US" sz="2400" dirty="0"/>
          </a:p>
          <a:p>
            <a:pPr marL="728663" lvl="1" indent="-385763">
              <a:buClr>
                <a:srgbClr val="FF0000"/>
              </a:buClr>
              <a:buFont typeface="Wingdings" panose="05000000000000000000" pitchFamily="2" charset="2"/>
              <a:buChar char=""/>
            </a:pPr>
            <a:r>
              <a:rPr lang="en-US" sz="2400" dirty="0"/>
              <a:t>Group </a:t>
            </a:r>
            <a:r>
              <a:rPr lang="en-US" sz="2400" dirty="0" smtClean="0"/>
              <a:t>9</a:t>
            </a:r>
            <a:endParaRPr lang="en-US" sz="2400" dirty="0"/>
          </a:p>
          <a:p>
            <a:endParaRPr lang="en-US" dirty="0"/>
          </a:p>
        </p:txBody>
      </p:sp>
    </p:spTree>
    <p:extLst>
      <p:ext uri="{BB962C8B-B14F-4D97-AF65-F5344CB8AC3E}">
        <p14:creationId xmlns:p14="http://schemas.microsoft.com/office/powerpoint/2010/main" val="132076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t>8 points</a:t>
            </a:r>
          </a:p>
        </p:txBody>
      </p:sp>
      <p:sp>
        <p:nvSpPr>
          <p:cNvPr id="6" name="Content Placeholder 5"/>
          <p:cNvSpPr>
            <a:spLocks noGrp="1"/>
          </p:cNvSpPr>
          <p:nvPr>
            <p:ph idx="1"/>
          </p:nvPr>
        </p:nvSpPr>
        <p:spPr/>
        <p:txBody>
          <a:bodyPr/>
          <a:lstStyle/>
          <a:p>
            <a:pPr marL="0" indent="0">
              <a:buNone/>
            </a:pPr>
            <a:r>
              <a:rPr lang="en-US" sz="2700" dirty="0"/>
              <a:t>A woman delivered at home. Her TBA was unable to help her deliver the placenta, and referred her to the hospital. She died in the ambulance on the way to the hospital.   </a:t>
            </a:r>
          </a:p>
          <a:p>
            <a:pPr marL="728663" lvl="1" indent="-385763">
              <a:buFont typeface="+mj-lt"/>
              <a:buAutoNum type="alphaLcPeriod"/>
            </a:pPr>
            <a:r>
              <a:rPr lang="en-US" sz="2400" dirty="0"/>
              <a:t>Group 5</a:t>
            </a:r>
          </a:p>
          <a:p>
            <a:pPr marL="728663" lvl="1" indent="-385763">
              <a:buFont typeface="+mj-lt"/>
              <a:buAutoNum type="alphaLcPeriod"/>
            </a:pPr>
            <a:r>
              <a:rPr lang="en-US" sz="2400" dirty="0"/>
              <a:t>Group 6</a:t>
            </a:r>
          </a:p>
          <a:p>
            <a:pPr marL="728663" lvl="1" indent="-385763">
              <a:buFont typeface="+mj-lt"/>
              <a:buAutoNum type="alphaLcPeriod"/>
            </a:pPr>
            <a:r>
              <a:rPr lang="en-US" sz="2400" dirty="0"/>
              <a:t>Group 7</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1618597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 Individual Learning Plan</a:t>
            </a:r>
            <a:endParaRPr lang="en-US" dirty="0"/>
          </a:p>
        </p:txBody>
      </p:sp>
      <p:sp>
        <p:nvSpPr>
          <p:cNvPr id="5" name="Content Placeholder 4"/>
          <p:cNvSpPr>
            <a:spLocks noGrp="1"/>
          </p:cNvSpPr>
          <p:nvPr>
            <p:ph idx="1"/>
          </p:nvPr>
        </p:nvSpPr>
        <p:spPr/>
        <p:txBody>
          <a:bodyPr/>
          <a:lstStyle/>
          <a:p>
            <a:r>
              <a:rPr lang="en-US" smtClean="0"/>
              <a:t>Indicate whether you have “low”, “moderate” or “high” confidence for each Learning Objective </a:t>
            </a:r>
          </a:p>
          <a:p>
            <a:r>
              <a:rPr lang="en-US" smtClean="0"/>
              <a:t>Return completed plan to the facilitator</a:t>
            </a:r>
          </a:p>
          <a:p>
            <a:endParaRPr lang="en-US" dirty="0"/>
          </a:p>
        </p:txBody>
      </p:sp>
    </p:spTree>
    <p:extLst>
      <p:ext uri="{BB962C8B-B14F-4D97-AF65-F5344CB8AC3E}">
        <p14:creationId xmlns:p14="http://schemas.microsoft.com/office/powerpoint/2010/main" val="17920789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Home 1">
            <a:hlinkClick r:id="rId2" action="ppaction://hlinksldjump" highlightClick="1"/>
          </p:cNvPr>
          <p:cNvSpPr/>
          <p:nvPr/>
        </p:nvSpPr>
        <p:spPr>
          <a:xfrm>
            <a:off x="7200901" y="4686300"/>
            <a:ext cx="401276" cy="40005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a:t>8 points</a:t>
            </a:r>
          </a:p>
        </p:txBody>
      </p:sp>
      <p:sp>
        <p:nvSpPr>
          <p:cNvPr id="4" name="Content Placeholder 3"/>
          <p:cNvSpPr>
            <a:spLocks noGrp="1"/>
          </p:cNvSpPr>
          <p:nvPr>
            <p:ph idx="1"/>
          </p:nvPr>
        </p:nvSpPr>
        <p:spPr/>
        <p:txBody>
          <a:bodyPr/>
          <a:lstStyle/>
          <a:p>
            <a:pPr marL="0" indent="0">
              <a:buNone/>
            </a:pPr>
            <a:r>
              <a:rPr lang="en-US" sz="2700" dirty="0"/>
              <a:t>A woman delivered at home. Her TBA was unable to help her deliver the placenta, and referred her to the hospital. She died in the ambulance on the way to the hospital.   </a:t>
            </a:r>
          </a:p>
          <a:p>
            <a:pPr marL="728663" lvl="1" indent="-385763">
              <a:buFont typeface="Wingdings" panose="05000000000000000000" pitchFamily="2" charset="2"/>
              <a:buChar char="ü"/>
            </a:pPr>
            <a:r>
              <a:rPr lang="en-US" sz="2400" dirty="0">
                <a:solidFill>
                  <a:srgbClr val="00B050"/>
                </a:solidFill>
              </a:rPr>
              <a:t>Group </a:t>
            </a:r>
            <a:r>
              <a:rPr lang="en-US" sz="2400" dirty="0" smtClean="0">
                <a:solidFill>
                  <a:srgbClr val="00B050"/>
                </a:solidFill>
              </a:rPr>
              <a:t>5 </a:t>
            </a:r>
            <a:r>
              <a:rPr lang="en-US" sz="2400" dirty="0">
                <a:solidFill>
                  <a:srgbClr val="00B050"/>
                </a:solidFill>
              </a:rPr>
              <a:t>– </a:t>
            </a:r>
            <a:r>
              <a:rPr lang="en-US" sz="2400" dirty="0" smtClean="0">
                <a:solidFill>
                  <a:srgbClr val="00B050"/>
                </a:solidFill>
              </a:rPr>
              <a:t>Other obstetric complications</a:t>
            </a:r>
            <a:endParaRPr lang="en-US" sz="2400" dirty="0">
              <a:solidFill>
                <a:srgbClr val="00B050"/>
              </a:solidFill>
            </a:endParaRPr>
          </a:p>
          <a:p>
            <a:pPr marL="728663" lvl="1" indent="-385763">
              <a:buClr>
                <a:srgbClr val="FF0000"/>
              </a:buClr>
              <a:buFont typeface="Wingdings" panose="05000000000000000000" pitchFamily="2" charset="2"/>
              <a:buChar char=""/>
            </a:pPr>
            <a:r>
              <a:rPr lang="en-US" sz="2400" dirty="0"/>
              <a:t>Group </a:t>
            </a:r>
            <a:r>
              <a:rPr lang="en-US" sz="2400" dirty="0" smtClean="0"/>
              <a:t>6</a:t>
            </a:r>
            <a:endParaRPr lang="en-US" sz="2400" dirty="0"/>
          </a:p>
          <a:p>
            <a:pPr marL="728663" lvl="1" indent="-385763">
              <a:buClr>
                <a:srgbClr val="FF0000"/>
              </a:buClr>
              <a:buFont typeface="Wingdings" panose="05000000000000000000" pitchFamily="2" charset="2"/>
              <a:buChar char=""/>
            </a:pPr>
            <a:r>
              <a:rPr lang="en-US" sz="2400" dirty="0"/>
              <a:t>Group </a:t>
            </a:r>
            <a:r>
              <a:rPr lang="en-US" sz="2400" dirty="0" smtClean="0"/>
              <a:t>7</a:t>
            </a:r>
            <a:endParaRPr lang="en-US" sz="2400" dirty="0"/>
          </a:p>
          <a:p>
            <a:endParaRPr lang="en-US" dirty="0"/>
          </a:p>
        </p:txBody>
      </p:sp>
    </p:spTree>
    <p:extLst>
      <p:ext uri="{BB962C8B-B14F-4D97-AF65-F5344CB8AC3E}">
        <p14:creationId xmlns:p14="http://schemas.microsoft.com/office/powerpoint/2010/main" val="3886725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p:nvSpPr>
        <p:spPr>
          <a:xfrm>
            <a:off x="7315200" y="4457700"/>
            <a:ext cx="411480" cy="411480"/>
          </a:xfrm>
          <a:prstGeom prst="actionButtonForwardNex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smtClean="0"/>
              <a:t>9 </a:t>
            </a:r>
            <a:r>
              <a:rPr lang="en-US" sz="3300" dirty="0"/>
              <a:t>points</a:t>
            </a:r>
          </a:p>
        </p:txBody>
      </p:sp>
      <p:sp>
        <p:nvSpPr>
          <p:cNvPr id="6" name="Content Placeholder 5"/>
          <p:cNvSpPr>
            <a:spLocks noGrp="1"/>
          </p:cNvSpPr>
          <p:nvPr>
            <p:ph idx="1"/>
          </p:nvPr>
        </p:nvSpPr>
        <p:spPr/>
        <p:txBody>
          <a:bodyPr/>
          <a:lstStyle/>
          <a:p>
            <a:pPr marL="0" indent="0">
              <a:buNone/>
            </a:pPr>
            <a:r>
              <a:rPr lang="en-US" sz="2700" dirty="0"/>
              <a:t>A woman who gave birth 3 weeks ago had been teary since the birth of her child and not eating or sleeping well. She was found dead in her bedroom with an empty packet of rat poison next to her bed.   </a:t>
            </a:r>
          </a:p>
          <a:p>
            <a:pPr marL="728663" lvl="1" indent="-385763">
              <a:buFont typeface="+mj-lt"/>
              <a:buAutoNum type="alphaLcPeriod"/>
            </a:pPr>
            <a:r>
              <a:rPr lang="en-US" sz="2400" dirty="0"/>
              <a:t>Group 4</a:t>
            </a:r>
          </a:p>
          <a:p>
            <a:pPr marL="728663" lvl="1" indent="-385763">
              <a:buFont typeface="+mj-lt"/>
              <a:buAutoNum type="alphaLcPeriod"/>
            </a:pPr>
            <a:r>
              <a:rPr lang="en-US" sz="2400" dirty="0"/>
              <a:t>Group 5</a:t>
            </a:r>
          </a:p>
          <a:p>
            <a:pPr marL="728663" lvl="1" indent="-385763">
              <a:buFont typeface="+mj-lt"/>
              <a:buAutoNum type="alphaLcPeriod"/>
            </a:pPr>
            <a:r>
              <a:rPr lang="en-US" sz="2400" dirty="0"/>
              <a:t>Group 6</a:t>
            </a:r>
          </a:p>
          <a:p>
            <a:pPr marL="728663" lvl="1" indent="-385763">
              <a:buFont typeface="+mj-lt"/>
              <a:buAutoNum type="alphaLcPeriod"/>
            </a:pPr>
            <a:endParaRPr lang="en-US" sz="2400" dirty="0"/>
          </a:p>
          <a:p>
            <a:endParaRPr lang="en-US" sz="2700" dirty="0"/>
          </a:p>
        </p:txBody>
      </p:sp>
    </p:spTree>
    <p:extLst>
      <p:ext uri="{BB962C8B-B14F-4D97-AF65-F5344CB8AC3E}">
        <p14:creationId xmlns:p14="http://schemas.microsoft.com/office/powerpoint/2010/main" val="225434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4">
            <a:hlinkClick r:id="rId2" action="ppaction://hlinksldjump" highlightClick="1"/>
          </p:cNvPr>
          <p:cNvSpPr/>
          <p:nvPr/>
        </p:nvSpPr>
        <p:spPr>
          <a:xfrm>
            <a:off x="7315200" y="4457700"/>
            <a:ext cx="411480" cy="411480"/>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p:txBody>
          <a:bodyPr>
            <a:normAutofit/>
          </a:bodyPr>
          <a:lstStyle/>
          <a:p>
            <a:r>
              <a:rPr lang="en-US" sz="3300" dirty="0" smtClean="0"/>
              <a:t>9 </a:t>
            </a:r>
            <a:r>
              <a:rPr lang="en-US" sz="3300" dirty="0"/>
              <a:t>points</a:t>
            </a:r>
          </a:p>
        </p:txBody>
      </p:sp>
      <p:sp>
        <p:nvSpPr>
          <p:cNvPr id="2" name="Content Placeholder 1"/>
          <p:cNvSpPr>
            <a:spLocks noGrp="1"/>
          </p:cNvSpPr>
          <p:nvPr>
            <p:ph idx="1"/>
          </p:nvPr>
        </p:nvSpPr>
        <p:spPr/>
        <p:txBody>
          <a:bodyPr/>
          <a:lstStyle/>
          <a:p>
            <a:pPr marL="0" indent="0">
              <a:buNone/>
            </a:pPr>
            <a:r>
              <a:rPr lang="en-US" sz="2700" dirty="0"/>
              <a:t>A woman who gave birth 3 weeks ago had been teary since the birth of her child and not eating or sleeping well. She was found dead in her bedroom with an empty packet of rat poison next to her bed.   </a:t>
            </a:r>
          </a:p>
          <a:p>
            <a:pPr marL="728663" lvl="1" indent="-385763">
              <a:buClr>
                <a:srgbClr val="FF0000"/>
              </a:buClr>
              <a:buFont typeface="Wingdings" panose="05000000000000000000" pitchFamily="2" charset="2"/>
              <a:buChar char="û"/>
            </a:pPr>
            <a:r>
              <a:rPr lang="en-US" sz="2400" dirty="0"/>
              <a:t>Group</a:t>
            </a:r>
            <a:r>
              <a:rPr lang="en-US" sz="2400" dirty="0">
                <a:solidFill>
                  <a:srgbClr val="00B050"/>
                </a:solidFill>
              </a:rPr>
              <a:t> </a:t>
            </a:r>
            <a:r>
              <a:rPr lang="en-US" sz="2400" dirty="0" smtClean="0"/>
              <a:t>4</a:t>
            </a:r>
            <a:endParaRPr lang="en-US" sz="2400" dirty="0"/>
          </a:p>
          <a:p>
            <a:pPr marL="728663" lvl="1" indent="-385763">
              <a:buClr>
                <a:srgbClr val="00B050"/>
              </a:buClr>
              <a:buFont typeface="Wingdings" panose="05000000000000000000" pitchFamily="2" charset="2"/>
              <a:buChar char=""/>
            </a:pPr>
            <a:r>
              <a:rPr lang="en-US" sz="2400" dirty="0">
                <a:solidFill>
                  <a:srgbClr val="00B050"/>
                </a:solidFill>
              </a:rPr>
              <a:t>Group </a:t>
            </a:r>
            <a:r>
              <a:rPr lang="en-US" sz="2400" dirty="0" smtClean="0">
                <a:solidFill>
                  <a:srgbClr val="00B050"/>
                </a:solidFill>
              </a:rPr>
              <a:t>5 </a:t>
            </a:r>
            <a:r>
              <a:rPr lang="en-US" sz="2400" dirty="0">
                <a:solidFill>
                  <a:srgbClr val="00B050"/>
                </a:solidFill>
              </a:rPr>
              <a:t>– </a:t>
            </a:r>
            <a:r>
              <a:rPr lang="en-US" sz="2400" dirty="0" smtClean="0">
                <a:solidFill>
                  <a:srgbClr val="00B050"/>
                </a:solidFill>
              </a:rPr>
              <a:t>Other obstetric complications</a:t>
            </a:r>
            <a:endParaRPr lang="en-US" sz="2400" dirty="0">
              <a:solidFill>
                <a:srgbClr val="00B050"/>
              </a:solidFill>
            </a:endParaRPr>
          </a:p>
          <a:p>
            <a:pPr marL="728663" lvl="1" indent="-385763">
              <a:buClr>
                <a:srgbClr val="FF0000"/>
              </a:buClr>
              <a:buFont typeface="Wingdings" panose="05000000000000000000" pitchFamily="2" charset="2"/>
              <a:buChar char="û"/>
            </a:pPr>
            <a:r>
              <a:rPr lang="en-US" sz="2400" dirty="0"/>
              <a:t>Group </a:t>
            </a:r>
            <a:r>
              <a:rPr lang="en-US" sz="2400" dirty="0" smtClean="0"/>
              <a:t>6</a:t>
            </a:r>
            <a:endParaRPr lang="en-US" sz="2400" dirty="0"/>
          </a:p>
          <a:p>
            <a:endParaRPr lang="en-US" dirty="0"/>
          </a:p>
        </p:txBody>
      </p:sp>
    </p:spTree>
    <p:extLst>
      <p:ext uri="{BB962C8B-B14F-4D97-AF65-F5344CB8AC3E}">
        <p14:creationId xmlns:p14="http://schemas.microsoft.com/office/powerpoint/2010/main" val="562119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2210945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419350"/>
            <a:ext cx="8305800" cy="2362200"/>
          </a:xfrm>
        </p:spPr>
        <p:txBody>
          <a:bodyPr/>
          <a:lstStyle/>
          <a:p>
            <a:r>
              <a:rPr lang="en-US" b="1" dirty="0"/>
              <a:t>Day </a:t>
            </a:r>
            <a:r>
              <a:rPr lang="en-US" b="1" dirty="0" smtClean="0"/>
              <a:t>3, </a:t>
            </a:r>
            <a:r>
              <a:rPr lang="en-US" b="1" dirty="0"/>
              <a:t>Session </a:t>
            </a:r>
            <a:r>
              <a:rPr lang="en-US" b="1" dirty="0" smtClean="0"/>
              <a:t>2</a:t>
            </a:r>
            <a:r>
              <a:rPr lang="en-US" altLang="en-US" dirty="0">
                <a:cs typeface="Arial" charset="0"/>
              </a:rPr>
              <a:t/>
            </a:r>
            <a:br>
              <a:rPr lang="en-US" altLang="en-US" dirty="0">
                <a:cs typeface="Arial" charset="0"/>
              </a:rPr>
            </a:br>
            <a:r>
              <a:rPr lang="en-US" sz="3600" dirty="0"/>
              <a:t>Identifying Modifiable Contributing Factors for a Maternal Death and Priority Responses to Implement and Monitor </a:t>
            </a:r>
            <a:endParaRPr lang="en-US" altLang="en-US" sz="3800" dirty="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a:t>MDSR </a:t>
            </a:r>
            <a:r>
              <a:rPr lang="en-US" smtClean="0"/>
              <a:t>Skills-Building </a:t>
            </a:r>
            <a:r>
              <a:rPr lang="en-US" dirty="0" smtClean="0"/>
              <a:t>Workshop </a:t>
            </a:r>
            <a:endParaRPr lang="en-US" dirty="0"/>
          </a:p>
        </p:txBody>
      </p:sp>
    </p:spTree>
    <p:extLst>
      <p:ext uri="{BB962C8B-B14F-4D97-AF65-F5344CB8AC3E}">
        <p14:creationId xmlns:p14="http://schemas.microsoft.com/office/powerpoint/2010/main" val="7259907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GB" sz="3000" dirty="0" smtClean="0"/>
              <a:t>Identify modifiable factors that contributed to a maternal death</a:t>
            </a:r>
            <a:endParaRPr lang="en-US" sz="3000" dirty="0" smtClean="0"/>
          </a:p>
          <a:p>
            <a:pPr lvl="0"/>
            <a:r>
              <a:rPr lang="en-GB" sz="3000" dirty="0" smtClean="0"/>
              <a:t>Describe components of a SMART response based on identified modifiable factors</a:t>
            </a:r>
            <a:endParaRPr lang="en-US" sz="3000" dirty="0" smtClean="0"/>
          </a:p>
          <a:p>
            <a:pPr lvl="0"/>
            <a:r>
              <a:rPr lang="en-GB" sz="3000" dirty="0" smtClean="0"/>
              <a:t>Develop response plans (facility and district level) for implementing and monitoring based on identified modifiable factors</a:t>
            </a:r>
            <a:endParaRPr lang="en-US" sz="3000" dirty="0" smtClean="0"/>
          </a:p>
          <a:p>
            <a:pPr lvl="0"/>
            <a:endParaRPr lang="en-US" sz="3000" dirty="0"/>
          </a:p>
        </p:txBody>
      </p:sp>
    </p:spTree>
    <p:extLst>
      <p:ext uri="{BB962C8B-B14F-4D97-AF65-F5344CB8AC3E}">
        <p14:creationId xmlns:p14="http://schemas.microsoft.com/office/powerpoint/2010/main" val="5049653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Guiding Principles for Planning Responses</a:t>
            </a:r>
            <a:endParaRPr lang="en-US" dirty="0"/>
          </a:p>
        </p:txBody>
      </p:sp>
      <p:sp>
        <p:nvSpPr>
          <p:cNvPr id="3" name="Content Placeholder 2"/>
          <p:cNvSpPr>
            <a:spLocks noGrp="1"/>
          </p:cNvSpPr>
          <p:nvPr>
            <p:ph idx="1"/>
          </p:nvPr>
        </p:nvSpPr>
        <p:spPr>
          <a:xfrm>
            <a:off x="228600" y="1200151"/>
            <a:ext cx="8686800" cy="3394472"/>
          </a:xfrm>
        </p:spPr>
        <p:txBody>
          <a:bodyPr/>
          <a:lstStyle/>
          <a:p>
            <a:r>
              <a:rPr lang="en-US" sz="2200" dirty="0" smtClean="0"/>
              <a:t>Start with the avoidable factors identified during the review process </a:t>
            </a:r>
          </a:p>
          <a:p>
            <a:r>
              <a:rPr lang="en-US" sz="2200" dirty="0" smtClean="0"/>
              <a:t>Use evidence-based approaches </a:t>
            </a:r>
          </a:p>
          <a:p>
            <a:r>
              <a:rPr lang="en-US" sz="2200" dirty="0" smtClean="0"/>
              <a:t>Prioritize (based on prevalence, feasibility, costs, resources, health-system readiness, health impact) </a:t>
            </a:r>
          </a:p>
          <a:p>
            <a:r>
              <a:rPr lang="en-US" sz="2200" dirty="0" smtClean="0"/>
              <a:t>Establish a timeline</a:t>
            </a:r>
          </a:p>
          <a:p>
            <a:r>
              <a:rPr lang="en-US" sz="2200" dirty="0" smtClean="0"/>
              <a:t>Decide how to monitor progress, effectiveness, impact </a:t>
            </a:r>
          </a:p>
          <a:p>
            <a:r>
              <a:rPr lang="en-US" sz="2200" dirty="0" smtClean="0"/>
              <a:t>Integrate recommendations within annual health plans and health-system packages </a:t>
            </a:r>
          </a:p>
          <a:p>
            <a:r>
              <a:rPr lang="en-US" sz="2200" dirty="0" smtClean="0"/>
              <a:t>Monitor to ensure that recommendations are being implemented </a:t>
            </a:r>
            <a:endParaRPr lang="en-US" sz="2200" dirty="0"/>
          </a:p>
        </p:txBody>
      </p:sp>
    </p:spTree>
    <p:extLst>
      <p:ext uri="{BB962C8B-B14F-4D97-AF65-F5344CB8AC3E}">
        <p14:creationId xmlns:p14="http://schemas.microsoft.com/office/powerpoint/2010/main" val="34009352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are SMART responses?</a:t>
            </a:r>
            <a:endParaRPr lang="en-US" dirty="0"/>
          </a:p>
        </p:txBody>
      </p:sp>
      <p:sp>
        <p:nvSpPr>
          <p:cNvPr id="3" name="Content Placeholder 2"/>
          <p:cNvSpPr>
            <a:spLocks noGrp="1"/>
          </p:cNvSpPr>
          <p:nvPr>
            <p:ph idx="1"/>
          </p:nvPr>
        </p:nvSpPr>
        <p:spPr/>
        <p:txBody>
          <a:bodyPr/>
          <a:lstStyle/>
          <a:p>
            <a:r>
              <a:rPr lang="en-US" b="1" dirty="0" smtClean="0">
                <a:solidFill>
                  <a:schemeClr val="tx2"/>
                </a:solidFill>
              </a:rPr>
              <a:t>S</a:t>
            </a:r>
            <a:r>
              <a:rPr lang="en-US" dirty="0" smtClean="0"/>
              <a:t>pecific</a:t>
            </a:r>
          </a:p>
          <a:p>
            <a:r>
              <a:rPr lang="en-US" b="1" dirty="0" smtClean="0">
                <a:solidFill>
                  <a:schemeClr val="tx2"/>
                </a:solidFill>
              </a:rPr>
              <a:t>M</a:t>
            </a:r>
            <a:r>
              <a:rPr lang="en-US" dirty="0" smtClean="0"/>
              <a:t>easureable</a:t>
            </a:r>
          </a:p>
          <a:p>
            <a:r>
              <a:rPr lang="en-US" b="1" dirty="0" smtClean="0">
                <a:solidFill>
                  <a:schemeClr val="tx2"/>
                </a:solidFill>
              </a:rPr>
              <a:t>A</a:t>
            </a:r>
            <a:r>
              <a:rPr lang="en-US" dirty="0" smtClean="0"/>
              <a:t>chievable</a:t>
            </a:r>
          </a:p>
          <a:p>
            <a:r>
              <a:rPr lang="en-US" b="1" dirty="0" smtClean="0">
                <a:solidFill>
                  <a:schemeClr val="tx2"/>
                </a:solidFill>
              </a:rPr>
              <a:t>R</a:t>
            </a:r>
            <a:r>
              <a:rPr lang="en-US" dirty="0" smtClean="0"/>
              <a:t>elevant</a:t>
            </a:r>
          </a:p>
          <a:p>
            <a:r>
              <a:rPr lang="en-US" b="1" dirty="0" smtClean="0">
                <a:solidFill>
                  <a:schemeClr val="tx2"/>
                </a:solidFill>
              </a:rPr>
              <a:t>T</a:t>
            </a:r>
            <a:r>
              <a:rPr lang="en-US" dirty="0" smtClean="0"/>
              <a:t>ime-bound</a:t>
            </a:r>
          </a:p>
          <a:p>
            <a:endParaRPr lang="en-US" dirty="0"/>
          </a:p>
        </p:txBody>
      </p:sp>
    </p:spTree>
    <p:extLst>
      <p:ext uri="{BB962C8B-B14F-4D97-AF65-F5344CB8AC3E}">
        <p14:creationId xmlns:p14="http://schemas.microsoft.com/office/powerpoint/2010/main" val="42021397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does S – M – A – R – T mean? </a:t>
            </a:r>
            <a:endParaRPr lang="en-US" dirty="0"/>
          </a:p>
        </p:txBody>
      </p:sp>
      <p:sp>
        <p:nvSpPr>
          <p:cNvPr id="3" name="Content Placeholder 2"/>
          <p:cNvSpPr>
            <a:spLocks noGrp="1"/>
          </p:cNvSpPr>
          <p:nvPr>
            <p:ph idx="1"/>
          </p:nvPr>
        </p:nvSpPr>
        <p:spPr/>
        <p:txBody>
          <a:bodyPr/>
          <a:lstStyle/>
          <a:p>
            <a:r>
              <a:rPr lang="en-US" sz="2600" b="1" dirty="0" smtClean="0">
                <a:solidFill>
                  <a:schemeClr val="tx2"/>
                </a:solidFill>
              </a:rPr>
              <a:t>S</a:t>
            </a:r>
            <a:r>
              <a:rPr lang="en-US" sz="2600" dirty="0" smtClean="0"/>
              <a:t>pecific: What will you do? Who will do it?</a:t>
            </a:r>
          </a:p>
          <a:p>
            <a:r>
              <a:rPr lang="en-US" sz="2600" b="1" dirty="0" smtClean="0">
                <a:solidFill>
                  <a:schemeClr val="tx2"/>
                </a:solidFill>
              </a:rPr>
              <a:t>M</a:t>
            </a:r>
            <a:r>
              <a:rPr lang="en-US" sz="2600" dirty="0" smtClean="0"/>
              <a:t>easureable: How will you demonstrate improvement?</a:t>
            </a:r>
          </a:p>
          <a:p>
            <a:r>
              <a:rPr lang="en-US" sz="2600" b="1" dirty="0" smtClean="0">
                <a:solidFill>
                  <a:schemeClr val="tx2"/>
                </a:solidFill>
              </a:rPr>
              <a:t>A</a:t>
            </a:r>
            <a:r>
              <a:rPr lang="en-US" sz="2600" dirty="0" smtClean="0"/>
              <a:t>chievable: Can you complete the action within the time frame given the knowledge, skills, and resources available?</a:t>
            </a:r>
          </a:p>
          <a:p>
            <a:r>
              <a:rPr lang="en-US" sz="2600" b="1" dirty="0" smtClean="0">
                <a:solidFill>
                  <a:schemeClr val="tx2"/>
                </a:solidFill>
              </a:rPr>
              <a:t>R</a:t>
            </a:r>
            <a:r>
              <a:rPr lang="en-US" sz="2600" dirty="0" smtClean="0"/>
              <a:t>elevant: Are the proposed actions relevant to the issues that you’ve identified? </a:t>
            </a:r>
          </a:p>
          <a:p>
            <a:r>
              <a:rPr lang="en-US" sz="2600" b="1" dirty="0" smtClean="0">
                <a:solidFill>
                  <a:schemeClr val="tx2"/>
                </a:solidFill>
              </a:rPr>
              <a:t>T</a:t>
            </a:r>
            <a:r>
              <a:rPr lang="en-US" sz="2600" dirty="0" smtClean="0"/>
              <a:t>ime-bound: By when will you complete these actions?</a:t>
            </a:r>
          </a:p>
        </p:txBody>
      </p:sp>
    </p:spTree>
    <p:extLst>
      <p:ext uri="{BB962C8B-B14F-4D97-AF65-F5344CB8AC3E}">
        <p14:creationId xmlns:p14="http://schemas.microsoft.com/office/powerpoint/2010/main" val="22654451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SMART Example</a:t>
            </a:r>
            <a:endParaRPr lang="en-US" dirty="0"/>
          </a:p>
        </p:txBody>
      </p:sp>
      <p:sp>
        <p:nvSpPr>
          <p:cNvPr id="3" name="Content Placeholder 2"/>
          <p:cNvSpPr>
            <a:spLocks noGrp="1"/>
          </p:cNvSpPr>
          <p:nvPr>
            <p:ph idx="1"/>
          </p:nvPr>
        </p:nvSpPr>
        <p:spPr/>
        <p:txBody>
          <a:bodyPr/>
          <a:lstStyle/>
          <a:p>
            <a:r>
              <a:rPr lang="en-US" dirty="0" smtClean="0"/>
              <a:t>Increase the number of women receiving a uterotonic immediately following birth by 10% in the next 12 months</a:t>
            </a:r>
            <a:endParaRPr lang="en-US" dirty="0"/>
          </a:p>
        </p:txBody>
      </p:sp>
    </p:spTree>
    <p:extLst>
      <p:ext uri="{BB962C8B-B14F-4D97-AF65-F5344CB8AC3E}">
        <p14:creationId xmlns:p14="http://schemas.microsoft.com/office/powerpoint/2010/main" val="351039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MPDSR Knowledge Assessment: Pre-Test</a:t>
            </a:r>
            <a:endParaRPr lang="en-US" dirty="0"/>
          </a:p>
        </p:txBody>
      </p:sp>
      <p:sp>
        <p:nvSpPr>
          <p:cNvPr id="5" name="Content Placeholder 4"/>
          <p:cNvSpPr>
            <a:spLocks noGrp="1"/>
          </p:cNvSpPr>
          <p:nvPr>
            <p:ph idx="1"/>
          </p:nvPr>
        </p:nvSpPr>
        <p:spPr>
          <a:xfrm>
            <a:off x="457200" y="1200151"/>
            <a:ext cx="4572000" cy="3394472"/>
          </a:xfrm>
        </p:spPr>
        <p:txBody>
          <a:bodyPr>
            <a:normAutofit fontScale="92500"/>
          </a:bodyPr>
          <a:lstStyle/>
          <a:p>
            <a:r>
              <a:rPr lang="en-US" dirty="0" smtClean="0"/>
              <a:t>Write your name/number at the top of the pre-test</a:t>
            </a:r>
          </a:p>
          <a:p>
            <a:r>
              <a:rPr lang="en-US" dirty="0" smtClean="0"/>
              <a:t>Complete the Knowledge Assessment Pre-Test</a:t>
            </a:r>
          </a:p>
          <a:p>
            <a:r>
              <a:rPr lang="en-US" dirty="0" smtClean="0"/>
              <a:t>Return your completed test to the facilitator</a:t>
            </a:r>
            <a:endParaRPr lang="en-US" dirty="0"/>
          </a:p>
        </p:txBody>
      </p:sp>
      <p:pic>
        <p:nvPicPr>
          <p:cNvPr id="4" name="Picture 3"/>
          <p:cNvPicPr>
            <a:picLocks noChangeAspect="1"/>
          </p:cNvPicPr>
          <p:nvPr/>
        </p:nvPicPr>
        <p:blipFill rotWithShape="1">
          <a:blip r:embed="rId3"/>
          <a:srcRect l="2194" r="3497"/>
          <a:stretch/>
        </p:blipFill>
        <p:spPr>
          <a:xfrm>
            <a:off x="5410199" y="1276350"/>
            <a:ext cx="3276601" cy="2921578"/>
          </a:xfrm>
          <a:prstGeom prst="rect">
            <a:avLst/>
          </a:prstGeom>
          <a:ln w="3175">
            <a:solidFill>
              <a:srgbClr val="002A6C"/>
            </a:solidFill>
          </a:ln>
        </p:spPr>
      </p:pic>
    </p:spTree>
    <p:extLst>
      <p:ext uri="{BB962C8B-B14F-4D97-AF65-F5344CB8AC3E}">
        <p14:creationId xmlns:p14="http://schemas.microsoft.com/office/powerpoint/2010/main" val="28261998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dirty="0"/>
              <a:t>The Three Delays Model</a:t>
            </a:r>
            <a:endParaRPr lang="en-US" dirty="0"/>
          </a:p>
        </p:txBody>
      </p:sp>
      <p:sp>
        <p:nvSpPr>
          <p:cNvPr id="8" name="Down Arrow Callout 7"/>
          <p:cNvSpPr/>
          <p:nvPr/>
        </p:nvSpPr>
        <p:spPr>
          <a:xfrm>
            <a:off x="630937" y="1428750"/>
            <a:ext cx="2313295" cy="1591574"/>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kern="0" dirty="0">
                <a:solidFill>
                  <a:prstClr val="white"/>
                </a:solidFill>
                <a:latin typeface="Gill Sans MT" panose="020B0502020104020203" pitchFamily="34" charset="0"/>
              </a:rPr>
              <a:t>Delay 1:</a:t>
            </a:r>
          </a:p>
          <a:p>
            <a:pPr algn="ctr">
              <a:defRPr/>
            </a:pPr>
            <a:r>
              <a:rPr lang="en-US" kern="0" dirty="0">
                <a:solidFill>
                  <a:prstClr val="white"/>
                </a:solidFill>
                <a:latin typeface="Gill Sans MT" panose="020B0502020104020203" pitchFamily="34" charset="0"/>
              </a:rPr>
              <a:t> Recognition and decision to seek  care</a:t>
            </a:r>
          </a:p>
        </p:txBody>
      </p:sp>
      <p:sp>
        <p:nvSpPr>
          <p:cNvPr id="9" name="TextBox 8"/>
          <p:cNvSpPr txBox="1"/>
          <p:nvPr/>
        </p:nvSpPr>
        <p:spPr>
          <a:xfrm>
            <a:off x="533400" y="3185457"/>
            <a:ext cx="2410832" cy="830997"/>
          </a:xfrm>
          <a:prstGeom prst="rect">
            <a:avLst/>
          </a:prstGeom>
          <a:solidFill>
            <a:schemeClr val="bg2">
              <a:lumMod val="20000"/>
              <a:lumOff val="80000"/>
            </a:schemeClr>
          </a:solidFill>
          <a:ln w="19050">
            <a:noFill/>
          </a:ln>
        </p:spPr>
        <p:txBody>
          <a:bodyPr wrap="square" lIns="0" tIns="0" rIns="0" bIns="0" rtlCol="0" anchor="ctr">
            <a:spAutoFit/>
          </a:bodyPr>
          <a:lstStyle/>
          <a:p>
            <a:pPr algn="ctr">
              <a:spcBef>
                <a:spcPct val="20000"/>
              </a:spcBef>
            </a:pPr>
            <a:r>
              <a:rPr lang="en-GB" dirty="0">
                <a:solidFill>
                  <a:srgbClr val="5F5F5F"/>
                </a:solidFill>
                <a:latin typeface="Gill Sans MT" panose="020B0502020104020203" pitchFamily="34" charset="0"/>
                <a:cs typeface="Arial" panose="020B0604020202020204" pitchFamily="34" charset="0"/>
              </a:rPr>
              <a:t>Length of time from onset of a complication to decision to seek </a:t>
            </a:r>
            <a:r>
              <a:rPr lang="en-GB" dirty="0" smtClean="0">
                <a:solidFill>
                  <a:srgbClr val="5F5F5F"/>
                </a:solidFill>
                <a:latin typeface="Gill Sans MT" panose="020B0502020104020203" pitchFamily="34" charset="0"/>
                <a:cs typeface="Arial" panose="020B0604020202020204" pitchFamily="34" charset="0"/>
              </a:rPr>
              <a:t>care.</a:t>
            </a:r>
            <a:endParaRPr lang="en-GB" dirty="0">
              <a:solidFill>
                <a:srgbClr val="5F5F5F"/>
              </a:solidFill>
              <a:latin typeface="Gill Sans MT" panose="020B0502020104020203" pitchFamily="34" charset="0"/>
              <a:cs typeface="Arial" panose="020B0604020202020204" pitchFamily="34" charset="0"/>
            </a:endParaRPr>
          </a:p>
        </p:txBody>
      </p:sp>
      <p:sp>
        <p:nvSpPr>
          <p:cNvPr id="12" name="TextBox 11"/>
          <p:cNvSpPr txBox="1"/>
          <p:nvPr/>
        </p:nvSpPr>
        <p:spPr>
          <a:xfrm flipH="1">
            <a:off x="6517522" y="3046958"/>
            <a:ext cx="2313295" cy="1938992"/>
          </a:xfrm>
          <a:prstGeom prst="rect">
            <a:avLst/>
          </a:prstGeom>
          <a:solidFill>
            <a:schemeClr val="bg2">
              <a:lumMod val="20000"/>
              <a:lumOff val="80000"/>
            </a:schemeClr>
          </a:solidFill>
          <a:ln w="19050">
            <a:noFill/>
          </a:ln>
        </p:spPr>
        <p:txBody>
          <a:bodyPr wrap="square" lIns="0" tIns="0" rIns="0" bIns="0" rtlCol="0" anchor="ctr">
            <a:spAutoFit/>
          </a:bodyPr>
          <a:lstStyle/>
          <a:p>
            <a:pPr>
              <a:spcBef>
                <a:spcPct val="20000"/>
              </a:spcBef>
            </a:pPr>
            <a:r>
              <a:rPr lang="en-GB" dirty="0">
                <a:solidFill>
                  <a:srgbClr val="5F5F5F"/>
                </a:solidFill>
                <a:latin typeface="Gill Sans MT" panose="020B0502020104020203" pitchFamily="34" charset="0"/>
                <a:cs typeface="Arial" panose="020B0604020202020204" pitchFamily="34" charset="0"/>
              </a:rPr>
              <a:t>Delays 1 &amp; 2 can lead to a women never reaching a facility or arriving in critical condition. Delays within a facility also contribute to maternal </a:t>
            </a:r>
            <a:r>
              <a:rPr lang="en-GB" dirty="0" smtClean="0">
                <a:solidFill>
                  <a:srgbClr val="5F5F5F"/>
                </a:solidFill>
                <a:latin typeface="Gill Sans MT" panose="020B0502020104020203" pitchFamily="34" charset="0"/>
                <a:cs typeface="Arial" panose="020B0604020202020204" pitchFamily="34" charset="0"/>
              </a:rPr>
              <a:t>deaths.</a:t>
            </a:r>
            <a:endParaRPr lang="en-GB" dirty="0">
              <a:solidFill>
                <a:srgbClr val="5F5F5F"/>
              </a:solidFill>
              <a:latin typeface="Gill Sans MT" panose="020B0502020104020203" pitchFamily="34" charset="0"/>
              <a:cs typeface="Arial" panose="020B0604020202020204" pitchFamily="34" charset="0"/>
            </a:endParaRPr>
          </a:p>
        </p:txBody>
      </p:sp>
      <p:sp>
        <p:nvSpPr>
          <p:cNvPr id="13" name="TextBox 12"/>
          <p:cNvSpPr txBox="1"/>
          <p:nvPr/>
        </p:nvSpPr>
        <p:spPr>
          <a:xfrm flipH="1">
            <a:off x="3574229" y="3193654"/>
            <a:ext cx="2313296" cy="830997"/>
          </a:xfrm>
          <a:prstGeom prst="rect">
            <a:avLst/>
          </a:prstGeom>
          <a:solidFill>
            <a:schemeClr val="bg2">
              <a:lumMod val="20000"/>
              <a:lumOff val="80000"/>
            </a:schemeClr>
          </a:solidFill>
          <a:ln w="19050">
            <a:noFill/>
          </a:ln>
        </p:spPr>
        <p:txBody>
          <a:bodyPr wrap="square" lIns="0" tIns="0" rIns="0" bIns="0" rtlCol="0" anchor="ctr">
            <a:spAutoFit/>
          </a:bodyPr>
          <a:lstStyle/>
          <a:p>
            <a:pPr algn="ctr">
              <a:spcBef>
                <a:spcPct val="20000"/>
              </a:spcBef>
            </a:pPr>
            <a:r>
              <a:rPr lang="en-GB" dirty="0">
                <a:solidFill>
                  <a:srgbClr val="5F5F5F"/>
                </a:solidFill>
                <a:latin typeface="Gill Sans MT" panose="020B0502020104020203" pitchFamily="34" charset="0"/>
                <a:cs typeface="Arial" panose="020B0604020202020204" pitchFamily="34" charset="0"/>
              </a:rPr>
              <a:t>Once decision to seek care is made, there can be delays in reaching </a:t>
            </a:r>
            <a:r>
              <a:rPr lang="en-GB" dirty="0" smtClean="0">
                <a:solidFill>
                  <a:srgbClr val="5F5F5F"/>
                </a:solidFill>
                <a:latin typeface="Gill Sans MT" panose="020B0502020104020203" pitchFamily="34" charset="0"/>
                <a:cs typeface="Arial" panose="020B0604020202020204" pitchFamily="34" charset="0"/>
              </a:rPr>
              <a:t>it.</a:t>
            </a:r>
            <a:endParaRPr lang="en-GB" dirty="0">
              <a:solidFill>
                <a:srgbClr val="5F5F5F"/>
              </a:solidFill>
              <a:latin typeface="Gill Sans MT" panose="020B0502020104020203" pitchFamily="34" charset="0"/>
              <a:cs typeface="Arial" panose="020B0604020202020204" pitchFamily="34" charset="0"/>
            </a:endParaRPr>
          </a:p>
        </p:txBody>
      </p:sp>
      <p:sp>
        <p:nvSpPr>
          <p:cNvPr id="14" name="Down Arrow Callout 13"/>
          <p:cNvSpPr/>
          <p:nvPr/>
        </p:nvSpPr>
        <p:spPr>
          <a:xfrm>
            <a:off x="3593212" y="1422952"/>
            <a:ext cx="2313295" cy="1591574"/>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kern="0" dirty="0">
                <a:solidFill>
                  <a:prstClr val="white"/>
                </a:solidFill>
                <a:latin typeface="Gill Sans MT" panose="020B0502020104020203" pitchFamily="34" charset="0"/>
              </a:rPr>
              <a:t>Delay 2</a:t>
            </a:r>
            <a:r>
              <a:rPr lang="en-US" sz="2000" kern="0" dirty="0" smtClean="0">
                <a:solidFill>
                  <a:prstClr val="white"/>
                </a:solidFill>
                <a:latin typeface="Gill Sans MT" panose="020B0502020104020203" pitchFamily="34" charset="0"/>
              </a:rPr>
              <a:t>:</a:t>
            </a:r>
            <a:endParaRPr lang="en-US" sz="2000" kern="0" dirty="0">
              <a:solidFill>
                <a:prstClr val="white"/>
              </a:solidFill>
              <a:latin typeface="Gill Sans MT" panose="020B0502020104020203" pitchFamily="34" charset="0"/>
            </a:endParaRPr>
          </a:p>
          <a:p>
            <a:pPr algn="ctr">
              <a:defRPr/>
            </a:pPr>
            <a:r>
              <a:rPr lang="en-US" sz="2000" kern="0" dirty="0" smtClean="0">
                <a:solidFill>
                  <a:prstClr val="white"/>
                </a:solidFill>
                <a:latin typeface="Gill Sans MT" panose="020B0502020104020203" pitchFamily="34" charset="0"/>
              </a:rPr>
              <a:t>Transport to care</a:t>
            </a:r>
            <a:endParaRPr lang="en-US" sz="2000" kern="0" dirty="0">
              <a:solidFill>
                <a:prstClr val="white"/>
              </a:solidFill>
              <a:latin typeface="Gill Sans MT" panose="020B0502020104020203" pitchFamily="34" charset="0"/>
            </a:endParaRPr>
          </a:p>
        </p:txBody>
      </p:sp>
      <p:sp>
        <p:nvSpPr>
          <p:cNvPr id="16" name="Down Arrow Callout 15"/>
          <p:cNvSpPr/>
          <p:nvPr/>
        </p:nvSpPr>
        <p:spPr>
          <a:xfrm>
            <a:off x="6517523" y="1437032"/>
            <a:ext cx="2313295" cy="1591574"/>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2000" kern="0" dirty="0">
                <a:solidFill>
                  <a:prstClr val="white"/>
                </a:solidFill>
                <a:latin typeface="Gill Sans MT" panose="020B0502020104020203" pitchFamily="34" charset="0"/>
              </a:rPr>
              <a:t>Delay </a:t>
            </a:r>
            <a:r>
              <a:rPr lang="en-US" sz="2000" kern="0" dirty="0" smtClean="0">
                <a:solidFill>
                  <a:prstClr val="white"/>
                </a:solidFill>
                <a:latin typeface="Gill Sans MT" panose="020B0502020104020203" pitchFamily="34" charset="0"/>
              </a:rPr>
              <a:t>3:</a:t>
            </a:r>
            <a:endParaRPr lang="en-US" sz="2000" kern="0" dirty="0">
              <a:solidFill>
                <a:prstClr val="white"/>
              </a:solidFill>
              <a:latin typeface="Gill Sans MT" panose="020B0502020104020203" pitchFamily="34" charset="0"/>
            </a:endParaRPr>
          </a:p>
          <a:p>
            <a:pPr algn="ctr">
              <a:defRPr/>
            </a:pPr>
            <a:r>
              <a:rPr lang="en-US" sz="2000" kern="0" dirty="0">
                <a:solidFill>
                  <a:prstClr val="white"/>
                </a:solidFill>
                <a:latin typeface="Gill Sans MT" panose="020B0502020104020203" pitchFamily="34" charset="0"/>
              </a:rPr>
              <a:t> </a:t>
            </a:r>
            <a:r>
              <a:rPr lang="en-US" sz="2000" kern="0" dirty="0" smtClean="0">
                <a:solidFill>
                  <a:prstClr val="white"/>
                </a:solidFill>
                <a:latin typeface="Gill Sans MT" panose="020B0502020104020203" pitchFamily="34" charset="0"/>
              </a:rPr>
              <a:t>Receiving quality care</a:t>
            </a:r>
            <a:endParaRPr lang="en-US" sz="2000" kern="0" dirty="0">
              <a:solidFill>
                <a:prstClr val="white"/>
              </a:solidFill>
              <a:latin typeface="Gill Sans MT" panose="020B0502020104020203" pitchFamily="34" charset="0"/>
            </a:endParaRPr>
          </a:p>
        </p:txBody>
      </p:sp>
    </p:spTree>
    <p:extLst>
      <p:ext uri="{BB962C8B-B14F-4D97-AF65-F5344CB8AC3E}">
        <p14:creationId xmlns:p14="http://schemas.microsoft.com/office/powerpoint/2010/main" val="3181090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36971"/>
          </a:xfrm>
        </p:spPr>
        <p:txBody>
          <a:bodyPr>
            <a:normAutofit fontScale="90000"/>
          </a:bodyPr>
          <a:lstStyle/>
          <a:p>
            <a:r>
              <a:rPr lang="en-US" dirty="0" smtClean="0"/>
              <a:t>Response </a:t>
            </a:r>
            <a:r>
              <a:rPr lang="en-US" dirty="0"/>
              <a:t>Plan Development</a:t>
            </a:r>
          </a:p>
        </p:txBody>
      </p:sp>
      <p:sp>
        <p:nvSpPr>
          <p:cNvPr id="3" name="Content Placeholder 2"/>
          <p:cNvSpPr>
            <a:spLocks noGrp="1"/>
          </p:cNvSpPr>
          <p:nvPr>
            <p:ph idx="1"/>
          </p:nvPr>
        </p:nvSpPr>
        <p:spPr>
          <a:xfrm>
            <a:off x="470899" y="895350"/>
            <a:ext cx="8229600" cy="4038600"/>
          </a:xfrm>
        </p:spPr>
        <p:txBody>
          <a:bodyPr/>
          <a:lstStyle/>
          <a:p>
            <a:r>
              <a:rPr lang="en-US" sz="2800" dirty="0"/>
              <a:t>Prioritize the problems identified</a:t>
            </a:r>
          </a:p>
          <a:p>
            <a:r>
              <a:rPr lang="en-US" sz="2800" dirty="0"/>
              <a:t>Propose recommendations to address the three delays</a:t>
            </a:r>
          </a:p>
          <a:p>
            <a:r>
              <a:rPr lang="en-US" sz="2800" dirty="0"/>
              <a:t>Identify deadlines and persons responsible</a:t>
            </a:r>
          </a:p>
          <a:p>
            <a:r>
              <a:rPr lang="en-US" sz="2800" dirty="0"/>
              <a:t>Develop mechanism for implementation</a:t>
            </a:r>
          </a:p>
          <a:p>
            <a:r>
              <a:rPr lang="en-US" sz="2800" dirty="0"/>
              <a:t>Identify additional resources needed</a:t>
            </a:r>
          </a:p>
          <a:p>
            <a:r>
              <a:rPr lang="en-US" sz="2800" dirty="0"/>
              <a:t>Include monitoring of implementation</a:t>
            </a:r>
          </a:p>
        </p:txBody>
      </p:sp>
    </p:spTree>
    <p:extLst>
      <p:ext uri="{BB962C8B-B14F-4D97-AF65-F5344CB8AC3E}">
        <p14:creationId xmlns:p14="http://schemas.microsoft.com/office/powerpoint/2010/main" val="39951728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MDSR Individual Death Review Response Plan</a:t>
            </a:r>
            <a:endParaRPr lang="en-US" dirty="0"/>
          </a:p>
        </p:txBody>
      </p:sp>
      <p:pic>
        <p:nvPicPr>
          <p:cNvPr id="5" name="Picture 4"/>
          <p:cNvPicPr>
            <a:picLocks noChangeAspect="1"/>
          </p:cNvPicPr>
          <p:nvPr/>
        </p:nvPicPr>
        <p:blipFill>
          <a:blip r:embed="rId2"/>
          <a:stretch>
            <a:fillRect/>
          </a:stretch>
        </p:blipFill>
        <p:spPr>
          <a:xfrm>
            <a:off x="1769269" y="843392"/>
            <a:ext cx="5605463" cy="4263615"/>
          </a:xfrm>
          <a:prstGeom prst="rect">
            <a:avLst/>
          </a:prstGeom>
        </p:spPr>
      </p:pic>
    </p:spTree>
    <p:extLst>
      <p:ext uri="{BB962C8B-B14F-4D97-AF65-F5344CB8AC3E}">
        <p14:creationId xmlns:p14="http://schemas.microsoft.com/office/powerpoint/2010/main" val="302365686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MDSR Individual Death Review Response Plan</a:t>
            </a:r>
            <a:endParaRPr lang="en-US" dirty="0"/>
          </a:p>
        </p:txBody>
      </p:sp>
      <p:sp>
        <p:nvSpPr>
          <p:cNvPr id="4" name="Content Placeholder 3"/>
          <p:cNvSpPr>
            <a:spLocks noGrp="1"/>
          </p:cNvSpPr>
          <p:nvPr>
            <p:ph idx="1"/>
          </p:nvPr>
        </p:nvSpPr>
        <p:spPr>
          <a:xfrm>
            <a:off x="457200" y="1063229"/>
            <a:ext cx="8229600" cy="3394472"/>
          </a:xfrm>
        </p:spPr>
        <p:txBody>
          <a:bodyPr/>
          <a:lstStyle/>
          <a:p>
            <a:r>
              <a:rPr lang="en-US" sz="2400" dirty="0" smtClean="0"/>
              <a:t>MDSR Form: Priority responses to implement and monitor</a:t>
            </a:r>
            <a:endParaRPr lang="en-US" sz="2400" dirty="0"/>
          </a:p>
        </p:txBody>
      </p:sp>
      <p:graphicFrame>
        <p:nvGraphicFramePr>
          <p:cNvPr id="3" name="Table 2"/>
          <p:cNvGraphicFramePr>
            <a:graphicFrameLocks noGrp="1"/>
          </p:cNvGraphicFramePr>
          <p:nvPr>
            <p:extLst/>
          </p:nvPr>
        </p:nvGraphicFramePr>
        <p:xfrm>
          <a:off x="463826" y="1873591"/>
          <a:ext cx="8229601" cy="2714429"/>
        </p:xfrm>
        <a:graphic>
          <a:graphicData uri="http://schemas.openxmlformats.org/drawingml/2006/table">
            <a:tbl>
              <a:tblPr firstRow="1" firstCol="1" bandRow="1"/>
              <a:tblGrid>
                <a:gridCol w="1398947">
                  <a:extLst>
                    <a:ext uri="{9D8B030D-6E8A-4147-A177-3AD203B41FA5}">
                      <a16:colId xmlns:a16="http://schemas.microsoft.com/office/drawing/2014/main" xmlns="" val="2123361228"/>
                    </a:ext>
                  </a:extLst>
                </a:gridCol>
                <a:gridCol w="1093088">
                  <a:extLst>
                    <a:ext uri="{9D8B030D-6E8A-4147-A177-3AD203B41FA5}">
                      <a16:colId xmlns:a16="http://schemas.microsoft.com/office/drawing/2014/main" xmlns="" val="3752814125"/>
                    </a:ext>
                  </a:extLst>
                </a:gridCol>
                <a:gridCol w="1476697">
                  <a:extLst>
                    <a:ext uri="{9D8B030D-6E8A-4147-A177-3AD203B41FA5}">
                      <a16:colId xmlns:a16="http://schemas.microsoft.com/office/drawing/2014/main" xmlns="" val="1363383502"/>
                    </a:ext>
                  </a:extLst>
                </a:gridCol>
                <a:gridCol w="1337775">
                  <a:extLst>
                    <a:ext uri="{9D8B030D-6E8A-4147-A177-3AD203B41FA5}">
                      <a16:colId xmlns:a16="http://schemas.microsoft.com/office/drawing/2014/main" xmlns="" val="2944896608"/>
                    </a:ext>
                  </a:extLst>
                </a:gridCol>
                <a:gridCol w="2923094">
                  <a:extLst>
                    <a:ext uri="{9D8B030D-6E8A-4147-A177-3AD203B41FA5}">
                      <a16:colId xmlns:a16="http://schemas.microsoft.com/office/drawing/2014/main" xmlns="" val="4277702763"/>
                    </a:ext>
                  </a:extLst>
                </a:gridCol>
              </a:tblGrid>
              <a:tr h="945718">
                <a:tc>
                  <a:txBody>
                    <a:bodyPr/>
                    <a:lstStyle/>
                    <a:p>
                      <a:pPr marL="0" marR="0" algn="ctr">
                        <a:lnSpc>
                          <a:spcPct val="107000"/>
                        </a:lnSpc>
                        <a:spcBef>
                          <a:spcPts val="0"/>
                        </a:spcBef>
                        <a:spcAft>
                          <a:spcPts val="0"/>
                        </a:spcAft>
                        <a:tabLst>
                          <a:tab pos="0" algn="l"/>
                        </a:tabLst>
                      </a:pPr>
                      <a:r>
                        <a:rPr lang="en-US" sz="1400" b="1" dirty="0" smtClean="0">
                          <a:solidFill>
                            <a:srgbClr val="FFFFFF"/>
                          </a:solidFill>
                          <a:effectLst/>
                          <a:latin typeface="Gill Sans MT" panose="020B0502020104020203" pitchFamily="34" charset="0"/>
                          <a:ea typeface="Calibri" panose="020F0502020204030204" pitchFamily="34" charset="0"/>
                          <a:cs typeface="Arial" panose="020B0604020202020204" pitchFamily="34" charset="0"/>
                        </a:rPr>
                        <a:t>Modifiable Contributing Factors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303" marR="49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F6C"/>
                    </a:solidFill>
                  </a:tcPr>
                </a:tc>
                <a:tc>
                  <a:txBody>
                    <a:bodyPr/>
                    <a:lstStyle/>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Response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(What to do)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303" marR="49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F6C"/>
                    </a:solidFill>
                  </a:tcPr>
                </a:tc>
                <a:tc>
                  <a:txBody>
                    <a:bodyPr/>
                    <a:lstStyle/>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Responsible person (Ensures completion of response)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Specify facility and/or district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303" marR="49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F6C"/>
                    </a:solidFill>
                  </a:tcPr>
                </a:tc>
                <a:tc>
                  <a:txBody>
                    <a:bodyPr/>
                    <a:lstStyle/>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Target completion date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303" marR="49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F6C"/>
                    </a:solidFill>
                  </a:tcPr>
                </a:tc>
                <a:tc>
                  <a:txBody>
                    <a:bodyPr/>
                    <a:lstStyle/>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Follow up Progress Notes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 (completed/ ongoing/failed)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tabLst>
                          <a:tab pos="0" algn="l"/>
                        </a:tabLst>
                      </a:pPr>
                      <a:r>
                        <a:rPr lang="en-US" sz="1400" b="1" dirty="0">
                          <a:solidFill>
                            <a:srgbClr val="FFFFFF"/>
                          </a:solidFill>
                          <a:effectLst/>
                          <a:latin typeface="Gill Sans MT" panose="020B0502020104020203"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303" marR="493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F6C"/>
                    </a:solidFill>
                  </a:tcPr>
                </a:tc>
                <a:extLst>
                  <a:ext uri="{0D108BD9-81ED-4DB2-BD59-A6C34878D82A}">
                    <a16:rowId xmlns:a16="http://schemas.microsoft.com/office/drawing/2014/main" xmlns="" val="3235473217"/>
                  </a:ext>
                </a:extLst>
              </a:tr>
              <a:tr h="395264">
                <a:tc>
                  <a:txBody>
                    <a:bodyPr/>
                    <a:lstStyle/>
                    <a:p>
                      <a:pPr marL="0" marR="457200" algn="just">
                        <a:lnSpc>
                          <a:spcPct val="107000"/>
                        </a:lnSpc>
                        <a:spcBef>
                          <a:spcPts val="0"/>
                        </a:spcBef>
                        <a:spcAft>
                          <a:spcPts val="0"/>
                        </a:spcAft>
                        <a:tabLst>
                          <a:tab pos="0" algn="l"/>
                        </a:tabLst>
                      </a:pPr>
                      <a:r>
                        <a:rPr lang="en-US" sz="900" dirty="0" smtClean="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4926279"/>
                  </a:ext>
                </a:extLst>
              </a:tr>
              <a:tr h="413453">
                <a:tc>
                  <a:txBody>
                    <a:bodyPr/>
                    <a:lstStyle/>
                    <a:p>
                      <a:pPr marL="0" marR="457200" algn="just">
                        <a:lnSpc>
                          <a:spcPct val="107000"/>
                        </a:lnSpc>
                        <a:spcBef>
                          <a:spcPts val="0"/>
                        </a:spcBef>
                        <a:spcAft>
                          <a:spcPts val="0"/>
                        </a:spcAft>
                        <a:tabLst>
                          <a:tab pos="0" algn="l"/>
                        </a:tabLst>
                      </a:pPr>
                      <a:r>
                        <a:rPr lang="en-US" sz="900" dirty="0" smtClean="0">
                          <a:effectLst/>
                          <a:latin typeface="Gill Sans MT" panose="020B0502020104020203" pitchFamily="34" charset="0"/>
                          <a:ea typeface="Calibri" panose="020F0502020204030204" pitchFamily="34" charset="0"/>
                          <a:cs typeface="Arial" panose="020B0604020202020204" pitchFamily="34" charset="0"/>
                        </a:rPr>
                        <a:t>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457200" algn="just">
                        <a:lnSpc>
                          <a:spcPct val="107000"/>
                        </a:lnSpc>
                        <a:spcBef>
                          <a:spcPts val="0"/>
                        </a:spcBef>
                        <a:spcAft>
                          <a:spcPts val="0"/>
                        </a:spcAft>
                        <a:tabLst>
                          <a:tab pos="0" algn="l"/>
                        </a:tabLst>
                      </a:pPr>
                      <a:r>
                        <a:rPr lang="en-US" sz="900" dirty="0" smtClean="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r>
                        <a:rPr lang="en-US" sz="900" dirty="0">
                          <a:effectLst/>
                          <a:latin typeface="Gill Sans MT" panose="020B0502020104020203"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4094261"/>
                  </a:ext>
                </a:extLst>
              </a:tr>
              <a:tr h="536017">
                <a:tc>
                  <a:txBody>
                    <a:bodyPr/>
                    <a:lstStyle/>
                    <a:p>
                      <a:pPr marL="0" marR="457200" algn="just">
                        <a:lnSpc>
                          <a:spcPct val="107000"/>
                        </a:lnSpc>
                        <a:spcBef>
                          <a:spcPts val="0"/>
                        </a:spcBef>
                        <a:spcAft>
                          <a:spcPts val="0"/>
                        </a:spcAft>
                        <a:tabLst>
                          <a:tab pos="0" algn="l"/>
                        </a:tabLst>
                      </a:pPr>
                      <a:r>
                        <a:rPr lang="en-US" sz="900" dirty="0" smtClean="0">
                          <a:effectLst/>
                          <a:latin typeface="Gill Sans MT" panose="020B0502020104020203" pitchFamily="34" charset="0"/>
                          <a:ea typeface="Calibri" panose="020F0502020204030204" pitchFamily="34" charset="0"/>
                          <a:cs typeface="Arial" panose="020B0604020202020204" pitchFamily="34" charset="0"/>
                        </a:rPr>
                        <a:t> </a:t>
                      </a: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457200" algn="just">
                        <a:lnSpc>
                          <a:spcPct val="107000"/>
                        </a:lnSpc>
                        <a:spcBef>
                          <a:spcPts val="0"/>
                        </a:spcBef>
                        <a:spcAft>
                          <a:spcPts val="0"/>
                        </a:spcAft>
                        <a:tabLst>
                          <a:tab pos="0" algn="l"/>
                        </a:tabLst>
                      </a:pPr>
                      <a:endParaRPr lang="en-US" sz="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457200" algn="just">
                        <a:lnSpc>
                          <a:spcPct val="107000"/>
                        </a:lnSpc>
                        <a:spcBef>
                          <a:spcPts val="0"/>
                        </a:spcBef>
                        <a:spcAft>
                          <a:spcPts val="0"/>
                        </a:spcAft>
                        <a:tabLst>
                          <a:tab pos="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57200" algn="just">
                        <a:lnSpc>
                          <a:spcPct val="107000"/>
                        </a:lnSpc>
                        <a:spcBef>
                          <a:spcPts val="0"/>
                        </a:spcBef>
                        <a:spcAft>
                          <a:spcPts val="0"/>
                        </a:spcAft>
                        <a:tabLst>
                          <a:tab pos="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4294478"/>
                  </a:ext>
                </a:extLst>
              </a:tr>
            </a:tbl>
          </a:graphicData>
        </a:graphic>
      </p:graphicFrame>
    </p:spTree>
    <p:extLst>
      <p:ext uri="{BB962C8B-B14F-4D97-AF65-F5344CB8AC3E}">
        <p14:creationId xmlns:p14="http://schemas.microsoft.com/office/powerpoint/2010/main" val="259792208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a:t>
            </a:r>
            <a:r>
              <a:rPr lang="en-US" dirty="0" smtClean="0"/>
              <a:t>Response </a:t>
            </a:r>
            <a:r>
              <a:rPr lang="en-US" dirty="0"/>
              <a:t>Planning</a:t>
            </a:r>
          </a:p>
        </p:txBody>
      </p:sp>
      <p:sp>
        <p:nvSpPr>
          <p:cNvPr id="3" name="Content Placeholder 2"/>
          <p:cNvSpPr>
            <a:spLocks noGrp="1"/>
          </p:cNvSpPr>
          <p:nvPr>
            <p:ph idx="1"/>
          </p:nvPr>
        </p:nvSpPr>
        <p:spPr/>
        <p:txBody>
          <a:bodyPr/>
          <a:lstStyle/>
          <a:p>
            <a:r>
              <a:rPr lang="en-US" dirty="0"/>
              <a:t>Return to your small groups </a:t>
            </a:r>
            <a:r>
              <a:rPr lang="en-US" dirty="0" smtClean="0"/>
              <a:t>(scenarios 1–4)</a:t>
            </a:r>
          </a:p>
          <a:p>
            <a:r>
              <a:rPr lang="en-US" dirty="0" smtClean="0"/>
              <a:t>Work on the response plans for your scenarios</a:t>
            </a:r>
            <a:endParaRPr lang="en-US" dirty="0"/>
          </a:p>
          <a:p>
            <a:r>
              <a:rPr lang="en-US" dirty="0"/>
              <a:t>Turn to Page 47 in the learner’s guide</a:t>
            </a:r>
          </a:p>
          <a:p>
            <a:r>
              <a:rPr lang="en-US" dirty="0" smtClean="0"/>
              <a:t>Debrief:  </a:t>
            </a:r>
            <a:r>
              <a:rPr lang="en-US" b="1" dirty="0"/>
              <a:t>One</a:t>
            </a:r>
            <a:r>
              <a:rPr lang="en-US" dirty="0"/>
              <a:t> group reports back</a:t>
            </a:r>
          </a:p>
        </p:txBody>
      </p:sp>
    </p:spTree>
    <p:extLst>
      <p:ext uri="{BB962C8B-B14F-4D97-AF65-F5344CB8AC3E}">
        <p14:creationId xmlns:p14="http://schemas.microsoft.com/office/powerpoint/2010/main" val="278836978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Tracking Response Plan Implementation &amp; Follow Up</a:t>
            </a:r>
            <a:endParaRPr lang="en-US" dirty="0"/>
          </a:p>
        </p:txBody>
      </p:sp>
      <p:sp>
        <p:nvSpPr>
          <p:cNvPr id="3" name="Content Placeholder 2"/>
          <p:cNvSpPr>
            <a:spLocks noGrp="1"/>
          </p:cNvSpPr>
          <p:nvPr>
            <p:ph sz="half" idx="1"/>
          </p:nvPr>
        </p:nvSpPr>
        <p:spPr>
          <a:xfrm>
            <a:off x="457200" y="1200150"/>
            <a:ext cx="4191000" cy="3657599"/>
          </a:xfrm>
        </p:spPr>
        <p:txBody>
          <a:bodyPr/>
          <a:lstStyle/>
          <a:p>
            <a:r>
              <a:rPr lang="en-US" sz="2200" dirty="0" smtClean="0"/>
              <a:t>Regular review of response plan implementation </a:t>
            </a:r>
          </a:p>
          <a:p>
            <a:r>
              <a:rPr lang="en-US" sz="2200" dirty="0" smtClean="0"/>
              <a:t>Identify responses accomplished</a:t>
            </a:r>
          </a:p>
          <a:p>
            <a:r>
              <a:rPr lang="en-US" sz="2200" dirty="0" smtClean="0"/>
              <a:t>Identify responses not accomplished and reasons</a:t>
            </a:r>
          </a:p>
          <a:p>
            <a:r>
              <a:rPr lang="en-US" sz="2200" dirty="0" smtClean="0"/>
              <a:t>Re-evaluate implementation </a:t>
            </a:r>
          </a:p>
          <a:p>
            <a:r>
              <a:rPr lang="en-US" sz="2200" dirty="0" smtClean="0"/>
              <a:t>Propose further responses with deadlines, persons responsible and mechanism for implementation</a:t>
            </a:r>
            <a:endParaRPr lang="en-US" sz="22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553015"/>
            <a:ext cx="4038600" cy="2688345"/>
          </a:xfrm>
        </p:spPr>
      </p:pic>
    </p:spTree>
    <p:extLst>
      <p:ext uri="{BB962C8B-B14F-4D97-AF65-F5344CB8AC3E}">
        <p14:creationId xmlns:p14="http://schemas.microsoft.com/office/powerpoint/2010/main" val="37520863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Examples of Strategies for Follow-up</a:t>
            </a:r>
            <a:endParaRPr lang="en-US" dirty="0"/>
          </a:p>
        </p:txBody>
      </p:sp>
      <p:sp>
        <p:nvSpPr>
          <p:cNvPr id="3" name="Content Placeholder 2"/>
          <p:cNvSpPr>
            <a:spLocks noGrp="1"/>
          </p:cNvSpPr>
          <p:nvPr>
            <p:ph idx="1"/>
          </p:nvPr>
        </p:nvSpPr>
        <p:spPr/>
        <p:txBody>
          <a:bodyPr/>
          <a:lstStyle/>
          <a:p>
            <a:r>
              <a:rPr lang="en-US" sz="2200" dirty="0" smtClean="0"/>
              <a:t>Include review of previous recommendations during each MPDSR committee meeting </a:t>
            </a:r>
          </a:p>
          <a:p>
            <a:r>
              <a:rPr lang="en-US" sz="2200" dirty="0" smtClean="0"/>
              <a:t>Create a sub-committee to track implementation of recommendations and report back at each MPDSR committee meeting </a:t>
            </a:r>
          </a:p>
          <a:p>
            <a:r>
              <a:rPr lang="en-US" sz="2200" dirty="0" smtClean="0"/>
              <a:t>Develop a follow-up schedule with one person assigned to check in regularly with persons responsible for recommendations</a:t>
            </a:r>
          </a:p>
          <a:p>
            <a:r>
              <a:rPr lang="en-US" sz="2200" dirty="0" smtClean="0"/>
              <a:t>Display all recommended responses on a board and have one person responsible for tracking implementation of recommendations </a:t>
            </a:r>
            <a:endParaRPr lang="en-US" sz="2200" dirty="0"/>
          </a:p>
        </p:txBody>
      </p:sp>
    </p:spTree>
    <p:extLst>
      <p:ext uri="{BB962C8B-B14F-4D97-AF65-F5344CB8AC3E}">
        <p14:creationId xmlns:p14="http://schemas.microsoft.com/office/powerpoint/2010/main" val="9939970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34996778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419100" y="2401421"/>
            <a:ext cx="8305800" cy="2286000"/>
          </a:xfrm>
        </p:spPr>
        <p:txBody>
          <a:bodyPr/>
          <a:lstStyle/>
          <a:p>
            <a:r>
              <a:rPr lang="en-US" b="1" dirty="0"/>
              <a:t>Day </a:t>
            </a:r>
            <a:r>
              <a:rPr lang="en-US" b="1" dirty="0" smtClean="0"/>
              <a:t>3, </a:t>
            </a:r>
            <a:r>
              <a:rPr lang="en-US" b="1" dirty="0"/>
              <a:t>Session </a:t>
            </a:r>
            <a:r>
              <a:rPr lang="en-US" b="1" dirty="0" smtClean="0"/>
              <a:t>3</a:t>
            </a:r>
            <a:r>
              <a:rPr lang="en-US" altLang="en-US" dirty="0">
                <a:cs typeface="Arial" charset="0"/>
              </a:rPr>
              <a:t/>
            </a:r>
            <a:br>
              <a:rPr lang="en-US" altLang="en-US" dirty="0">
                <a:cs typeface="Arial" charset="0"/>
              </a:rPr>
            </a:br>
            <a:r>
              <a:rPr lang="en-US" sz="3200" dirty="0"/>
              <a:t>Monitoring and </a:t>
            </a:r>
            <a:r>
              <a:rPr lang="en-US" sz="3200" dirty="0" err="1"/>
              <a:t>Analysing</a:t>
            </a:r>
            <a:r>
              <a:rPr lang="en-US" sz="3200" dirty="0"/>
              <a:t> Trends in Causes of Maternal Deaths and Findings of Death Reviews to Prioritize Aggregated Responses </a:t>
            </a:r>
            <a:endParaRPr lang="en-US" sz="3600" dirty="0"/>
          </a:p>
        </p:txBody>
      </p:sp>
      <p:sp>
        <p:nvSpPr>
          <p:cNvPr id="4" name="Title 3"/>
          <p:cNvSpPr txBox="1">
            <a:spLocks/>
          </p:cNvSpPr>
          <p:nvPr/>
        </p:nvSpPr>
        <p:spPr bwMode="auto">
          <a:xfrm>
            <a:off x="228600" y="1657350"/>
            <a:ext cx="86868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a:t>MPDSR </a:t>
            </a:r>
            <a:r>
              <a:rPr lang="en-US" smtClean="0"/>
              <a:t>Skills-Building </a:t>
            </a:r>
            <a:r>
              <a:rPr lang="en-US" dirty="0" smtClean="0"/>
              <a:t>Workshop </a:t>
            </a:r>
            <a:endParaRPr lang="en-US" dirty="0"/>
          </a:p>
        </p:txBody>
      </p:sp>
    </p:spTree>
    <p:extLst>
      <p:ext uri="{BB962C8B-B14F-4D97-AF65-F5344CB8AC3E}">
        <p14:creationId xmlns:p14="http://schemas.microsoft.com/office/powerpoint/2010/main" val="27340339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GB" sz="2200" dirty="0" smtClean="0"/>
              <a:t>Practice monitoring and analysing trends in causes of facility maternal death and findings of death reviews for leading local causes of death</a:t>
            </a:r>
            <a:endParaRPr lang="en-US" sz="2200" dirty="0" smtClean="0"/>
          </a:p>
          <a:p>
            <a:pPr lvl="0"/>
            <a:r>
              <a:rPr lang="en-GB" sz="2200" dirty="0" smtClean="0"/>
              <a:t>Practice prioritizing aggregated responses at the facility and district/subnational level based on analysis of local trends in causes of maternal death and findings of death reviews   </a:t>
            </a:r>
            <a:endParaRPr lang="en-US" sz="2200" dirty="0" smtClean="0"/>
          </a:p>
          <a:p>
            <a:pPr lvl="0"/>
            <a:r>
              <a:rPr lang="en-GB" sz="2200" dirty="0" smtClean="0"/>
              <a:t>Review availability of maternal death data elements in country HMIS materials (facility and subnational) and discuss ways to strengthen availability of maternal health and death data in HMIS</a:t>
            </a:r>
            <a:endParaRPr lang="en-US" sz="2200" dirty="0" smtClean="0"/>
          </a:p>
          <a:p>
            <a:endParaRPr lang="en-US" sz="2200" dirty="0"/>
          </a:p>
        </p:txBody>
      </p:sp>
    </p:spTree>
    <p:extLst>
      <p:ext uri="{BB962C8B-B14F-4D97-AF65-F5344CB8AC3E}">
        <p14:creationId xmlns:p14="http://schemas.microsoft.com/office/powerpoint/2010/main" val="412558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33819660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Should MPDSR Committees Examine Trends In Maternal Data And Audit Findings? </a:t>
            </a:r>
            <a:endParaRPr lang="en-US" dirty="0"/>
          </a:p>
        </p:txBody>
      </p:sp>
      <p:sp>
        <p:nvSpPr>
          <p:cNvPr id="3" name="Content Placeholder 2"/>
          <p:cNvSpPr>
            <a:spLocks noGrp="1"/>
          </p:cNvSpPr>
          <p:nvPr>
            <p:ph idx="1"/>
          </p:nvPr>
        </p:nvSpPr>
        <p:spPr/>
        <p:txBody>
          <a:bodyPr/>
          <a:lstStyle/>
          <a:p>
            <a:pPr marL="0" indent="0">
              <a:buNone/>
            </a:pPr>
            <a:r>
              <a:rPr lang="en-US" sz="2400" dirty="0" smtClean="0"/>
              <a:t>Analyzing trends in aggregated data allows MPDSR committees to: </a:t>
            </a:r>
          </a:p>
          <a:p>
            <a:r>
              <a:rPr lang="en-US" sz="2400" dirty="0" smtClean="0"/>
              <a:t>Identify trends in numbers of deaths </a:t>
            </a:r>
          </a:p>
          <a:p>
            <a:r>
              <a:rPr lang="en-US" sz="2400" dirty="0" smtClean="0"/>
              <a:t>Identify trends in causes of death</a:t>
            </a:r>
          </a:p>
          <a:p>
            <a:r>
              <a:rPr lang="en-US" sz="2400" dirty="0" smtClean="0"/>
              <a:t>Examine patterns of modifiable factors which are contributing to leading causes of deaths </a:t>
            </a:r>
          </a:p>
          <a:p>
            <a:r>
              <a:rPr lang="en-US" sz="2400" dirty="0" smtClean="0"/>
              <a:t>Prioritize actions to address common, recurrent and persistent contributing factors</a:t>
            </a:r>
            <a:endParaRPr lang="en-US" sz="2400" dirty="0"/>
          </a:p>
        </p:txBody>
      </p:sp>
    </p:spTree>
    <p:extLst>
      <p:ext uri="{BB962C8B-B14F-4D97-AF65-F5344CB8AC3E}">
        <p14:creationId xmlns:p14="http://schemas.microsoft.com/office/powerpoint/2010/main" val="29167287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Data Sources &amp; Indicators – Analyzing Trends</a:t>
            </a:r>
            <a:endParaRPr lang="en-US" dirty="0"/>
          </a:p>
        </p:txBody>
      </p:sp>
      <p:sp>
        <p:nvSpPr>
          <p:cNvPr id="3" name="Content Placeholder 2"/>
          <p:cNvSpPr>
            <a:spLocks noGrp="1"/>
          </p:cNvSpPr>
          <p:nvPr>
            <p:ph idx="1"/>
          </p:nvPr>
        </p:nvSpPr>
        <p:spPr/>
        <p:txBody>
          <a:bodyPr/>
          <a:lstStyle/>
          <a:p>
            <a:r>
              <a:rPr lang="en-US" sz="2000" dirty="0" smtClean="0"/>
              <a:t>MPDSR and Quality Improvement committees may track multiple indicators to measure their progress in improving maternal and perinatal care</a:t>
            </a:r>
          </a:p>
          <a:p>
            <a:r>
              <a:rPr lang="en-US" sz="2000" dirty="0" smtClean="0"/>
              <a:t>Data may be drawn from multiple sources, including client records, facility registers, facility summary HMIS reporting forms, national HMIS data and completed audit (reports?) files from past MPDSR reviews</a:t>
            </a:r>
          </a:p>
          <a:p>
            <a:r>
              <a:rPr lang="en-US" sz="2000" dirty="0" smtClean="0"/>
              <a:t>One key indicator of interest for MPDSR committees is the </a:t>
            </a:r>
            <a:r>
              <a:rPr lang="en-US" sz="2000" b="1" dirty="0" smtClean="0"/>
              <a:t>cause of maternal deaths,</a:t>
            </a:r>
            <a:r>
              <a:rPr lang="en-US" sz="2000" dirty="0" smtClean="0"/>
              <a:t> to be able to analyze and act on trends in causes of maternal death</a:t>
            </a:r>
            <a:endParaRPr lang="en-US" sz="2000" dirty="0"/>
          </a:p>
        </p:txBody>
      </p:sp>
    </p:spTree>
    <p:extLst>
      <p:ext uri="{BB962C8B-B14F-4D97-AF65-F5344CB8AC3E}">
        <p14:creationId xmlns:p14="http://schemas.microsoft.com/office/powerpoint/2010/main" val="31267958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Calculating Proportion of Maternal Deaths by Individual Cause </a:t>
            </a:r>
            <a:endParaRPr lang="en-US" dirty="0"/>
          </a:p>
        </p:txBody>
      </p:sp>
      <p:sp>
        <p:nvSpPr>
          <p:cNvPr id="3" name="Content Placeholder 2"/>
          <p:cNvSpPr>
            <a:spLocks noGrp="1"/>
          </p:cNvSpPr>
          <p:nvPr>
            <p:ph idx="1"/>
          </p:nvPr>
        </p:nvSpPr>
        <p:spPr/>
        <p:txBody>
          <a:bodyPr/>
          <a:lstStyle/>
          <a:p>
            <a:r>
              <a:rPr lang="en-GB" sz="2400" dirty="0" smtClean="0"/>
              <a:t>Q: 	What proportion (%) of maternal deaths at the Central 	Teaching Hospital were caused by PPH? </a:t>
            </a:r>
          </a:p>
          <a:p>
            <a:r>
              <a:rPr lang="en-GB" sz="2400" dirty="0" smtClean="0"/>
              <a:t>A: 	50 (Deaths from PPH) ÷ 100 (total deaths) = 50% </a:t>
            </a:r>
            <a:endParaRPr lang="en-GB" sz="2400" dirty="0"/>
          </a:p>
        </p:txBody>
      </p:sp>
      <p:graphicFrame>
        <p:nvGraphicFramePr>
          <p:cNvPr id="5" name="Table 4"/>
          <p:cNvGraphicFramePr>
            <a:graphicFrameLocks noGrp="1"/>
          </p:cNvGraphicFramePr>
          <p:nvPr>
            <p:extLst/>
          </p:nvPr>
        </p:nvGraphicFramePr>
        <p:xfrm>
          <a:off x="876300" y="2571750"/>
          <a:ext cx="7391400" cy="2194560"/>
        </p:xfrm>
        <a:graphic>
          <a:graphicData uri="http://schemas.openxmlformats.org/drawingml/2006/table">
            <a:tbl>
              <a:tblPr/>
              <a:tblGrid>
                <a:gridCol w="4760564">
                  <a:extLst>
                    <a:ext uri="{9D8B030D-6E8A-4147-A177-3AD203B41FA5}">
                      <a16:colId xmlns:a16="http://schemas.microsoft.com/office/drawing/2014/main" xmlns="" val="20000"/>
                    </a:ext>
                  </a:extLst>
                </a:gridCol>
                <a:gridCol w="2630836">
                  <a:extLst>
                    <a:ext uri="{9D8B030D-6E8A-4147-A177-3AD203B41FA5}">
                      <a16:colId xmlns:a16="http://schemas.microsoft.com/office/drawing/2014/main" xmlns="" val="20001"/>
                    </a:ext>
                  </a:extLst>
                </a:gridCol>
              </a:tblGrid>
              <a:tr h="0">
                <a:tc gridSpan="2">
                  <a:txBody>
                    <a:bodyPr/>
                    <a:lstStyle/>
                    <a:p>
                      <a:pPr algn="ctr" fontAlgn="b"/>
                      <a:r>
                        <a:rPr lang="en-US" sz="1800" b="1" i="0" u="none" strike="noStrike" dirty="0">
                          <a:solidFill>
                            <a:srgbClr val="FFFFFF"/>
                          </a:solidFill>
                          <a:effectLst/>
                          <a:latin typeface="Gill Sans MT" panose="020B0502020104020203" pitchFamily="34" charset="0"/>
                        </a:rPr>
                        <a:t>EXAMPLE: </a:t>
                      </a:r>
                      <a:r>
                        <a:rPr lang="en-US" sz="1800" b="0" i="0" u="none" strike="noStrike" dirty="0">
                          <a:solidFill>
                            <a:srgbClr val="FFFFFF"/>
                          </a:solidFill>
                          <a:effectLst/>
                          <a:latin typeface="Gill Sans MT" panose="020B0502020104020203" pitchFamily="34" charset="0"/>
                        </a:rPr>
                        <a:t>Central Teaching Hospital - Causes of Maternal Mortality - 2017 </a:t>
                      </a:r>
                    </a:p>
                  </a:txBody>
                  <a:tcPr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xmlns="" val="10000"/>
                  </a:ext>
                </a:extLst>
              </a:tr>
              <a:tr h="245119">
                <a:tc>
                  <a:txBody>
                    <a:bodyPr/>
                    <a:lstStyle/>
                    <a:p>
                      <a:pPr algn="l" fontAlgn="b"/>
                      <a:r>
                        <a:rPr lang="en-US" sz="1800" b="0" i="0" u="none" strike="noStrike" dirty="0">
                          <a:solidFill>
                            <a:srgbClr val="000000"/>
                          </a:solidFill>
                          <a:effectLst/>
                          <a:latin typeface="Gill Sans MT" panose="020B0502020104020203" pitchFamily="34" charset="0"/>
                        </a:rPr>
                        <a:t>Deaths from PPH</a:t>
                      </a:r>
                    </a:p>
                  </a:txBody>
                  <a:tcPr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Gill Sans MT" panose="020B0502020104020203" pitchFamily="34" charset="0"/>
                        </a:rPr>
                        <a:t>50</a:t>
                      </a:r>
                    </a:p>
                  </a:txBody>
                  <a:tcPr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45119">
                <a:tc>
                  <a:txBody>
                    <a:bodyPr/>
                    <a:lstStyle/>
                    <a:p>
                      <a:pPr algn="l" fontAlgn="b"/>
                      <a:r>
                        <a:rPr lang="en-US" sz="1800" b="0" i="0" u="none" strike="noStrike" dirty="0">
                          <a:solidFill>
                            <a:srgbClr val="000000"/>
                          </a:solidFill>
                          <a:effectLst/>
                          <a:latin typeface="Gill Sans MT" panose="020B0502020104020203" pitchFamily="34" charset="0"/>
                        </a:rPr>
                        <a:t>Deaths from PE/E </a:t>
                      </a:r>
                    </a:p>
                  </a:txBody>
                  <a:tcPr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Gill Sans MT" panose="020B0502020104020203" pitchFamily="34" charset="0"/>
                        </a:rPr>
                        <a:t>30</a:t>
                      </a:r>
                    </a:p>
                  </a:txBody>
                  <a:tcPr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45119">
                <a:tc>
                  <a:txBody>
                    <a:bodyPr/>
                    <a:lstStyle/>
                    <a:p>
                      <a:pPr algn="l" fontAlgn="b"/>
                      <a:r>
                        <a:rPr lang="en-US" sz="1800" b="0" i="0" u="none" strike="noStrike" dirty="0">
                          <a:solidFill>
                            <a:srgbClr val="000000"/>
                          </a:solidFill>
                          <a:effectLst/>
                          <a:latin typeface="Gill Sans MT" panose="020B0502020104020203" pitchFamily="34" charset="0"/>
                        </a:rPr>
                        <a:t>Deaths from Infection </a:t>
                      </a:r>
                    </a:p>
                  </a:txBody>
                  <a:tcPr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Gill Sans MT" panose="020B0502020104020203" pitchFamily="34" charset="0"/>
                        </a:rPr>
                        <a:t>15</a:t>
                      </a:r>
                    </a:p>
                  </a:txBody>
                  <a:tcPr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7374">
                <a:tc>
                  <a:txBody>
                    <a:bodyPr/>
                    <a:lstStyle/>
                    <a:p>
                      <a:pPr algn="l" fontAlgn="b"/>
                      <a:r>
                        <a:rPr lang="en-US" sz="1800" b="0" i="0" u="none" strike="noStrike" dirty="0">
                          <a:solidFill>
                            <a:srgbClr val="000000"/>
                          </a:solidFill>
                          <a:effectLst/>
                          <a:latin typeface="Gill Sans MT" panose="020B0502020104020203" pitchFamily="34" charset="0"/>
                        </a:rPr>
                        <a:t>Other</a:t>
                      </a:r>
                    </a:p>
                  </a:txBody>
                  <a:tcPr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Gill Sans MT" panose="020B0502020104020203" pitchFamily="34" charset="0"/>
                        </a:rPr>
                        <a:t>5</a:t>
                      </a:r>
                    </a:p>
                  </a:txBody>
                  <a:tcPr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57374">
                <a:tc>
                  <a:txBody>
                    <a:bodyPr/>
                    <a:lstStyle/>
                    <a:p>
                      <a:pPr algn="l" fontAlgn="b"/>
                      <a:r>
                        <a:rPr lang="en-US" sz="1800" b="0" i="0" u="none" strike="noStrike" dirty="0">
                          <a:solidFill>
                            <a:srgbClr val="000000"/>
                          </a:solidFill>
                          <a:effectLst/>
                          <a:latin typeface="Gill Sans MT" panose="020B0502020104020203" pitchFamily="34" charset="0"/>
                        </a:rPr>
                        <a:t>Total Maternal Deaths </a:t>
                      </a:r>
                    </a:p>
                  </a:txBody>
                  <a:tcPr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Gill Sans MT" panose="020B0502020104020203" pitchFamily="34" charset="0"/>
                        </a:rPr>
                        <a:t>100</a:t>
                      </a:r>
                    </a:p>
                  </a:txBody>
                  <a:tcPr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855238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Exercise A – Calculating percent of maternal deaths by cause</a:t>
            </a:r>
            <a:endParaRPr lang="en-US" dirty="0"/>
          </a:p>
        </p:txBody>
      </p:sp>
      <p:sp>
        <p:nvSpPr>
          <p:cNvPr id="3" name="Content Placeholder 2"/>
          <p:cNvSpPr>
            <a:spLocks noGrp="1"/>
          </p:cNvSpPr>
          <p:nvPr>
            <p:ph sz="half" idx="1"/>
          </p:nvPr>
        </p:nvSpPr>
        <p:spPr/>
        <p:txBody>
          <a:bodyPr/>
          <a:lstStyle/>
          <a:p>
            <a:r>
              <a:rPr lang="en-US" smtClean="0"/>
              <a:t>Return to small groups</a:t>
            </a:r>
          </a:p>
          <a:p>
            <a:r>
              <a:rPr lang="en-US" smtClean="0"/>
              <a:t>Turn to Page 50 in learner’s guide</a:t>
            </a:r>
          </a:p>
          <a:p>
            <a:r>
              <a:rPr lang="en-US" smtClean="0"/>
              <a:t>Use the data in Table 19 to calculate the percent of deaths by cause for each of 6 months (January – June)</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87313" y="1708364"/>
            <a:ext cx="3560373" cy="2377646"/>
          </a:xfrm>
        </p:spPr>
      </p:pic>
    </p:spTree>
    <p:extLst>
      <p:ext uri="{BB962C8B-B14F-4D97-AF65-F5344CB8AC3E}">
        <p14:creationId xmlns:p14="http://schemas.microsoft.com/office/powerpoint/2010/main" val="25741265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Exercise A</a:t>
            </a:r>
            <a:endParaRPr lang="en-US" dirty="0"/>
          </a:p>
        </p:txBody>
      </p:sp>
      <p:sp>
        <p:nvSpPr>
          <p:cNvPr id="3" name="Content Placeholder 2"/>
          <p:cNvSpPr>
            <a:spLocks noGrp="1"/>
          </p:cNvSpPr>
          <p:nvPr>
            <p:ph idx="1"/>
          </p:nvPr>
        </p:nvSpPr>
        <p:spPr/>
        <p:txBody>
          <a:bodyPr/>
          <a:lstStyle/>
          <a:p>
            <a:pPr lvl="0"/>
            <a:endParaRPr lang="en-US" smtClean="0"/>
          </a:p>
          <a:p>
            <a:endParaRPr lang="en-US" dirty="0"/>
          </a:p>
        </p:txBody>
      </p:sp>
      <p:sp>
        <p:nvSpPr>
          <p:cNvPr id="5" name="Rectangle 4"/>
          <p:cNvSpPr/>
          <p:nvPr/>
        </p:nvSpPr>
        <p:spPr>
          <a:xfrm>
            <a:off x="6172200" y="1581150"/>
            <a:ext cx="2743200" cy="2833211"/>
          </a:xfrm>
          <a:prstGeom prst="rect">
            <a:avLst/>
          </a:prstGeom>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solidFill>
                  <a:srgbClr val="5F5F5F"/>
                </a:solidFill>
                <a:latin typeface="Gill Sans MT" panose="020B0502020104020203" pitchFamily="34" charset="0"/>
                <a:cs typeface="Arial" panose="020B0604020202020204" pitchFamily="34" charset="0"/>
              </a:rPr>
              <a:t>What was the leading cause of death at this facility?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400" dirty="0">
                <a:solidFill>
                  <a:srgbClr val="5F5F5F"/>
                </a:solidFill>
                <a:latin typeface="Gill Sans MT" panose="020B0502020104020203" pitchFamily="34" charset="0"/>
                <a:cs typeface="Arial" panose="020B0604020202020204" pitchFamily="34" charset="0"/>
              </a:rPr>
              <a:t>What was the second leading cause of death? </a:t>
            </a:r>
          </a:p>
        </p:txBody>
      </p:sp>
      <p:graphicFrame>
        <p:nvGraphicFramePr>
          <p:cNvPr id="6" name="Chart 5"/>
          <p:cNvGraphicFramePr/>
          <p:nvPr>
            <p:extLst/>
          </p:nvPr>
        </p:nvGraphicFramePr>
        <p:xfrm>
          <a:off x="228600" y="895351"/>
          <a:ext cx="59436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04212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Exercise B – Response Plan Review and Analysis</a:t>
            </a:r>
            <a:endParaRPr lang="en-US" dirty="0"/>
          </a:p>
        </p:txBody>
      </p:sp>
      <p:sp>
        <p:nvSpPr>
          <p:cNvPr id="3" name="Content Placeholder 2"/>
          <p:cNvSpPr>
            <a:spLocks noGrp="1"/>
          </p:cNvSpPr>
          <p:nvPr>
            <p:ph idx="1"/>
          </p:nvPr>
        </p:nvSpPr>
        <p:spPr/>
        <p:txBody>
          <a:bodyPr/>
          <a:lstStyle/>
          <a:p>
            <a:r>
              <a:rPr lang="en-US" sz="2800" dirty="0" smtClean="0"/>
              <a:t>Continue to Page 52 in learners guide</a:t>
            </a:r>
          </a:p>
          <a:p>
            <a:r>
              <a:rPr lang="en-GB" sz="2800" dirty="0" smtClean="0"/>
              <a:t>Review the summary of modifiable factors and responses</a:t>
            </a:r>
          </a:p>
          <a:p>
            <a:r>
              <a:rPr lang="en-GB" sz="2800" dirty="0" smtClean="0"/>
              <a:t>As a group, discuss the questions on Page 53 for analysing and prioritizing common modifiable factors based on review of several audit findings</a:t>
            </a:r>
            <a:endParaRPr lang="en-GB" sz="2800" dirty="0"/>
          </a:p>
        </p:txBody>
      </p:sp>
    </p:spTree>
    <p:extLst>
      <p:ext uri="{BB962C8B-B14F-4D97-AF65-F5344CB8AC3E}">
        <p14:creationId xmlns:p14="http://schemas.microsoft.com/office/powerpoint/2010/main" val="3410082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 Exercise B</a:t>
            </a:r>
            <a:endParaRPr lang="en-US" dirty="0"/>
          </a:p>
        </p:txBody>
      </p:sp>
      <p:sp>
        <p:nvSpPr>
          <p:cNvPr id="3" name="Content Placeholder 2"/>
          <p:cNvSpPr>
            <a:spLocks noGrp="1"/>
          </p:cNvSpPr>
          <p:nvPr>
            <p:ph idx="1"/>
          </p:nvPr>
        </p:nvSpPr>
        <p:spPr/>
        <p:txBody>
          <a:bodyPr/>
          <a:lstStyle/>
          <a:p>
            <a:r>
              <a:rPr lang="en-US" sz="2800" dirty="0" smtClean="0"/>
              <a:t>What were the most important and common modifiable factors identified by your group?   </a:t>
            </a:r>
          </a:p>
          <a:p>
            <a:r>
              <a:rPr lang="en-US" sz="2800" dirty="0" smtClean="0"/>
              <a:t>What actions did your MPDSR committee use to prioritize activities to reduce deaths of women due to PPH in your facility?</a:t>
            </a:r>
          </a:p>
          <a:p>
            <a:r>
              <a:rPr lang="en-US" sz="2800" dirty="0" smtClean="0"/>
              <a:t>In your setting, is it possible to review previous audit findings to identify common modifiable factors and responses, as has been done in Table 15?</a:t>
            </a:r>
            <a:endParaRPr lang="en-US" sz="2800" dirty="0"/>
          </a:p>
        </p:txBody>
      </p:sp>
    </p:spTree>
    <p:extLst>
      <p:ext uri="{BB962C8B-B14F-4D97-AF65-F5344CB8AC3E}">
        <p14:creationId xmlns:p14="http://schemas.microsoft.com/office/powerpoint/2010/main" val="165591756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What is Data Visualization and Why is it Important? </a:t>
            </a:r>
            <a:endParaRPr lang="en-US" dirty="0"/>
          </a:p>
        </p:txBody>
      </p:sp>
      <p:sp>
        <p:nvSpPr>
          <p:cNvPr id="3" name="Content Placeholder 2"/>
          <p:cNvSpPr>
            <a:spLocks noGrp="1"/>
          </p:cNvSpPr>
          <p:nvPr>
            <p:ph idx="1"/>
          </p:nvPr>
        </p:nvSpPr>
        <p:spPr/>
        <p:txBody>
          <a:bodyPr/>
          <a:lstStyle/>
          <a:p>
            <a:r>
              <a:rPr lang="en-US" sz="2400" dirty="0" smtClean="0"/>
              <a:t>Data visualization is the presentation of quantitative data in visual graphics such as bars, dots or lines</a:t>
            </a:r>
          </a:p>
          <a:p>
            <a:r>
              <a:rPr lang="en-US" sz="2400" dirty="0" smtClean="0"/>
              <a:t>Helps to understand trends and patterns</a:t>
            </a:r>
          </a:p>
          <a:p>
            <a:r>
              <a:rPr lang="en-US" sz="2400" dirty="0" smtClean="0"/>
              <a:t>Makes analysis and understanding of data easier</a:t>
            </a:r>
          </a:p>
          <a:p>
            <a:r>
              <a:rPr lang="en-US" sz="2400" dirty="0" smtClean="0"/>
              <a:t>Shows increases or decreases over time</a:t>
            </a:r>
          </a:p>
          <a:p>
            <a:r>
              <a:rPr lang="en-US" sz="2400" dirty="0" smtClean="0"/>
              <a:t>Example: The Bar Chart</a:t>
            </a:r>
          </a:p>
          <a:p>
            <a:pPr lvl="1"/>
            <a:r>
              <a:rPr lang="en-US" sz="2000" dirty="0" smtClean="0"/>
              <a:t>Commonly used to display health data in facilities </a:t>
            </a:r>
          </a:p>
          <a:p>
            <a:pPr lvl="1"/>
            <a:r>
              <a:rPr lang="en-US" sz="2000" dirty="0" smtClean="0"/>
              <a:t>Can be used to show progress towards a target or goal</a:t>
            </a:r>
            <a:endParaRPr lang="en-US" sz="2000" dirty="0"/>
          </a:p>
        </p:txBody>
      </p:sp>
    </p:spTree>
    <p:extLst>
      <p:ext uri="{BB962C8B-B14F-4D97-AF65-F5344CB8AC3E}">
        <p14:creationId xmlns:p14="http://schemas.microsoft.com/office/powerpoint/2010/main" val="27818806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r>
              <a:rPr lang="en-US" altLang="en-US" smtClean="0"/>
              <a:t>Exercise C – Visualizing Trends in the Causes of Maternal Deaths </a:t>
            </a:r>
            <a:endParaRPr lang="en-US" altLang="en-US" dirty="0"/>
          </a:p>
        </p:txBody>
      </p:sp>
      <p:sp>
        <p:nvSpPr>
          <p:cNvPr id="28675" name="Content Placeholder 2"/>
          <p:cNvSpPr>
            <a:spLocks noGrp="1"/>
          </p:cNvSpPr>
          <p:nvPr>
            <p:ph idx="1"/>
          </p:nvPr>
        </p:nvSpPr>
        <p:spPr/>
        <p:txBody>
          <a:bodyPr/>
          <a:lstStyle/>
          <a:p>
            <a:r>
              <a:rPr lang="en-US" altLang="en-US" dirty="0" smtClean="0"/>
              <a:t>Continue to Page 56 in the learner’s guide</a:t>
            </a:r>
          </a:p>
          <a:p>
            <a:r>
              <a:rPr lang="en-US" altLang="en-US" dirty="0" smtClean="0"/>
              <a:t>Use the data in Table 17 to create a bar graph of the monthly proportion of deaths by cause (from July–December)</a:t>
            </a:r>
            <a:endParaRPr lang="en-US" altLang="en-US" dirty="0"/>
          </a:p>
        </p:txBody>
      </p:sp>
    </p:spTree>
    <p:extLst>
      <p:ext uri="{BB962C8B-B14F-4D97-AF65-F5344CB8AC3E}">
        <p14:creationId xmlns:p14="http://schemas.microsoft.com/office/powerpoint/2010/main" val="33307485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 Exercise C</a:t>
            </a:r>
            <a:endParaRPr lang="en-US" dirty="0"/>
          </a:p>
        </p:txBody>
      </p:sp>
      <p:graphicFrame>
        <p:nvGraphicFramePr>
          <p:cNvPr id="6" name="Content Placeholder 5"/>
          <p:cNvGraphicFramePr>
            <a:graphicFrameLocks noGrp="1"/>
          </p:cNvGraphicFramePr>
          <p:nvPr>
            <p:ph sz="half" idx="1"/>
            <p:extLst/>
          </p:nvPr>
        </p:nvGraphicFramePr>
        <p:xfrm>
          <a:off x="152400" y="1063229"/>
          <a:ext cx="5486400" cy="3794521"/>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p:cNvSpPr>
            <a:spLocks noGrp="1"/>
          </p:cNvSpPr>
          <p:nvPr>
            <p:ph sz="half" idx="2"/>
          </p:nvPr>
        </p:nvSpPr>
        <p:spPr>
          <a:xfrm>
            <a:off x="5638800" y="1257266"/>
            <a:ext cx="3339736" cy="3394472"/>
          </a:xfrm>
        </p:spPr>
        <p:txBody>
          <a:bodyPr/>
          <a:lstStyle/>
          <a:p>
            <a:r>
              <a:rPr lang="en-US" sz="2200" dirty="0" smtClean="0"/>
              <a:t>Decline in total number of deaths</a:t>
            </a:r>
          </a:p>
          <a:p>
            <a:r>
              <a:rPr lang="en-US" sz="2200" dirty="0" smtClean="0"/>
              <a:t>Decline in the relative proportion (%) of deaths due to PPH</a:t>
            </a:r>
          </a:p>
          <a:p>
            <a:r>
              <a:rPr lang="en-US" sz="2200" dirty="0" smtClean="0"/>
              <a:t>Increase in % of deaths due to PE/E as % deaths due to PPH decline</a:t>
            </a:r>
            <a:endParaRPr lang="en-US" sz="2200" dirty="0"/>
          </a:p>
        </p:txBody>
      </p:sp>
    </p:spTree>
    <p:extLst>
      <p:ext uri="{BB962C8B-B14F-4D97-AF65-F5344CB8AC3E}">
        <p14:creationId xmlns:p14="http://schemas.microsoft.com/office/powerpoint/2010/main" val="2341712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62000" y="2571750"/>
            <a:ext cx="7772400" cy="1981200"/>
          </a:xfrm>
        </p:spPr>
        <p:txBody>
          <a:bodyPr/>
          <a:lstStyle/>
          <a:p>
            <a:r>
              <a:rPr lang="en-US" b="1" dirty="0"/>
              <a:t>Day </a:t>
            </a:r>
            <a:r>
              <a:rPr lang="en-US" b="1" dirty="0" smtClean="0"/>
              <a:t>1, Session 3</a:t>
            </a:r>
            <a:r>
              <a:rPr lang="en-US" altLang="en-US" dirty="0">
                <a:cs typeface="Arial" charset="0"/>
              </a:rPr>
              <a:t/>
            </a:r>
            <a:br>
              <a:rPr lang="en-US" altLang="en-US" dirty="0">
                <a:cs typeface="Arial" charset="0"/>
              </a:rPr>
            </a:br>
            <a:r>
              <a:rPr lang="en-US" dirty="0"/>
              <a:t>Understanding Pathways to </a:t>
            </a:r>
            <a:r>
              <a:rPr lang="en-US" dirty="0" smtClean="0"/>
              <a:t/>
            </a:r>
            <a:br>
              <a:rPr lang="en-US" dirty="0" smtClean="0"/>
            </a:br>
            <a:r>
              <a:rPr lang="en-US" dirty="0" smtClean="0"/>
              <a:t>Maternal </a:t>
            </a:r>
            <a:r>
              <a:rPr lang="en-US" dirty="0"/>
              <a:t>Death</a:t>
            </a:r>
            <a:endParaRPr lang="en-US" altLang="en-US" sz="2800" dirty="0">
              <a:cs typeface="Arial" charset="0"/>
            </a:endParaRPr>
          </a:p>
        </p:txBody>
      </p:sp>
      <p:sp>
        <p:nvSpPr>
          <p:cNvPr id="4" name="Title 3"/>
          <p:cNvSpPr txBox="1">
            <a:spLocks/>
          </p:cNvSpPr>
          <p:nvPr/>
        </p:nvSpPr>
        <p:spPr bwMode="auto">
          <a:xfrm>
            <a:off x="228600" y="1774544"/>
            <a:ext cx="86868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14734802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43050" y="1991278"/>
            <a:ext cx="4046697" cy="1625204"/>
          </a:xfrm>
          <a:prstGeom prst="rect">
            <a:avLst/>
          </a:prstGeom>
          <a:solidFill>
            <a:srgbClr val="002A6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US" altLang="en-US">
              <a:solidFill>
                <a:srgbClr val="777777"/>
              </a:solidFill>
            </a:endParaRPr>
          </a:p>
        </p:txBody>
      </p:sp>
      <p:pic>
        <p:nvPicPr>
          <p:cNvPr id="2867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9913" y="2047537"/>
            <a:ext cx="946547" cy="75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7"/>
          <p:cNvPicPr>
            <a:picLocks noChangeAspect="1"/>
          </p:cNvPicPr>
          <p:nvPr/>
        </p:nvPicPr>
        <p:blipFill>
          <a:blip r:embed="rId4" cstate="print">
            <a:extLst>
              <a:ext uri="{28A0092B-C50C-407E-A947-70E740481C1C}">
                <a14:useLocalDpi xmlns:a14="http://schemas.microsoft.com/office/drawing/2010/main"/>
              </a:ext>
            </a:extLst>
          </a:blip>
          <a:srcRect l="3349" t="7591" r="6355" b="15112"/>
          <a:stretch>
            <a:fillRect/>
          </a:stretch>
        </p:blipFill>
        <p:spPr bwMode="auto">
          <a:xfrm>
            <a:off x="3022830" y="2069320"/>
            <a:ext cx="1107754" cy="733229"/>
          </a:xfrm>
          <a:prstGeom prst="rect">
            <a:avLst/>
          </a:prstGeom>
          <a:noFill/>
          <a:ln w="9525">
            <a:solidFill>
              <a:schemeClr val="bg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19"/>
          <p:cNvPicPr>
            <a:picLocks noChangeAspect="1"/>
          </p:cNvPicPr>
          <p:nvPr/>
        </p:nvPicPr>
        <p:blipFill>
          <a:blip r:embed="rId5"/>
          <a:srcRect/>
          <a:stretch>
            <a:fillRect/>
          </a:stretch>
        </p:blipFill>
        <p:spPr bwMode="auto">
          <a:xfrm>
            <a:off x="4536954" y="2082192"/>
            <a:ext cx="912614" cy="1290340"/>
          </a:xfrm>
          <a:prstGeom prst="rect">
            <a:avLst/>
          </a:prstGeom>
          <a:noFill/>
          <a:ln w="9525">
            <a:solidFill>
              <a:schemeClr val="bg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26" name="Picture 4" descr="Image result for data entry compute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837278" y="2837780"/>
            <a:ext cx="1040656" cy="779687"/>
          </a:xfrm>
          <a:prstGeom prst="rect">
            <a:avLst/>
          </a:prstGeom>
          <a:noFill/>
          <a:ln w="9525">
            <a:solidFill>
              <a:schemeClr val="bg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27" name="Picture 2" descr="Image result for data entry picture DHIS2"/>
          <p:cNvPicPr>
            <a:picLocks noChangeAspect="1" noChangeArrowheads="1"/>
          </p:cNvPicPr>
          <p:nvPr/>
        </p:nvPicPr>
        <p:blipFill>
          <a:blip r:embed="rId7"/>
          <a:srcRect/>
          <a:stretch>
            <a:fillRect/>
          </a:stretch>
        </p:blipFill>
        <p:spPr bwMode="auto">
          <a:xfrm>
            <a:off x="5868213" y="1995819"/>
            <a:ext cx="990793" cy="841961"/>
          </a:xfrm>
          <a:prstGeom prst="rect">
            <a:avLst/>
          </a:prstGeom>
          <a:noFill/>
          <a:ln w="9525">
            <a:solidFill>
              <a:schemeClr val="bg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477032" y="3105150"/>
            <a:ext cx="2493109" cy="21431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US" altLang="en-US" i="1" dirty="0">
                <a:solidFill>
                  <a:srgbClr val="FFFFFF"/>
                </a:solidFill>
                <a:latin typeface="Gill Sans MT" panose="020B0502020104020203" pitchFamily="34" charset="0"/>
              </a:rPr>
              <a:t>HMIS data flow example: Nigeria</a:t>
            </a:r>
            <a:endParaRPr lang="fr-FR" altLang="en-US" i="1" dirty="0">
              <a:solidFill>
                <a:srgbClr val="FFFFFF"/>
              </a:solidFill>
              <a:latin typeface="Gill Sans MT" panose="020B0502020104020203" pitchFamily="34" charset="0"/>
            </a:endParaRPr>
          </a:p>
        </p:txBody>
      </p:sp>
      <p:sp>
        <p:nvSpPr>
          <p:cNvPr id="21" name="Rectangle 20"/>
          <p:cNvSpPr/>
          <p:nvPr/>
        </p:nvSpPr>
        <p:spPr>
          <a:xfrm>
            <a:off x="2950442" y="1280812"/>
            <a:ext cx="1124416" cy="57796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1300" dirty="0">
                <a:solidFill>
                  <a:srgbClr val="002A6C"/>
                </a:solidFill>
                <a:latin typeface="Gill Sans MT" panose="020B0502020104020203" pitchFamily="34" charset="0"/>
              </a:rPr>
              <a:t>Registers</a:t>
            </a:r>
          </a:p>
        </p:txBody>
      </p:sp>
      <p:sp>
        <p:nvSpPr>
          <p:cNvPr id="27" name="Right Arrow 26"/>
          <p:cNvSpPr/>
          <p:nvPr/>
        </p:nvSpPr>
        <p:spPr>
          <a:xfrm>
            <a:off x="2716906" y="2346639"/>
            <a:ext cx="180380" cy="178594"/>
          </a:xfrm>
          <a:prstGeom prst="rightArrow">
            <a:avLst/>
          </a:prstGeom>
          <a:solidFill>
            <a:srgbClr val="9DBF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US" altLang="en-US">
              <a:solidFill>
                <a:srgbClr val="777777"/>
              </a:solidFill>
            </a:endParaRPr>
          </a:p>
        </p:txBody>
      </p:sp>
      <p:sp>
        <p:nvSpPr>
          <p:cNvPr id="28" name="Rectangle 27"/>
          <p:cNvSpPr/>
          <p:nvPr/>
        </p:nvSpPr>
        <p:spPr>
          <a:xfrm>
            <a:off x="2247604" y="3677247"/>
            <a:ext cx="3370957" cy="270569"/>
          </a:xfrm>
          <a:prstGeom prst="rect">
            <a:avLst/>
          </a:prstGeom>
          <a:solidFill>
            <a:srgbClr val="9DB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2000" dirty="0">
                <a:solidFill>
                  <a:srgbClr val="002A6C"/>
                </a:solidFill>
                <a:latin typeface="Gill Sans MT" panose="020B0502020104020203" pitchFamily="34" charset="0"/>
              </a:rPr>
              <a:t>Facility</a:t>
            </a:r>
          </a:p>
        </p:txBody>
      </p:sp>
      <p:sp>
        <p:nvSpPr>
          <p:cNvPr id="18" name="Right Arrow 17"/>
          <p:cNvSpPr/>
          <p:nvPr/>
        </p:nvSpPr>
        <p:spPr>
          <a:xfrm>
            <a:off x="4261844" y="2336857"/>
            <a:ext cx="181273" cy="177701"/>
          </a:xfrm>
          <a:prstGeom prst="rightArrow">
            <a:avLst/>
          </a:prstGeom>
          <a:solidFill>
            <a:srgbClr val="9DBF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US" altLang="en-US">
              <a:solidFill>
                <a:srgbClr val="777777"/>
              </a:solidFill>
            </a:endParaRPr>
          </a:p>
        </p:txBody>
      </p:sp>
      <p:sp>
        <p:nvSpPr>
          <p:cNvPr id="19" name="Rectangle 18"/>
          <p:cNvSpPr/>
          <p:nvPr/>
        </p:nvSpPr>
        <p:spPr>
          <a:xfrm>
            <a:off x="5767224" y="1280812"/>
            <a:ext cx="1065123" cy="57796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altLang="fr-FR" sz="1300" dirty="0">
                <a:solidFill>
                  <a:srgbClr val="002A6C"/>
                </a:solidFill>
                <a:latin typeface="Gill Sans MT" panose="020B0502020104020203" pitchFamily="34" charset="0"/>
              </a:rPr>
              <a:t>DHIS2 or other software</a:t>
            </a:r>
          </a:p>
        </p:txBody>
      </p:sp>
      <p:sp>
        <p:nvSpPr>
          <p:cNvPr id="20" name="Right Arrow 19"/>
          <p:cNvSpPr/>
          <p:nvPr/>
        </p:nvSpPr>
        <p:spPr>
          <a:xfrm>
            <a:off x="5612715" y="2327948"/>
            <a:ext cx="181273" cy="177701"/>
          </a:xfrm>
          <a:prstGeom prst="rightArrow">
            <a:avLst/>
          </a:prstGeom>
          <a:solidFill>
            <a:srgbClr val="9DBF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US" altLang="en-US">
              <a:solidFill>
                <a:srgbClr val="777777"/>
              </a:solidFill>
            </a:endParaRPr>
          </a:p>
        </p:txBody>
      </p:sp>
      <p:sp>
        <p:nvSpPr>
          <p:cNvPr id="23" name="Rectangle 22"/>
          <p:cNvSpPr/>
          <p:nvPr/>
        </p:nvSpPr>
        <p:spPr>
          <a:xfrm>
            <a:off x="4464512" y="1280812"/>
            <a:ext cx="1125235" cy="577964"/>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1300" dirty="0">
                <a:solidFill>
                  <a:srgbClr val="002A6C"/>
                </a:solidFill>
                <a:latin typeface="Gill Sans MT" panose="020B0502020104020203" pitchFamily="34" charset="0"/>
              </a:rPr>
              <a:t>Summary Forms</a:t>
            </a:r>
          </a:p>
        </p:txBody>
      </p:sp>
      <p:sp>
        <p:nvSpPr>
          <p:cNvPr id="17" name="Rectangle 16"/>
          <p:cNvSpPr/>
          <p:nvPr/>
        </p:nvSpPr>
        <p:spPr>
          <a:xfrm>
            <a:off x="1477032" y="1047750"/>
            <a:ext cx="1139427" cy="811026"/>
          </a:xfrm>
          <a:prstGeom prst="rect">
            <a:avLst/>
          </a:prstGeom>
          <a:solidFill>
            <a:srgbClr val="9DB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1200" dirty="0">
                <a:solidFill>
                  <a:srgbClr val="002A6C"/>
                </a:solidFill>
                <a:latin typeface="Gill Sans MT" panose="020B0502020104020203" pitchFamily="34" charset="0"/>
              </a:rPr>
              <a:t>Client-provider </a:t>
            </a:r>
            <a:r>
              <a:rPr lang="en-US" altLang="fr-FR" sz="1200" dirty="0">
                <a:solidFill>
                  <a:schemeClr val="tx2"/>
                </a:solidFill>
                <a:latin typeface="Gill Sans MT" panose="020B0502020104020203" pitchFamily="34" charset="0"/>
              </a:rPr>
              <a:t>interaction</a:t>
            </a:r>
            <a:r>
              <a:rPr lang="en-US" altLang="fr-FR" sz="1200" dirty="0">
                <a:solidFill>
                  <a:srgbClr val="5F5F5F"/>
                </a:solidFill>
                <a:latin typeface="Gill Sans MT" panose="020B0502020104020203" pitchFamily="34" charset="0"/>
              </a:rPr>
              <a:t> (e.g. patient record) </a:t>
            </a:r>
          </a:p>
        </p:txBody>
      </p:sp>
      <p:sp>
        <p:nvSpPr>
          <p:cNvPr id="22" name="Rectangle 21"/>
          <p:cNvSpPr/>
          <p:nvPr/>
        </p:nvSpPr>
        <p:spPr>
          <a:xfrm>
            <a:off x="4652368" y="4008580"/>
            <a:ext cx="2192366" cy="270569"/>
          </a:xfrm>
          <a:prstGeom prst="rect">
            <a:avLst/>
          </a:prstGeom>
          <a:solidFill>
            <a:srgbClr val="9DB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2000" dirty="0">
                <a:solidFill>
                  <a:srgbClr val="002A6C"/>
                </a:solidFill>
                <a:latin typeface="Gill Sans MT" panose="020B0502020104020203" pitchFamily="34" charset="0"/>
              </a:rPr>
              <a:t>District</a:t>
            </a:r>
          </a:p>
        </p:txBody>
      </p:sp>
      <p:sp>
        <p:nvSpPr>
          <p:cNvPr id="24" name="Rectangle 23"/>
          <p:cNvSpPr/>
          <p:nvPr/>
        </p:nvSpPr>
        <p:spPr>
          <a:xfrm>
            <a:off x="5868212" y="4388829"/>
            <a:ext cx="1599387" cy="640371"/>
          </a:xfrm>
          <a:prstGeom prst="rect">
            <a:avLst/>
          </a:prstGeom>
          <a:solidFill>
            <a:srgbClr val="9DBF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fr-FR" sz="2000" dirty="0">
                <a:solidFill>
                  <a:srgbClr val="002A6C"/>
                </a:solidFill>
                <a:latin typeface="Gill Sans MT" panose="020B0502020104020203" pitchFamily="34" charset="0"/>
              </a:rPr>
              <a:t>Provincial and National</a:t>
            </a:r>
          </a:p>
        </p:txBody>
      </p:sp>
      <p:sp>
        <p:nvSpPr>
          <p:cNvPr id="6" name="Title 5"/>
          <p:cNvSpPr>
            <a:spLocks noGrp="1"/>
          </p:cNvSpPr>
          <p:nvPr>
            <p:ph type="title"/>
          </p:nvPr>
        </p:nvSpPr>
        <p:spPr/>
        <p:txBody>
          <a:bodyPr/>
          <a:lstStyle/>
          <a:p>
            <a:r>
              <a:rPr lang="en-US" dirty="0"/>
              <a:t>Data Availability and Flow – HMIS Systems</a:t>
            </a:r>
          </a:p>
        </p:txBody>
      </p:sp>
    </p:spTree>
    <p:extLst>
      <p:ext uri="{BB962C8B-B14F-4D97-AF65-F5344CB8AC3E}">
        <p14:creationId xmlns:p14="http://schemas.microsoft.com/office/powerpoint/2010/main" val="3026554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Data Availability within HMIS Systems</a:t>
            </a:r>
            <a:endParaRPr lang="en-US" dirty="0"/>
          </a:p>
        </p:txBody>
      </p:sp>
      <p:sp>
        <p:nvSpPr>
          <p:cNvPr id="3" name="Content Placeholder 2"/>
          <p:cNvSpPr>
            <a:spLocks noGrp="1"/>
          </p:cNvSpPr>
          <p:nvPr>
            <p:ph idx="1"/>
          </p:nvPr>
        </p:nvSpPr>
        <p:spPr/>
        <p:txBody>
          <a:bodyPr/>
          <a:lstStyle/>
          <a:p>
            <a:r>
              <a:rPr lang="en-US" sz="2400" dirty="0" smtClean="0"/>
              <a:t>Many country HMIS systems lack data elements needed to track causes and frequency of maternal deaths</a:t>
            </a:r>
          </a:p>
          <a:p>
            <a:pPr lvl="1"/>
            <a:r>
              <a:rPr lang="en-US" sz="2000" dirty="0" smtClean="0"/>
              <a:t>Client-level records might not be available, or might not be standardized across facilities</a:t>
            </a:r>
          </a:p>
          <a:p>
            <a:pPr lvl="1"/>
            <a:r>
              <a:rPr lang="en-US" sz="2000" dirty="0" smtClean="0"/>
              <a:t>Many facility-level registers do not include designated data elements (e.g. columns) to record causes of maternal death</a:t>
            </a:r>
          </a:p>
          <a:p>
            <a:pPr lvl="1"/>
            <a:r>
              <a:rPr lang="en-US" sz="2000" dirty="0" smtClean="0"/>
              <a:t>Even when data on cause of maternal death is captured in a facility register it may not be included in the facility’s HMIS summary reporting form and hence may not be included in a country’s national HMIS</a:t>
            </a:r>
            <a:endParaRPr lang="en-US" sz="2000" dirty="0"/>
          </a:p>
        </p:txBody>
      </p:sp>
    </p:spTree>
    <p:extLst>
      <p:ext uri="{BB962C8B-B14F-4D97-AF65-F5344CB8AC3E}">
        <p14:creationId xmlns:p14="http://schemas.microsoft.com/office/powerpoint/2010/main" val="12731238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dirty="0" smtClean="0"/>
              <a:t>Country Specific HMIS Forms  </a:t>
            </a:r>
            <a:r>
              <a:rPr lang="en-US" altLang="en-US" dirty="0" smtClean="0">
                <a:solidFill>
                  <a:srgbClr val="FF0000"/>
                </a:solidFill>
              </a:rPr>
              <a:t>Update with country–specific form</a:t>
            </a:r>
            <a:endParaRPr lang="en-US" altLang="en-US" dirty="0"/>
          </a:p>
        </p:txBody>
      </p:sp>
      <p:sp>
        <p:nvSpPr>
          <p:cNvPr id="2560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rgbClr val="5F5F5F"/>
                </a:solidFill>
                <a:latin typeface="Gill Sans MT" panose="020B0502020104020203" pitchFamily="34" charset="0"/>
                <a:cs typeface="Arial" panose="020B0604020202020204" pitchFamily="34" charset="0"/>
              </a:defRPr>
            </a:lvl1pPr>
            <a:lvl2pPr marL="557213" indent="-214313">
              <a:spcBef>
                <a:spcPct val="20000"/>
              </a:spcBef>
              <a:buFont typeface="Arial" panose="020B0604020202020204" pitchFamily="34" charset="0"/>
              <a:buChar char="•"/>
              <a:defRPr sz="2100">
                <a:solidFill>
                  <a:srgbClr val="5F5F5F"/>
                </a:solidFill>
                <a:latin typeface="Gill Sans MT" panose="020B0502020104020203" pitchFamily="34" charset="0"/>
                <a:cs typeface="Arial" panose="020B0604020202020204" pitchFamily="34" charset="0"/>
              </a:defRPr>
            </a:lvl2pPr>
            <a:lvl3pPr marL="857250" indent="-171450">
              <a:spcBef>
                <a:spcPct val="20000"/>
              </a:spcBef>
              <a:buFont typeface="Arial" panose="020B0604020202020204" pitchFamily="34" charset="0"/>
              <a:buChar char="•"/>
              <a:defRPr sz="1800">
                <a:solidFill>
                  <a:srgbClr val="5F5F5F"/>
                </a:solidFill>
                <a:latin typeface="Gill Sans MT" panose="020B0502020104020203" pitchFamily="34" charset="0"/>
                <a:cs typeface="Arial" panose="020B0604020202020204" pitchFamily="34" charset="0"/>
              </a:defRPr>
            </a:lvl3pPr>
            <a:lvl4pPr marL="1200150" indent="-171450">
              <a:spcBef>
                <a:spcPct val="20000"/>
              </a:spcBef>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4pPr>
            <a:lvl5pPr marL="1543050" indent="-171450">
              <a:spcBef>
                <a:spcPct val="20000"/>
              </a:spcBef>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rgbClr val="5F5F5F"/>
                </a:solidFill>
                <a:latin typeface="Gill Sans MT" panose="020B0502020104020203" pitchFamily="34" charset="0"/>
                <a:cs typeface="Arial" panose="020B0604020202020204" pitchFamily="34" charset="0"/>
              </a:defRPr>
            </a:lvl9pPr>
          </a:lstStyle>
          <a:p>
            <a:pPr>
              <a:spcBef>
                <a:spcPct val="0"/>
              </a:spcBef>
              <a:buFontTx/>
              <a:buNone/>
            </a:pPr>
            <a:fld id="{3FE3E798-DFDB-4C95-9132-BDA91C336E93}" type="slidenum">
              <a:rPr lang="en-US" altLang="en-US" sz="1050">
                <a:solidFill>
                  <a:schemeClr val="tx2"/>
                </a:solidFill>
                <a:latin typeface="Arial" panose="020B0604020202020204" pitchFamily="34" charset="0"/>
              </a:rPr>
              <a:pPr>
                <a:spcBef>
                  <a:spcPct val="0"/>
                </a:spcBef>
                <a:buFontTx/>
                <a:buNone/>
              </a:pPr>
              <a:t>182</a:t>
            </a:fld>
            <a:endParaRPr lang="en-US" altLang="en-US" sz="1050" dirty="0">
              <a:solidFill>
                <a:schemeClr val="tx2"/>
              </a:solidFill>
              <a:latin typeface="Arial" panose="020B0604020202020204" pitchFamily="34" charset="0"/>
            </a:endParaRPr>
          </a:p>
        </p:txBody>
      </p:sp>
      <p:pic>
        <p:nvPicPr>
          <p:cNvPr id="1027" name="Picture 3"/>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26694" y="1510011"/>
            <a:ext cx="6499210" cy="2810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6501" y="1022076"/>
            <a:ext cx="2857499" cy="4040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055734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olidFill>
              </a:rPr>
              <a:t>Country Name: </a:t>
            </a:r>
            <a:r>
              <a:rPr lang="en-US" dirty="0" smtClean="0"/>
              <a:t/>
            </a:r>
            <a:br>
              <a:rPr lang="en-US" dirty="0" smtClean="0"/>
            </a:br>
            <a:r>
              <a:rPr lang="en-US" dirty="0" smtClean="0"/>
              <a:t>Data Availability Review Form</a:t>
            </a:r>
            <a:endParaRPr lang="en-US" dirty="0"/>
          </a:p>
        </p:txBody>
      </p:sp>
      <p:graphicFrame>
        <p:nvGraphicFramePr>
          <p:cNvPr id="9" name="Content Placeholder 8"/>
          <p:cNvGraphicFramePr>
            <a:graphicFrameLocks noGrp="1"/>
          </p:cNvGraphicFramePr>
          <p:nvPr>
            <p:ph idx="1"/>
            <p:extLst/>
          </p:nvPr>
        </p:nvGraphicFramePr>
        <p:xfrm>
          <a:off x="-17062" y="1428751"/>
          <a:ext cx="9161062" cy="3384748"/>
        </p:xfrm>
        <a:graphic>
          <a:graphicData uri="http://schemas.openxmlformats.org/drawingml/2006/table">
            <a:tbl>
              <a:tblPr firstRow="1" firstCol="1" bandRow="1">
                <a:tableStyleId>{17292A2E-F333-43FB-9621-5CBBE7FDCDCB}</a:tableStyleId>
              </a:tblPr>
              <a:tblGrid>
                <a:gridCol w="3193498">
                  <a:extLst>
                    <a:ext uri="{9D8B030D-6E8A-4147-A177-3AD203B41FA5}">
                      <a16:colId xmlns:a16="http://schemas.microsoft.com/office/drawing/2014/main" xmlns="" val="20000"/>
                    </a:ext>
                  </a:extLst>
                </a:gridCol>
                <a:gridCol w="1491891">
                  <a:extLst>
                    <a:ext uri="{9D8B030D-6E8A-4147-A177-3AD203B41FA5}">
                      <a16:colId xmlns:a16="http://schemas.microsoft.com/office/drawing/2014/main" xmlns="" val="20001"/>
                    </a:ext>
                  </a:extLst>
                </a:gridCol>
                <a:gridCol w="1491891">
                  <a:extLst>
                    <a:ext uri="{9D8B030D-6E8A-4147-A177-3AD203B41FA5}">
                      <a16:colId xmlns:a16="http://schemas.microsoft.com/office/drawing/2014/main" xmlns="" val="20002"/>
                    </a:ext>
                  </a:extLst>
                </a:gridCol>
                <a:gridCol w="1491891">
                  <a:extLst>
                    <a:ext uri="{9D8B030D-6E8A-4147-A177-3AD203B41FA5}">
                      <a16:colId xmlns:a16="http://schemas.microsoft.com/office/drawing/2014/main" xmlns="" val="20003"/>
                    </a:ext>
                  </a:extLst>
                </a:gridCol>
                <a:gridCol w="1491891">
                  <a:extLst>
                    <a:ext uri="{9D8B030D-6E8A-4147-A177-3AD203B41FA5}">
                      <a16:colId xmlns:a16="http://schemas.microsoft.com/office/drawing/2014/main" xmlns="" val="20004"/>
                    </a:ext>
                  </a:extLst>
                </a:gridCol>
              </a:tblGrid>
              <a:tr h="786650">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HMIS </a:t>
                      </a:r>
                      <a:r>
                        <a:rPr lang="en-US" sz="1400" dirty="0" smtClean="0">
                          <a:solidFill>
                            <a:srgbClr val="FFFFFF"/>
                          </a:solidFill>
                          <a:effectLst/>
                          <a:latin typeface="Gill Sans MT" panose="020B0502020104020203" pitchFamily="34" charset="0"/>
                        </a:rPr>
                        <a:t>Form</a:t>
                      </a:r>
                      <a:endParaRPr lang="en-US" sz="1400" dirty="0">
                        <a:solidFill>
                          <a:srgbClr val="FFFFFF"/>
                        </a:solidFill>
                        <a:effectLst/>
                        <a:latin typeface="Gill Sans MT" panose="020B0502020104020203" pitchFamily="34"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Patient Record</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Hospital Register</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Health Center Register </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HMIS Monthly Summary Reporting Form</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0"/>
                  </a:ext>
                </a:extLst>
              </a:tr>
              <a:tr h="599320">
                <a:tc>
                  <a:txBody>
                    <a:bodyPr/>
                    <a:lstStyle/>
                    <a:p>
                      <a:pPr marL="0" marR="0" algn="l">
                        <a:lnSpc>
                          <a:spcPct val="107000"/>
                        </a:lnSpc>
                        <a:spcBef>
                          <a:spcPts val="0"/>
                        </a:spcBef>
                        <a:spcAft>
                          <a:spcPts val="0"/>
                        </a:spcAft>
                      </a:pPr>
                      <a:r>
                        <a:rPr lang="en-US" sz="1400" dirty="0">
                          <a:effectLst/>
                          <a:latin typeface="Gill Sans MT" panose="020B0502020104020203" pitchFamily="34" charset="0"/>
                        </a:rPr>
                        <a:t>Designated space to record individual/cumulative maternal deaths?</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1"/>
                  </a:ext>
                </a:extLst>
              </a:tr>
              <a:tr h="599320">
                <a:tc>
                  <a:txBody>
                    <a:bodyPr/>
                    <a:lstStyle/>
                    <a:p>
                      <a:pPr marL="0" marR="0" algn="l">
                        <a:lnSpc>
                          <a:spcPct val="107000"/>
                        </a:lnSpc>
                        <a:spcBef>
                          <a:spcPts val="0"/>
                        </a:spcBef>
                        <a:spcAft>
                          <a:spcPts val="0"/>
                        </a:spcAft>
                      </a:pPr>
                      <a:r>
                        <a:rPr lang="en-US" sz="1400" dirty="0">
                          <a:effectLst/>
                          <a:latin typeface="Gill Sans MT" panose="020B0502020104020203" pitchFamily="34" charset="0"/>
                        </a:rPr>
                        <a:t>Designated space to record cause of maternal deaths? </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2"/>
                  </a:ext>
                </a:extLst>
              </a:tr>
              <a:tr h="986510">
                <a:tc>
                  <a:txBody>
                    <a:bodyPr/>
                    <a:lstStyle/>
                    <a:p>
                      <a:pPr marL="0" marR="0" algn="l">
                        <a:lnSpc>
                          <a:spcPct val="107000"/>
                        </a:lnSpc>
                        <a:spcBef>
                          <a:spcPts val="0"/>
                        </a:spcBef>
                        <a:spcAft>
                          <a:spcPts val="0"/>
                        </a:spcAft>
                      </a:pPr>
                      <a:r>
                        <a:rPr lang="en-US" sz="1400" kern="1200" dirty="0">
                          <a:effectLst/>
                          <a:latin typeface="Gill Sans MT" panose="020B0502020104020203" pitchFamily="34" charset="0"/>
                        </a:rPr>
                        <a:t>If YES, how is data cause of maternal deaths?	</a:t>
                      </a:r>
                      <a:endParaRPr lang="en-US" sz="1400" kern="12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l">
                        <a:lnSpc>
                          <a:spcPct val="107000"/>
                        </a:lnSpc>
                        <a:spcBef>
                          <a:spcPts val="0"/>
                        </a:spcBef>
                        <a:spcAft>
                          <a:spcPts val="0"/>
                        </a:spcAft>
                      </a:pPr>
                      <a:r>
                        <a:rPr lang="en-US" sz="1400" kern="1200" dirty="0">
                          <a:effectLst/>
                          <a:latin typeface="Gill Sans MT" panose="020B0502020104020203" pitchFamily="34" charset="0"/>
                        </a:rPr>
                        <a:t>Open ended space</a:t>
                      </a:r>
                      <a:r>
                        <a:rPr lang="en-US" sz="1400" kern="1200" dirty="0" smtClean="0">
                          <a:effectLst/>
                          <a:latin typeface="Gill Sans MT" panose="020B0502020104020203" pitchFamily="34" charset="0"/>
                        </a:rPr>
                        <a:t>/ Designated </a:t>
                      </a:r>
                      <a:r>
                        <a:rPr lang="en-US" sz="1400" kern="1200" dirty="0">
                          <a:effectLst/>
                          <a:latin typeface="Gill Sans MT" panose="020B0502020104020203" pitchFamily="34" charset="0"/>
                        </a:rPr>
                        <a:t>data elements</a:t>
                      </a:r>
                      <a:r>
                        <a:rPr lang="en-US" sz="1400" kern="1200" dirty="0" smtClean="0">
                          <a:effectLst/>
                          <a:latin typeface="Gill Sans MT" panose="020B0502020104020203" pitchFamily="34" charset="0"/>
                        </a:rPr>
                        <a:t>/ Not applicable</a:t>
                      </a:r>
                      <a:endParaRPr lang="en-US" sz="1400" kern="1200" dirty="0">
                        <a:effectLst/>
                        <a:latin typeface="Gill Sans MT" panose="020B0502020104020203" pitchFamily="34" charset="0"/>
                      </a:endParaRPr>
                    </a:p>
                  </a:txBody>
                  <a:tcPr anchor="ctr"/>
                </a:tc>
                <a:tc>
                  <a:txBody>
                    <a:bodyPr/>
                    <a:lstStyle/>
                    <a:p>
                      <a:pPr marL="0" marR="0" algn="l">
                        <a:lnSpc>
                          <a:spcPct val="107000"/>
                        </a:lnSpc>
                        <a:spcBef>
                          <a:spcPts val="0"/>
                        </a:spcBef>
                        <a:spcAft>
                          <a:spcPts val="0"/>
                        </a:spcAft>
                      </a:pPr>
                      <a:r>
                        <a:rPr lang="en-US" sz="1400" kern="1200" dirty="0">
                          <a:effectLst/>
                          <a:latin typeface="Gill Sans MT" panose="020B0502020104020203" pitchFamily="34" charset="0"/>
                        </a:rPr>
                        <a:t>Open ended space</a:t>
                      </a:r>
                      <a:r>
                        <a:rPr lang="en-US" sz="1400" kern="1200" dirty="0" smtClean="0">
                          <a:effectLst/>
                          <a:latin typeface="Gill Sans MT" panose="020B0502020104020203" pitchFamily="34" charset="0"/>
                        </a:rPr>
                        <a:t>/ Designated </a:t>
                      </a:r>
                      <a:r>
                        <a:rPr lang="en-US" sz="1400" kern="1200" dirty="0">
                          <a:effectLst/>
                          <a:latin typeface="Gill Sans MT" panose="020B0502020104020203" pitchFamily="34" charset="0"/>
                        </a:rPr>
                        <a:t>data elements</a:t>
                      </a:r>
                      <a:r>
                        <a:rPr lang="en-US" sz="1400" kern="1200" dirty="0" smtClean="0">
                          <a:effectLst/>
                          <a:latin typeface="Gill Sans MT" panose="020B0502020104020203" pitchFamily="34" charset="0"/>
                        </a:rPr>
                        <a:t>/ Not </a:t>
                      </a:r>
                      <a:r>
                        <a:rPr lang="en-US" sz="1400" kern="1200" dirty="0">
                          <a:effectLst/>
                          <a:latin typeface="Gill Sans MT" panose="020B0502020104020203" pitchFamily="34" charset="0"/>
                        </a:rPr>
                        <a:t>applicable</a:t>
                      </a:r>
                      <a:endParaRPr lang="en-US" sz="1400" kern="12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l">
                        <a:lnSpc>
                          <a:spcPct val="107000"/>
                        </a:lnSpc>
                        <a:spcBef>
                          <a:spcPts val="0"/>
                        </a:spcBef>
                        <a:spcAft>
                          <a:spcPts val="0"/>
                        </a:spcAft>
                      </a:pPr>
                      <a:r>
                        <a:rPr lang="en-US" sz="1400" kern="1200" dirty="0">
                          <a:effectLst/>
                          <a:latin typeface="Gill Sans MT" panose="020B0502020104020203" pitchFamily="34" charset="0"/>
                        </a:rPr>
                        <a:t>Open ended space</a:t>
                      </a:r>
                      <a:r>
                        <a:rPr lang="en-US" sz="1400" kern="1200" dirty="0" smtClean="0">
                          <a:effectLst/>
                          <a:latin typeface="Gill Sans MT" panose="020B0502020104020203" pitchFamily="34" charset="0"/>
                        </a:rPr>
                        <a:t>/ Designated </a:t>
                      </a:r>
                      <a:r>
                        <a:rPr lang="en-US" sz="1400" kern="1200" dirty="0">
                          <a:effectLst/>
                          <a:latin typeface="Gill Sans MT" panose="020B0502020104020203" pitchFamily="34" charset="0"/>
                        </a:rPr>
                        <a:t>data elements</a:t>
                      </a:r>
                      <a:r>
                        <a:rPr lang="en-US" sz="1400" kern="1200" dirty="0" smtClean="0">
                          <a:effectLst/>
                          <a:latin typeface="Gill Sans MT" panose="020B0502020104020203" pitchFamily="34" charset="0"/>
                        </a:rPr>
                        <a:t>/ Not </a:t>
                      </a:r>
                      <a:r>
                        <a:rPr lang="en-US" sz="1400" kern="1200" dirty="0">
                          <a:effectLst/>
                          <a:latin typeface="Gill Sans MT" panose="020B0502020104020203" pitchFamily="34" charset="0"/>
                        </a:rPr>
                        <a:t>applicable</a:t>
                      </a:r>
                      <a:endParaRPr lang="en-US" sz="1400" kern="12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l">
                        <a:lnSpc>
                          <a:spcPct val="107000"/>
                        </a:lnSpc>
                        <a:spcBef>
                          <a:spcPts val="0"/>
                        </a:spcBef>
                        <a:spcAft>
                          <a:spcPts val="0"/>
                        </a:spcAft>
                      </a:pPr>
                      <a:r>
                        <a:rPr lang="en-US" sz="1400" kern="1200" dirty="0">
                          <a:effectLst/>
                          <a:latin typeface="Gill Sans MT" panose="020B0502020104020203" pitchFamily="34" charset="0"/>
                        </a:rPr>
                        <a:t>Open ended space</a:t>
                      </a:r>
                      <a:r>
                        <a:rPr lang="en-US" sz="1400" kern="1200" dirty="0" smtClean="0">
                          <a:effectLst/>
                          <a:latin typeface="Gill Sans MT" panose="020B0502020104020203" pitchFamily="34" charset="0"/>
                        </a:rPr>
                        <a:t>/ Designated </a:t>
                      </a:r>
                      <a:r>
                        <a:rPr lang="en-US" sz="1400" kern="1200" dirty="0">
                          <a:effectLst/>
                          <a:latin typeface="Gill Sans MT" panose="020B0502020104020203" pitchFamily="34" charset="0"/>
                        </a:rPr>
                        <a:t>data elements</a:t>
                      </a:r>
                      <a:r>
                        <a:rPr lang="en-US" sz="1400" kern="1200" dirty="0" smtClean="0">
                          <a:effectLst/>
                          <a:latin typeface="Gill Sans MT" panose="020B0502020104020203" pitchFamily="34" charset="0"/>
                        </a:rPr>
                        <a:t>/ Not </a:t>
                      </a:r>
                      <a:r>
                        <a:rPr lang="en-US" sz="1400" kern="1200" dirty="0">
                          <a:effectLst/>
                          <a:latin typeface="Gill Sans MT" panose="020B0502020104020203" pitchFamily="34" charset="0"/>
                        </a:rPr>
                        <a:t>applicable</a:t>
                      </a:r>
                      <a:endParaRPr lang="en-US" sz="1400" kern="12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5703267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olidFill>
              </a:rPr>
              <a:t>Country Name: </a:t>
            </a:r>
            <a:br>
              <a:rPr lang="en-US" dirty="0" smtClean="0">
                <a:solidFill>
                  <a:schemeClr val="accent1"/>
                </a:solidFill>
              </a:rPr>
            </a:br>
            <a:r>
              <a:rPr lang="en-US" dirty="0" smtClean="0"/>
              <a:t>Data Availability Review Form</a:t>
            </a:r>
            <a:endParaRPr lang="en-US" dirty="0"/>
          </a:p>
        </p:txBody>
      </p:sp>
      <p:graphicFrame>
        <p:nvGraphicFramePr>
          <p:cNvPr id="9" name="Content Placeholder 8"/>
          <p:cNvGraphicFramePr>
            <a:graphicFrameLocks noGrp="1"/>
          </p:cNvGraphicFramePr>
          <p:nvPr>
            <p:ph idx="1"/>
            <p:extLst/>
          </p:nvPr>
        </p:nvGraphicFramePr>
        <p:xfrm>
          <a:off x="0" y="1352550"/>
          <a:ext cx="9161060" cy="3269171"/>
        </p:xfrm>
        <a:graphic>
          <a:graphicData uri="http://schemas.openxmlformats.org/drawingml/2006/table">
            <a:tbl>
              <a:tblPr firstRow="1" firstCol="1" bandRow="1">
                <a:tableStyleId>{17292A2E-F333-43FB-9621-5CBBE7FDCDCB}</a:tableStyleId>
              </a:tblPr>
              <a:tblGrid>
                <a:gridCol w="19812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gridCol w="1922060">
                  <a:extLst>
                    <a:ext uri="{9D8B030D-6E8A-4147-A177-3AD203B41FA5}">
                      <a16:colId xmlns:a16="http://schemas.microsoft.com/office/drawing/2014/main" xmlns="" val="20004"/>
                    </a:ext>
                  </a:extLst>
                </a:gridCol>
              </a:tblGrid>
              <a:tr h="517914">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HMIS </a:t>
                      </a:r>
                      <a:r>
                        <a:rPr lang="en-US" sz="1400" dirty="0" smtClean="0">
                          <a:solidFill>
                            <a:srgbClr val="FFFFFF"/>
                          </a:solidFill>
                          <a:effectLst/>
                          <a:latin typeface="Gill Sans MT" panose="020B0502020104020203" pitchFamily="34" charset="0"/>
                        </a:rPr>
                        <a:t>Form</a:t>
                      </a:r>
                      <a:endParaRPr lang="en-US" sz="1400" dirty="0">
                        <a:solidFill>
                          <a:srgbClr val="FFFFFF"/>
                        </a:solidFill>
                        <a:effectLst/>
                        <a:latin typeface="Gill Sans MT" panose="020B0502020104020203" pitchFamily="34"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Patient Record</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Hospital Register</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Health Center Register </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solidFill>
                            <a:srgbClr val="FFFFFF"/>
                          </a:solidFill>
                          <a:effectLst/>
                          <a:latin typeface="Gill Sans MT" panose="020B0502020104020203" pitchFamily="34" charset="0"/>
                        </a:rPr>
                        <a:t>HMIS Monthly Summary Reporting Form</a:t>
                      </a:r>
                      <a:endParaRPr lang="en-US" sz="1400" dirty="0">
                        <a:solidFill>
                          <a:srgbClr val="FFFFFF"/>
                        </a:solidFill>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0"/>
                  </a:ext>
                </a:extLst>
              </a:tr>
              <a:tr h="1716595">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Causes of maternal death with designated data elements in each type of form?</a:t>
                      </a: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PPH; APH;</a:t>
                      </a:r>
                      <a:r>
                        <a:rPr lang="en-US" sz="1400" baseline="0" dirty="0">
                          <a:effectLst/>
                          <a:latin typeface="Gill Sans MT" panose="020B0502020104020203" pitchFamily="34" charset="0"/>
                        </a:rPr>
                        <a:t> </a:t>
                      </a:r>
                      <a:r>
                        <a:rPr lang="en-US" sz="1400" dirty="0">
                          <a:effectLst/>
                          <a:latin typeface="Gill Sans MT" panose="020B0502020104020203" pitchFamily="34" charset="0"/>
                        </a:rPr>
                        <a:t>PE/E; Sepsis;</a:t>
                      </a:r>
                      <a:r>
                        <a:rPr lang="en-US" sz="1400" baseline="0" dirty="0">
                          <a:effectLst/>
                          <a:latin typeface="Gill Sans MT" panose="020B0502020104020203" pitchFamily="34" charset="0"/>
                        </a:rPr>
                        <a:t> </a:t>
                      </a:r>
                      <a:r>
                        <a:rPr lang="en-US" sz="1400" dirty="0">
                          <a:effectLst/>
                          <a:latin typeface="Gill Sans MT" panose="020B0502020104020203" pitchFamily="34" charset="0"/>
                        </a:rPr>
                        <a:t>Obstructed </a:t>
                      </a:r>
                      <a:r>
                        <a:rPr lang="en-US" sz="1400" dirty="0" err="1">
                          <a:effectLst/>
                          <a:latin typeface="Gill Sans MT" panose="020B0502020104020203" pitchFamily="34" charset="0"/>
                        </a:rPr>
                        <a:t>labour</a:t>
                      </a:r>
                      <a:r>
                        <a:rPr lang="en-US" sz="1400" dirty="0">
                          <a:effectLst/>
                          <a:latin typeface="Gill Sans MT" panose="020B0502020104020203" pitchFamily="34" charset="0"/>
                        </a:rPr>
                        <a:t>; Abortion complications;</a:t>
                      </a:r>
                      <a:r>
                        <a:rPr lang="en-US" sz="1400" baseline="0" dirty="0">
                          <a:effectLst/>
                          <a:latin typeface="Gill Sans MT" panose="020B0502020104020203" pitchFamily="34" charset="0"/>
                        </a:rPr>
                        <a:t> </a:t>
                      </a:r>
                      <a:r>
                        <a:rPr lang="en-US" sz="1400" dirty="0">
                          <a:effectLst/>
                          <a:latin typeface="Gill Sans MT" panose="020B0502020104020203" pitchFamily="34" charset="0"/>
                        </a:rPr>
                        <a:t>Malaria;</a:t>
                      </a:r>
                      <a:r>
                        <a:rPr lang="en-US" sz="1400" baseline="0" dirty="0">
                          <a:effectLst/>
                          <a:latin typeface="Gill Sans MT" panose="020B0502020104020203" pitchFamily="34" charset="0"/>
                        </a:rPr>
                        <a:t> </a:t>
                      </a:r>
                      <a:r>
                        <a:rPr lang="en-US" sz="1400" dirty="0">
                          <a:effectLst/>
                          <a:latin typeface="Gill Sans MT" panose="020B0502020104020203" pitchFamily="34" charset="0"/>
                        </a:rPr>
                        <a:t>HIV;</a:t>
                      </a:r>
                      <a:r>
                        <a:rPr lang="en-US" sz="1400" baseline="0" dirty="0">
                          <a:effectLst/>
                          <a:latin typeface="Gill Sans MT" panose="020B0502020104020203" pitchFamily="34" charset="0"/>
                        </a:rPr>
                        <a:t> </a:t>
                      </a:r>
                      <a:r>
                        <a:rPr lang="en-US" sz="1400" dirty="0">
                          <a:effectLst/>
                          <a:latin typeface="Gill Sans MT" panose="020B0502020104020203" pitchFamily="34" charset="0"/>
                        </a:rPr>
                        <a:t>Others </a:t>
                      </a:r>
                      <a:r>
                        <a:rPr lang="en-US" sz="1400" dirty="0">
                          <a:solidFill>
                            <a:srgbClr val="FF0000"/>
                          </a:solidFill>
                          <a:effectLst/>
                          <a:latin typeface="Gill Sans MT" panose="020B0502020104020203" pitchFamily="34" charset="0"/>
                        </a:rPr>
                        <a:t>(specify)</a:t>
                      </a:r>
                    </a:p>
                    <a:p>
                      <a:pPr marL="0" marR="0" algn="ctr">
                        <a:lnSpc>
                          <a:spcPct val="107000"/>
                        </a:lnSpc>
                        <a:spcBef>
                          <a:spcPts val="0"/>
                        </a:spcBef>
                        <a:spcAft>
                          <a:spcPts val="0"/>
                        </a:spcAft>
                      </a:pPr>
                      <a:r>
                        <a:rPr lang="en-US" sz="1400" dirty="0">
                          <a:solidFill>
                            <a:srgbClr val="FF0000"/>
                          </a:solidFill>
                          <a:effectLst/>
                          <a:latin typeface="Gill Sans MT" panose="020B0502020104020203" pitchFamily="34" charset="0"/>
                        </a:rPr>
                        <a:t> </a:t>
                      </a:r>
                      <a:r>
                        <a:rPr lang="en-US" sz="1400" dirty="0">
                          <a:effectLst/>
                          <a:latin typeface="Gill Sans MT" panose="020B0502020104020203" pitchFamily="34" charset="0"/>
                        </a:rPr>
                        <a:t>Not applicable</a:t>
                      </a: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PPH; APH;</a:t>
                      </a:r>
                      <a:r>
                        <a:rPr lang="en-US" sz="1400" baseline="0" dirty="0">
                          <a:effectLst/>
                          <a:latin typeface="Gill Sans MT" panose="020B0502020104020203" pitchFamily="34" charset="0"/>
                        </a:rPr>
                        <a:t> </a:t>
                      </a:r>
                      <a:r>
                        <a:rPr lang="en-US" sz="1400" dirty="0">
                          <a:effectLst/>
                          <a:latin typeface="Gill Sans MT" panose="020B0502020104020203" pitchFamily="34" charset="0"/>
                        </a:rPr>
                        <a:t>PE/E; Sepsis;</a:t>
                      </a:r>
                      <a:r>
                        <a:rPr lang="en-US" sz="1400" baseline="0" dirty="0">
                          <a:effectLst/>
                          <a:latin typeface="Gill Sans MT" panose="020B0502020104020203" pitchFamily="34" charset="0"/>
                        </a:rPr>
                        <a:t> </a:t>
                      </a:r>
                      <a:r>
                        <a:rPr lang="en-US" sz="1400" dirty="0">
                          <a:effectLst/>
                          <a:latin typeface="Gill Sans MT" panose="020B0502020104020203" pitchFamily="34" charset="0"/>
                        </a:rPr>
                        <a:t>Obstructed </a:t>
                      </a:r>
                      <a:r>
                        <a:rPr lang="en-US" sz="1400" dirty="0" err="1">
                          <a:effectLst/>
                          <a:latin typeface="Gill Sans MT" panose="020B0502020104020203" pitchFamily="34" charset="0"/>
                        </a:rPr>
                        <a:t>labour</a:t>
                      </a:r>
                      <a:r>
                        <a:rPr lang="en-US" sz="1400" dirty="0">
                          <a:effectLst/>
                          <a:latin typeface="Gill Sans MT" panose="020B0502020104020203" pitchFamily="34" charset="0"/>
                        </a:rPr>
                        <a:t>; Abortion complications;</a:t>
                      </a:r>
                      <a:r>
                        <a:rPr lang="en-US" sz="1400" baseline="0" dirty="0">
                          <a:effectLst/>
                          <a:latin typeface="Gill Sans MT" panose="020B0502020104020203" pitchFamily="34" charset="0"/>
                        </a:rPr>
                        <a:t> </a:t>
                      </a:r>
                      <a:r>
                        <a:rPr lang="en-US" sz="1400" dirty="0">
                          <a:effectLst/>
                          <a:latin typeface="Gill Sans MT" panose="020B0502020104020203" pitchFamily="34" charset="0"/>
                        </a:rPr>
                        <a:t>Malaria;</a:t>
                      </a:r>
                      <a:r>
                        <a:rPr lang="en-US" sz="1400" baseline="0" dirty="0">
                          <a:effectLst/>
                          <a:latin typeface="Gill Sans MT" panose="020B0502020104020203" pitchFamily="34" charset="0"/>
                        </a:rPr>
                        <a:t> </a:t>
                      </a:r>
                      <a:r>
                        <a:rPr lang="en-US" sz="1400" dirty="0">
                          <a:effectLst/>
                          <a:latin typeface="Gill Sans MT" panose="020B0502020104020203" pitchFamily="34" charset="0"/>
                        </a:rPr>
                        <a:t>HIV;</a:t>
                      </a:r>
                      <a:r>
                        <a:rPr lang="en-US" sz="1400" baseline="0" dirty="0">
                          <a:effectLst/>
                          <a:latin typeface="Gill Sans MT" panose="020B0502020104020203" pitchFamily="34" charset="0"/>
                        </a:rPr>
                        <a:t> </a:t>
                      </a:r>
                      <a:r>
                        <a:rPr lang="en-US" sz="1400" dirty="0">
                          <a:effectLst/>
                          <a:latin typeface="Gill Sans MT" panose="020B0502020104020203" pitchFamily="34" charset="0"/>
                        </a:rPr>
                        <a:t>Others </a:t>
                      </a:r>
                      <a:r>
                        <a:rPr lang="en-US" sz="1400" dirty="0">
                          <a:solidFill>
                            <a:srgbClr val="FF0000"/>
                          </a:solidFill>
                          <a:effectLst/>
                          <a:latin typeface="Gill Sans MT" panose="020B0502020104020203" pitchFamily="34" charset="0"/>
                        </a:rPr>
                        <a:t>(specify)</a:t>
                      </a:r>
                    </a:p>
                    <a:p>
                      <a:pPr marL="0" marR="0" algn="ctr">
                        <a:lnSpc>
                          <a:spcPct val="107000"/>
                        </a:lnSpc>
                        <a:spcBef>
                          <a:spcPts val="0"/>
                        </a:spcBef>
                        <a:spcAft>
                          <a:spcPts val="0"/>
                        </a:spcAft>
                      </a:pPr>
                      <a:r>
                        <a:rPr lang="en-US" sz="1400" dirty="0">
                          <a:effectLst/>
                          <a:latin typeface="Gill Sans MT" panose="020B0502020104020203" pitchFamily="34" charset="0"/>
                        </a:rPr>
                        <a:t>Not applicable</a:t>
                      </a: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PPH; APH;</a:t>
                      </a:r>
                      <a:r>
                        <a:rPr lang="en-US" sz="1400" baseline="0" dirty="0">
                          <a:effectLst/>
                          <a:latin typeface="Gill Sans MT" panose="020B0502020104020203" pitchFamily="34" charset="0"/>
                        </a:rPr>
                        <a:t> </a:t>
                      </a:r>
                      <a:r>
                        <a:rPr lang="en-US" sz="1400" dirty="0">
                          <a:effectLst/>
                          <a:latin typeface="Gill Sans MT" panose="020B0502020104020203" pitchFamily="34" charset="0"/>
                        </a:rPr>
                        <a:t>PE/E; Sepsis;</a:t>
                      </a:r>
                      <a:r>
                        <a:rPr lang="en-US" sz="1400" baseline="0" dirty="0">
                          <a:effectLst/>
                          <a:latin typeface="Gill Sans MT" panose="020B0502020104020203" pitchFamily="34" charset="0"/>
                        </a:rPr>
                        <a:t> </a:t>
                      </a:r>
                      <a:r>
                        <a:rPr lang="en-US" sz="1400" dirty="0">
                          <a:effectLst/>
                          <a:latin typeface="Gill Sans MT" panose="020B0502020104020203" pitchFamily="34" charset="0"/>
                        </a:rPr>
                        <a:t>Obstructed </a:t>
                      </a:r>
                      <a:r>
                        <a:rPr lang="en-US" sz="1400" dirty="0" err="1">
                          <a:effectLst/>
                          <a:latin typeface="Gill Sans MT" panose="020B0502020104020203" pitchFamily="34" charset="0"/>
                        </a:rPr>
                        <a:t>labour</a:t>
                      </a:r>
                      <a:r>
                        <a:rPr lang="en-US" sz="1400" dirty="0">
                          <a:effectLst/>
                          <a:latin typeface="Gill Sans MT" panose="020B0502020104020203" pitchFamily="34" charset="0"/>
                        </a:rPr>
                        <a:t>; Abortion complications;</a:t>
                      </a:r>
                      <a:r>
                        <a:rPr lang="en-US" sz="1400" baseline="0" dirty="0">
                          <a:effectLst/>
                          <a:latin typeface="Gill Sans MT" panose="020B0502020104020203" pitchFamily="34" charset="0"/>
                        </a:rPr>
                        <a:t> </a:t>
                      </a:r>
                      <a:r>
                        <a:rPr lang="en-US" sz="1400" dirty="0">
                          <a:effectLst/>
                          <a:latin typeface="Gill Sans MT" panose="020B0502020104020203" pitchFamily="34" charset="0"/>
                        </a:rPr>
                        <a:t>Malaria;</a:t>
                      </a:r>
                      <a:r>
                        <a:rPr lang="en-US" sz="1400" baseline="0" dirty="0">
                          <a:effectLst/>
                          <a:latin typeface="Gill Sans MT" panose="020B0502020104020203" pitchFamily="34" charset="0"/>
                        </a:rPr>
                        <a:t> </a:t>
                      </a:r>
                      <a:r>
                        <a:rPr lang="en-US" sz="1400" dirty="0">
                          <a:effectLst/>
                          <a:latin typeface="Gill Sans MT" panose="020B0502020104020203" pitchFamily="34" charset="0"/>
                        </a:rPr>
                        <a:t>HIV;</a:t>
                      </a:r>
                      <a:r>
                        <a:rPr lang="en-US" sz="1400" baseline="0" dirty="0">
                          <a:effectLst/>
                          <a:latin typeface="Gill Sans MT" panose="020B0502020104020203" pitchFamily="34" charset="0"/>
                        </a:rPr>
                        <a:t> </a:t>
                      </a:r>
                      <a:r>
                        <a:rPr lang="en-US" sz="1400" dirty="0">
                          <a:effectLst/>
                          <a:latin typeface="Gill Sans MT" panose="020B0502020104020203" pitchFamily="34" charset="0"/>
                        </a:rPr>
                        <a:t>Others </a:t>
                      </a:r>
                      <a:r>
                        <a:rPr lang="en-US" sz="1400" dirty="0">
                          <a:solidFill>
                            <a:srgbClr val="FF0000"/>
                          </a:solidFill>
                          <a:effectLst/>
                          <a:latin typeface="Gill Sans MT" panose="020B0502020104020203" pitchFamily="34" charset="0"/>
                        </a:rPr>
                        <a:t>(specify)</a:t>
                      </a:r>
                    </a:p>
                    <a:p>
                      <a:pPr marL="0" marR="0" algn="ctr">
                        <a:lnSpc>
                          <a:spcPct val="107000"/>
                        </a:lnSpc>
                        <a:spcBef>
                          <a:spcPts val="0"/>
                        </a:spcBef>
                        <a:spcAft>
                          <a:spcPts val="0"/>
                        </a:spcAft>
                      </a:pPr>
                      <a:r>
                        <a:rPr lang="en-US" sz="1400" dirty="0">
                          <a:solidFill>
                            <a:srgbClr val="FF0000"/>
                          </a:solidFill>
                          <a:effectLst/>
                          <a:latin typeface="Gill Sans MT" panose="020B0502020104020203" pitchFamily="34" charset="0"/>
                        </a:rPr>
                        <a:t> </a:t>
                      </a:r>
                      <a:r>
                        <a:rPr lang="en-US" sz="1400" dirty="0">
                          <a:effectLst/>
                          <a:latin typeface="Gill Sans MT" panose="020B0502020104020203" pitchFamily="34" charset="0"/>
                        </a:rPr>
                        <a:t>Not applicable</a:t>
                      </a: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PPH; APH;</a:t>
                      </a:r>
                      <a:r>
                        <a:rPr lang="en-US" sz="1400" baseline="0" dirty="0">
                          <a:effectLst/>
                          <a:latin typeface="Gill Sans MT" panose="020B0502020104020203" pitchFamily="34" charset="0"/>
                        </a:rPr>
                        <a:t> </a:t>
                      </a:r>
                      <a:r>
                        <a:rPr lang="en-US" sz="1400" dirty="0">
                          <a:effectLst/>
                          <a:latin typeface="Gill Sans MT" panose="020B0502020104020203" pitchFamily="34" charset="0"/>
                        </a:rPr>
                        <a:t>PE/E; Sepsis;</a:t>
                      </a:r>
                      <a:r>
                        <a:rPr lang="en-US" sz="1400" baseline="0" dirty="0">
                          <a:effectLst/>
                          <a:latin typeface="Gill Sans MT" panose="020B0502020104020203" pitchFamily="34" charset="0"/>
                        </a:rPr>
                        <a:t> </a:t>
                      </a:r>
                      <a:r>
                        <a:rPr lang="en-US" sz="1400" dirty="0">
                          <a:effectLst/>
                          <a:latin typeface="Gill Sans MT" panose="020B0502020104020203" pitchFamily="34" charset="0"/>
                        </a:rPr>
                        <a:t>Obstructed </a:t>
                      </a:r>
                      <a:r>
                        <a:rPr lang="en-US" sz="1400" dirty="0" err="1">
                          <a:effectLst/>
                          <a:latin typeface="Gill Sans MT" panose="020B0502020104020203" pitchFamily="34" charset="0"/>
                        </a:rPr>
                        <a:t>labour</a:t>
                      </a:r>
                      <a:r>
                        <a:rPr lang="en-US" sz="1400" dirty="0">
                          <a:effectLst/>
                          <a:latin typeface="Gill Sans MT" panose="020B0502020104020203" pitchFamily="34" charset="0"/>
                        </a:rPr>
                        <a:t>; Abortion complications;</a:t>
                      </a:r>
                      <a:r>
                        <a:rPr lang="en-US" sz="1400" baseline="0" dirty="0">
                          <a:effectLst/>
                          <a:latin typeface="Gill Sans MT" panose="020B0502020104020203" pitchFamily="34" charset="0"/>
                        </a:rPr>
                        <a:t> </a:t>
                      </a:r>
                      <a:r>
                        <a:rPr lang="en-US" sz="1400" dirty="0">
                          <a:effectLst/>
                          <a:latin typeface="Gill Sans MT" panose="020B0502020104020203" pitchFamily="34" charset="0"/>
                        </a:rPr>
                        <a:t>Malaria;</a:t>
                      </a:r>
                      <a:r>
                        <a:rPr lang="en-US" sz="1400" baseline="0" dirty="0">
                          <a:effectLst/>
                          <a:latin typeface="Gill Sans MT" panose="020B0502020104020203" pitchFamily="34" charset="0"/>
                        </a:rPr>
                        <a:t> </a:t>
                      </a:r>
                      <a:r>
                        <a:rPr lang="en-US" sz="1400" dirty="0">
                          <a:effectLst/>
                          <a:latin typeface="Gill Sans MT" panose="020B0502020104020203" pitchFamily="34" charset="0"/>
                        </a:rPr>
                        <a:t>HIV;</a:t>
                      </a:r>
                      <a:r>
                        <a:rPr lang="en-US" sz="1400" baseline="0" dirty="0">
                          <a:effectLst/>
                          <a:latin typeface="Gill Sans MT" panose="020B0502020104020203" pitchFamily="34" charset="0"/>
                        </a:rPr>
                        <a:t> </a:t>
                      </a:r>
                      <a:r>
                        <a:rPr lang="en-US" sz="1400" dirty="0">
                          <a:effectLst/>
                          <a:latin typeface="Gill Sans MT" panose="020B0502020104020203" pitchFamily="34" charset="0"/>
                        </a:rPr>
                        <a:t>Others </a:t>
                      </a:r>
                      <a:r>
                        <a:rPr lang="en-US" sz="1400" dirty="0">
                          <a:solidFill>
                            <a:srgbClr val="FF0000"/>
                          </a:solidFill>
                          <a:effectLst/>
                          <a:latin typeface="Gill Sans MT" panose="020B0502020104020203" pitchFamily="34" charset="0"/>
                        </a:rPr>
                        <a:t>(specify)</a:t>
                      </a:r>
                    </a:p>
                    <a:p>
                      <a:pPr marL="0" marR="0" algn="ctr">
                        <a:lnSpc>
                          <a:spcPct val="107000"/>
                        </a:lnSpc>
                        <a:spcBef>
                          <a:spcPts val="0"/>
                        </a:spcBef>
                        <a:spcAft>
                          <a:spcPts val="0"/>
                        </a:spcAft>
                      </a:pPr>
                      <a:r>
                        <a:rPr lang="en-US" sz="1400" dirty="0">
                          <a:solidFill>
                            <a:srgbClr val="FF0000"/>
                          </a:solidFill>
                          <a:effectLst/>
                          <a:latin typeface="Gill Sans MT" panose="020B0502020104020203" pitchFamily="34" charset="0"/>
                        </a:rPr>
                        <a:t> </a:t>
                      </a:r>
                      <a:r>
                        <a:rPr lang="en-US" sz="1400" dirty="0">
                          <a:effectLst/>
                          <a:latin typeface="Gill Sans MT" panose="020B0502020104020203" pitchFamily="34" charset="0"/>
                        </a:rPr>
                        <a:t>Not </a:t>
                      </a:r>
                      <a:r>
                        <a:rPr lang="en-US" sz="1400" dirty="0" smtClean="0">
                          <a:effectLst/>
                          <a:latin typeface="Gill Sans MT" panose="020B0502020104020203" pitchFamily="34" charset="0"/>
                        </a:rPr>
                        <a:t>applicable</a:t>
                      </a:r>
                      <a:endParaRPr lang="en-US" sz="1400" dirty="0">
                        <a:effectLst/>
                        <a:latin typeface="Gill Sans MT" panose="020B0502020104020203" pitchFamily="34" charset="0"/>
                      </a:endParaRPr>
                    </a:p>
                  </a:txBody>
                  <a:tcPr anchor="ctr"/>
                </a:tc>
                <a:extLst>
                  <a:ext uri="{0D108BD9-81ED-4DB2-BD59-A6C34878D82A}">
                    <a16:rowId xmlns:a16="http://schemas.microsoft.com/office/drawing/2014/main" xmlns="" val="10001"/>
                  </a:ext>
                </a:extLst>
              </a:tr>
              <a:tr h="52920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effectLst/>
                          <a:latin typeface="Gill Sans MT" panose="020B0502020104020203" pitchFamily="34" charset="0"/>
                        </a:rPr>
                        <a:t>Space for</a:t>
                      </a:r>
                      <a:r>
                        <a:rPr lang="en-US" sz="1400" baseline="0" dirty="0">
                          <a:effectLst/>
                          <a:latin typeface="Gill Sans MT" panose="020B0502020104020203" pitchFamily="34" charset="0"/>
                        </a:rPr>
                        <a:t> </a:t>
                      </a:r>
                      <a:r>
                        <a:rPr lang="en-US" sz="1400" dirty="0">
                          <a:effectLst/>
                          <a:latin typeface="Gill Sans MT" panose="020B0502020104020203" pitchFamily="34" charset="0"/>
                        </a:rPr>
                        <a:t>deaths audited?</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dirty="0">
                          <a:effectLst/>
                          <a:latin typeface="Gill Sans MT" panose="020B0502020104020203" pitchFamily="34" charset="0"/>
                        </a:rPr>
                        <a:t>Yes/No</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93679435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Data Availability</a:t>
            </a:r>
            <a:endParaRPr lang="en-US" dirty="0"/>
          </a:p>
        </p:txBody>
      </p:sp>
      <p:sp>
        <p:nvSpPr>
          <p:cNvPr id="3" name="Content Placeholder 2"/>
          <p:cNvSpPr>
            <a:spLocks noGrp="1"/>
          </p:cNvSpPr>
          <p:nvPr>
            <p:ph idx="1"/>
          </p:nvPr>
        </p:nvSpPr>
        <p:spPr/>
        <p:txBody>
          <a:bodyPr/>
          <a:lstStyle/>
          <a:p>
            <a:r>
              <a:rPr lang="en-US" sz="2200" dirty="0" smtClean="0"/>
              <a:t>What 3 changes could you make to the HMIS forms that you use on a regular basis to capture data on causes of maternal deaths so that you can analyze and act on trends in causes of maternal deaths in your facility or district, as we did in exercises A and B? </a:t>
            </a:r>
          </a:p>
          <a:p>
            <a:r>
              <a:rPr lang="en-US" sz="2200" dirty="0" smtClean="0"/>
              <a:t>What next steps will you suggest to your MPDSR or QI committee to either begin or strengthen your efforts to regularly monitor, visualize and analyze trends in causes of death and audit findings to prioritize actions to eliminate preventable maternal deaths?</a:t>
            </a:r>
            <a:endParaRPr lang="en-US" sz="2200" dirty="0"/>
          </a:p>
        </p:txBody>
      </p:sp>
    </p:spTree>
    <p:extLst>
      <p:ext uri="{BB962C8B-B14F-4D97-AF65-F5344CB8AC3E}">
        <p14:creationId xmlns:p14="http://schemas.microsoft.com/office/powerpoint/2010/main" val="29033143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571750"/>
            <a:ext cx="8305800" cy="1676400"/>
          </a:xfrm>
        </p:spPr>
        <p:txBody>
          <a:bodyPr/>
          <a:lstStyle/>
          <a:p>
            <a:r>
              <a:rPr lang="en-US" b="1" dirty="0"/>
              <a:t>Day </a:t>
            </a:r>
            <a:r>
              <a:rPr lang="en-US" b="1" dirty="0" smtClean="0"/>
              <a:t>3, </a:t>
            </a:r>
            <a:r>
              <a:rPr lang="en-US" b="1" dirty="0"/>
              <a:t>Session </a:t>
            </a:r>
            <a:r>
              <a:rPr lang="en-US" b="1" dirty="0" smtClean="0"/>
              <a:t>4</a:t>
            </a:r>
            <a:r>
              <a:rPr lang="en-US" altLang="en-US" dirty="0">
                <a:cs typeface="Arial" charset="0"/>
              </a:rPr>
              <a:t/>
            </a:r>
            <a:br>
              <a:rPr lang="en-US" altLang="en-US" dirty="0">
                <a:cs typeface="Arial" charset="0"/>
              </a:rPr>
            </a:br>
            <a:r>
              <a:rPr lang="en-US" sz="3600" dirty="0"/>
              <a:t>MDSR Workshop Final Knowledge Assessment and Review</a:t>
            </a: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a:t>MDSR </a:t>
            </a:r>
            <a:r>
              <a:rPr lang="en-US" smtClean="0"/>
              <a:t>Skills-Building </a:t>
            </a:r>
            <a:r>
              <a:rPr lang="en-US" dirty="0" smtClean="0"/>
              <a:t>Workshop </a:t>
            </a:r>
            <a:endParaRPr lang="en-US" dirty="0"/>
          </a:p>
        </p:txBody>
      </p:sp>
    </p:spTree>
    <p:extLst>
      <p:ext uri="{BB962C8B-B14F-4D97-AF65-F5344CB8AC3E}">
        <p14:creationId xmlns:p14="http://schemas.microsoft.com/office/powerpoint/2010/main" val="288001551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sz="half" idx="1"/>
          </p:nvPr>
        </p:nvSpPr>
        <p:spPr>
          <a:xfrm>
            <a:off x="304800" y="1200150"/>
            <a:ext cx="3581400" cy="3394472"/>
          </a:xfrm>
        </p:spPr>
        <p:txBody>
          <a:bodyPr/>
          <a:lstStyle/>
          <a:p>
            <a:r>
              <a:rPr lang="en-US" dirty="0" smtClean="0"/>
              <a:t>Demonstrate knowledge and skills learned in the workshop. </a:t>
            </a:r>
          </a:p>
          <a:p>
            <a:r>
              <a:rPr lang="en-US" dirty="0" smtClean="0"/>
              <a:t>Complete Post-test</a:t>
            </a:r>
            <a:endParaRPr lang="en-US" dirty="0"/>
          </a:p>
        </p:txBody>
      </p:sp>
      <p:pic>
        <p:nvPicPr>
          <p:cNvPr id="9" name="Content Placeholder 8"/>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939" r="2986"/>
          <a:stretch/>
        </p:blipFill>
        <p:spPr>
          <a:xfrm>
            <a:off x="4082806" y="1200149"/>
            <a:ext cx="4832594" cy="3187909"/>
          </a:xfrm>
        </p:spPr>
      </p:pic>
    </p:spTree>
    <p:extLst>
      <p:ext uri="{BB962C8B-B14F-4D97-AF65-F5344CB8AC3E}">
        <p14:creationId xmlns:p14="http://schemas.microsoft.com/office/powerpoint/2010/main" val="95166983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Post-test Answer </a:t>
            </a:r>
            <a:r>
              <a:rPr lang="en-US" dirty="0"/>
              <a:t>Review</a:t>
            </a:r>
          </a:p>
        </p:txBody>
      </p:sp>
      <p:sp>
        <p:nvSpPr>
          <p:cNvPr id="6" name="Content Placeholder 5"/>
          <p:cNvSpPr>
            <a:spLocks noGrp="1"/>
          </p:cNvSpPr>
          <p:nvPr>
            <p:ph idx="1"/>
          </p:nvPr>
        </p:nvSpPr>
        <p:spPr/>
        <p:txBody>
          <a:bodyPr/>
          <a:lstStyle/>
          <a:p>
            <a:pPr lvl="0">
              <a:lnSpc>
                <a:spcPct val="107000"/>
              </a:lnSpc>
              <a:spcBef>
                <a:spcPts val="0"/>
              </a:spcBef>
              <a:spcAft>
                <a:spcPts val="0"/>
              </a:spcAft>
              <a:buFont typeface="+mj-lt"/>
              <a:buAutoNum type="arabicPeriod"/>
            </a:pPr>
            <a:r>
              <a:rPr lang="en-GB" sz="2400" dirty="0">
                <a:ea typeface="Calibri" panose="020F0502020204030204" pitchFamily="34" charset="0"/>
                <a:cs typeface="Times New Roman" panose="02020603050405020304" pitchFamily="18" charset="0"/>
              </a:rPr>
              <a:t>Which is the best definition of a maternal death?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b="1" dirty="0">
                <a:ea typeface="Calibri" panose="020F0502020204030204" pitchFamily="34" charset="0"/>
                <a:cs typeface="Times New Roman" panose="02020603050405020304" pitchFamily="18" charset="0"/>
              </a:rPr>
              <a:t>The death of a woman while pregnant or within 42 days of termination of pregnancy from any cause related to pregnancy or its management, but not from accidental or incidental causes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The death of a woman while pregnant or within 42 days of pregnancy, including  any accidental or incidental causes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The death of a woman while pregnant or within 42 days of pregnancy because of limited critical care services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41638124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2"/>
            </a:pPr>
            <a:r>
              <a:rPr lang="en-GB" smtClean="0">
                <a:ea typeface="Calibri" panose="020F0502020204030204" pitchFamily="34" charset="0"/>
                <a:cs typeface="Times New Roman" panose="02020603050405020304" pitchFamily="18" charset="0"/>
              </a:rPr>
              <a:t>How many steps are in the mortality audit cycle?</a:t>
            </a:r>
            <a:endParaRPr lang="en-US" smtClean="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mtClean="0">
                <a:ea typeface="Calibri" panose="020F0502020204030204" pitchFamily="34" charset="0"/>
                <a:cs typeface="Times New Roman" panose="02020603050405020304" pitchFamily="18" charset="0"/>
              </a:rPr>
              <a:t>3 steps	</a:t>
            </a:r>
            <a:endParaRPr lang="en-US" smtClean="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b="1" smtClean="0">
                <a:ea typeface="Calibri" panose="020F0502020204030204" pitchFamily="34" charset="0"/>
                <a:cs typeface="Times New Roman" panose="02020603050405020304" pitchFamily="18" charset="0"/>
              </a:rPr>
              <a:t>6 steps</a:t>
            </a:r>
            <a:endParaRPr lang="en-US" b="1" smtClean="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mtClean="0">
                <a:ea typeface="Calibri" panose="020F0502020204030204" pitchFamily="34" charset="0"/>
                <a:cs typeface="Times New Roman" panose="02020603050405020304" pitchFamily="18" charset="0"/>
              </a:rPr>
              <a:t>9 steps</a:t>
            </a:r>
            <a:endParaRPr lang="en-US" smtClean="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4057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r>
              <a:rPr lang="en-US" smtClean="0"/>
              <a:t>Describe the goals of a continual MPDSR process</a:t>
            </a:r>
          </a:p>
          <a:p>
            <a:r>
              <a:rPr lang="en-US" smtClean="0"/>
              <a:t>Explain the three delays model</a:t>
            </a:r>
            <a:endParaRPr lang="en-US" dirty="0"/>
          </a:p>
        </p:txBody>
      </p:sp>
    </p:spTree>
    <p:extLst>
      <p:ext uri="{BB962C8B-B14F-4D97-AF65-F5344CB8AC3E}">
        <p14:creationId xmlns:p14="http://schemas.microsoft.com/office/powerpoint/2010/main" val="33801532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3"/>
            </a:pPr>
            <a:r>
              <a:rPr lang="en-GB" sz="2800" dirty="0">
                <a:ea typeface="Calibri" panose="020F0502020204030204" pitchFamily="34" charset="0"/>
                <a:cs typeface="Times New Roman" panose="02020603050405020304" pitchFamily="18" charset="0"/>
              </a:rPr>
              <a:t>What are the steps of the mortality audit cycle?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Identify, locate, recommend solutions, implement recommendations, evaluate and refine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Identify, collect information / notify, analyse information, recommend solutions, implement recommendations, evaluate and refine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Identify, review, recommend solutions, implement recommendations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9164897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GB" dirty="0"/>
              <a:t>4. Standardization of identification of direct and indirect causes of maternal deaths are found in:</a:t>
            </a:r>
            <a:endParaRPr lang="en-US" dirty="0"/>
          </a:p>
          <a:p>
            <a:pPr marL="457200" lvl="1" indent="0">
              <a:buNone/>
            </a:pPr>
            <a:r>
              <a:rPr lang="en-GB" dirty="0"/>
              <a:t>a. ICD-PM</a:t>
            </a:r>
            <a:endParaRPr lang="en-US" dirty="0"/>
          </a:p>
          <a:p>
            <a:pPr marL="457200" lvl="1" indent="0">
              <a:buNone/>
            </a:pPr>
            <a:r>
              <a:rPr lang="en-GB" b="1" dirty="0"/>
              <a:t>b. ICD-MM</a:t>
            </a:r>
            <a:endParaRPr lang="en-US" dirty="0"/>
          </a:p>
          <a:p>
            <a:pPr marL="457200" lvl="1" indent="0">
              <a:buNone/>
            </a:pPr>
            <a:r>
              <a:rPr lang="en-GB" dirty="0"/>
              <a:t>c. ICD-20</a:t>
            </a:r>
            <a:endParaRPr lang="en-US" dirty="0"/>
          </a:p>
          <a:p>
            <a:endParaRPr lang="en-US" dirty="0"/>
          </a:p>
        </p:txBody>
      </p:sp>
    </p:spTree>
    <p:extLst>
      <p:ext uri="{BB962C8B-B14F-4D97-AF65-F5344CB8AC3E}">
        <p14:creationId xmlns:p14="http://schemas.microsoft.com/office/powerpoint/2010/main" val="210894276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5"/>
            </a:pPr>
            <a:r>
              <a:rPr lang="en-GB" dirty="0">
                <a:ea typeface="Calibri" panose="020F0502020204030204" pitchFamily="34" charset="0"/>
                <a:cs typeface="Times New Roman" panose="02020603050405020304" pitchFamily="18" charset="0"/>
              </a:rPr>
              <a:t>What is the first step of the MPDSR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Review of the MPDSR form</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b="1" dirty="0">
                <a:ea typeface="Calibri" panose="020F0502020204030204" pitchFamily="34" charset="0"/>
                <a:cs typeface="Times New Roman" panose="02020603050405020304" pitchFamily="18" charset="0"/>
              </a:rPr>
              <a:t>Identification of </a:t>
            </a:r>
            <a:r>
              <a:rPr lang="en-GB" b="1" dirty="0" smtClean="0">
                <a:ea typeface="Calibri" panose="020F0502020204030204" pitchFamily="34" charset="0"/>
                <a:cs typeface="Times New Roman" panose="02020603050405020304" pitchFamily="18" charset="0"/>
              </a:rPr>
              <a:t>maternal/perinatal </a:t>
            </a:r>
            <a:r>
              <a:rPr lang="en-GB" b="1" dirty="0">
                <a:ea typeface="Calibri" panose="020F0502020204030204" pitchFamily="34" charset="0"/>
                <a:cs typeface="Times New Roman" panose="02020603050405020304" pitchFamily="18" charset="0"/>
              </a:rPr>
              <a:t>deaths</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Analyse maternal or perinatal death</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34220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6"/>
            </a:pPr>
            <a:r>
              <a:rPr lang="en-GB" dirty="0">
                <a:ea typeface="Calibri" panose="020F0502020204030204" pitchFamily="34" charset="0"/>
                <a:cs typeface="Times New Roman" panose="02020603050405020304" pitchFamily="18" charset="0"/>
              </a:rPr>
              <a:t>What single term should be written on the death certificate?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Cause of mortality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0"/>
              </a:spcBef>
              <a:spcAft>
                <a:spcPts val="0"/>
              </a:spcAft>
              <a:buFont typeface="+mj-lt"/>
              <a:buAutoNum type="alphaLcPeriod"/>
            </a:pPr>
            <a:r>
              <a:rPr lang="en-GB" b="1" dirty="0">
                <a:ea typeface="Calibri" panose="020F0502020204030204" pitchFamily="34" charset="0"/>
                <a:cs typeface="Times New Roman" panose="02020603050405020304" pitchFamily="18" charset="0"/>
              </a:rPr>
              <a:t>Underlying cause of </a:t>
            </a:r>
            <a:r>
              <a:rPr lang="en-GB" b="1" dirty="0" smtClean="0">
                <a:ea typeface="Calibri" panose="020F0502020204030204" pitchFamily="34" charset="0"/>
                <a:cs typeface="Times New Roman" panose="02020603050405020304" pitchFamily="18" charset="0"/>
              </a:rPr>
              <a:t>death</a:t>
            </a:r>
          </a:p>
          <a:p>
            <a:pPr marL="971550" lvl="1" indent="-514350">
              <a:lnSpc>
                <a:spcPct val="107000"/>
              </a:lnSpc>
              <a:spcBef>
                <a:spcPts val="0"/>
              </a:spcBef>
              <a:spcAft>
                <a:spcPts val="0"/>
              </a:spcAft>
              <a:buFont typeface="+mj-lt"/>
              <a:buAutoNum type="alphaLcPeriod"/>
            </a:pPr>
            <a:r>
              <a:rPr lang="en-GB" dirty="0" smtClean="0">
                <a:ea typeface="Calibri" panose="020F0502020204030204" pitchFamily="34" charset="0"/>
                <a:cs typeface="Times New Roman" panose="02020603050405020304" pitchFamily="18" charset="0"/>
              </a:rPr>
              <a:t>Morbidity </a:t>
            </a:r>
            <a:r>
              <a:rPr lang="en-GB" dirty="0">
                <a:ea typeface="Calibri" panose="020F0502020204030204" pitchFamily="34" charset="0"/>
                <a:cs typeface="Times New Roman" panose="02020603050405020304" pitchFamily="18" charset="0"/>
              </a:rPr>
              <a:t>agent</a:t>
            </a:r>
            <a:endParaRPr lang="en-US" dirty="0"/>
          </a:p>
        </p:txBody>
      </p:sp>
    </p:spTree>
    <p:extLst>
      <p:ext uri="{BB962C8B-B14F-4D97-AF65-F5344CB8AC3E}">
        <p14:creationId xmlns:p14="http://schemas.microsoft.com/office/powerpoint/2010/main" val="33224126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7"/>
            </a:pPr>
            <a:r>
              <a:rPr lang="en-GB" dirty="0">
                <a:ea typeface="Calibri" panose="020F0502020204030204" pitchFamily="34" charset="0"/>
                <a:cs typeface="Times New Roman" panose="02020603050405020304" pitchFamily="18" charset="0"/>
              </a:rPr>
              <a:t>Which of the following is a direct cause of maternal death in pregnancy?</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b="1" dirty="0" smtClean="0">
                <a:ea typeface="Calibri" panose="020F0502020204030204" pitchFamily="34" charset="0"/>
                <a:cs typeface="Times New Roman" panose="02020603050405020304" pitchFamily="18" charset="0"/>
              </a:rPr>
              <a:t>Pre-eclampsia/eclampsia</a:t>
            </a:r>
          </a:p>
          <a:p>
            <a:pPr lvl="1">
              <a:lnSpc>
                <a:spcPct val="107000"/>
              </a:lnSpc>
              <a:spcBef>
                <a:spcPts val="0"/>
              </a:spcBef>
              <a:spcAft>
                <a:spcPts val="0"/>
              </a:spcAft>
              <a:buFont typeface="+mj-lt"/>
              <a:buAutoNum type="alphaLcPeriod"/>
            </a:pPr>
            <a:r>
              <a:rPr lang="en-GB" dirty="0" smtClean="0">
                <a:ea typeface="Calibri" panose="020F0502020204030204" pitchFamily="34" charset="0"/>
                <a:cs typeface="Times New Roman" panose="02020603050405020304" pitchFamily="18" charset="0"/>
              </a:rPr>
              <a:t>Cardiac </a:t>
            </a:r>
            <a:r>
              <a:rPr lang="en-GB" dirty="0">
                <a:ea typeface="Calibri" panose="020F0502020204030204" pitchFamily="34" charset="0"/>
                <a:cs typeface="Times New Roman" panose="02020603050405020304" pitchFamily="18" charset="0"/>
              </a:rPr>
              <a:t>disorder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Thyroid disorder</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33442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8"/>
            </a:pPr>
            <a:r>
              <a:rPr lang="en-GB" sz="2800" dirty="0">
                <a:ea typeface="Calibri" panose="020F0502020204030204" pitchFamily="34" charset="0"/>
                <a:cs typeface="Times New Roman" panose="02020603050405020304" pitchFamily="18" charset="0"/>
              </a:rPr>
              <a:t>Which term is defined as the death of a women from direct or indirect causes more than 42 days but less than 1 year after termination of pregnancy?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Late maternal death</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Delayed maternal mortality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Postpartum death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75639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lnSpc>
                <a:spcPct val="107000"/>
              </a:lnSpc>
              <a:spcBef>
                <a:spcPts val="0"/>
              </a:spcBef>
              <a:spcAft>
                <a:spcPts val="0"/>
              </a:spcAft>
              <a:buFont typeface="+mj-lt"/>
              <a:buAutoNum type="arabicPeriod" startAt="9"/>
            </a:pPr>
            <a:r>
              <a:rPr lang="en-GB" sz="2800" dirty="0" smtClean="0">
                <a:ea typeface="Calibri" panose="020F0502020204030204" pitchFamily="34" charset="0"/>
                <a:cs typeface="Times New Roman" panose="02020603050405020304" pitchFamily="18" charset="0"/>
              </a:rPr>
              <a:t>What </a:t>
            </a:r>
            <a:r>
              <a:rPr lang="en-GB" sz="2800" dirty="0">
                <a:ea typeface="Calibri" panose="020F0502020204030204" pitchFamily="34" charset="0"/>
                <a:cs typeface="Times New Roman" panose="02020603050405020304" pitchFamily="18" charset="0"/>
              </a:rPr>
              <a:t>is the underlying cause of death of a woman with HIV who dies of septic shock and renal failure after a spontaneous incomplete abortion</a:t>
            </a:r>
            <a:r>
              <a:rPr lang="en-GB" sz="2800" dirty="0" smtClean="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Renal failure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Septic abortion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Septic shock</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893624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0"/>
            </a:pPr>
            <a:r>
              <a:rPr lang="en-GB" sz="2800" dirty="0">
                <a:ea typeface="Calibri" panose="020F0502020204030204" pitchFamily="34" charset="0"/>
                <a:cs typeface="Times New Roman" panose="02020603050405020304" pitchFamily="18" charset="0"/>
              </a:rPr>
              <a:t>A 20-year-old woman (30 weeks pregnant), was involved in a traffic accident but died soon after reaching the hospital. What ICD-MM group does this fall into?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Direct maternal death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Indirect maternal death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Coincidental cause of death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921236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063229"/>
            <a:ext cx="8229600" cy="3394472"/>
          </a:xfrm>
        </p:spPr>
        <p:txBody>
          <a:bodyPr/>
          <a:lstStyle/>
          <a:p>
            <a:pPr marL="514350" lvl="0" indent="-514350">
              <a:lnSpc>
                <a:spcPct val="107000"/>
              </a:lnSpc>
              <a:spcBef>
                <a:spcPts val="0"/>
              </a:spcBef>
              <a:spcAft>
                <a:spcPts val="0"/>
              </a:spcAft>
              <a:buFont typeface="+mj-lt"/>
              <a:buAutoNum type="arabicPeriod" startAt="11"/>
            </a:pPr>
            <a:r>
              <a:rPr lang="en-GB" sz="2600" dirty="0">
                <a:ea typeface="Calibri" panose="020F0502020204030204" pitchFamily="34" charset="0"/>
                <a:cs typeface="Times New Roman" panose="02020603050405020304" pitchFamily="18" charset="0"/>
              </a:rPr>
              <a:t>A </a:t>
            </a:r>
            <a:r>
              <a:rPr lang="en-GB" sz="2600" dirty="0" smtClean="0">
                <a:ea typeface="Calibri" panose="020F0502020204030204" pitchFamily="34" charset="0"/>
                <a:cs typeface="Times New Roman" panose="02020603050405020304" pitchFamily="18" charset="0"/>
              </a:rPr>
              <a:t>30-year-woman </a:t>
            </a:r>
            <a:r>
              <a:rPr lang="en-GB" sz="2600" dirty="0">
                <a:ea typeface="Calibri" panose="020F0502020204030204" pitchFamily="34" charset="0"/>
                <a:cs typeface="Times New Roman" panose="02020603050405020304" pitchFamily="18" charset="0"/>
              </a:rPr>
              <a:t>(38 weeks pregnant), underwent caesarean section for foetal distress. She had just had a full meal and died on the theatre table because of aspiration following anaesthesia. What ICD-MM group would this fall into?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buFont typeface="+mj-lt"/>
              <a:buAutoNum type="alphaLcPeriod"/>
            </a:pPr>
            <a:r>
              <a:rPr lang="en-GB" sz="2400" dirty="0">
                <a:ea typeface="Calibri" panose="020F0502020204030204" pitchFamily="34" charset="0"/>
                <a:cs typeface="Times New Roman" panose="02020603050405020304" pitchFamily="18" charset="0"/>
              </a:rPr>
              <a:t>Other</a:t>
            </a:r>
            <a:r>
              <a:rPr lang="en-GB" sz="2000" dirty="0">
                <a:ea typeface="Calibri" panose="020F0502020204030204" pitchFamily="34" charset="0"/>
                <a:cs typeface="Times New Roman" panose="02020603050405020304" pitchFamily="18" charset="0"/>
              </a:rPr>
              <a:t> </a:t>
            </a:r>
            <a:r>
              <a:rPr lang="en-GB" sz="2400" dirty="0">
                <a:ea typeface="Calibri" panose="020F0502020204030204" pitchFamily="34" charset="0"/>
                <a:cs typeface="Times New Roman" panose="02020603050405020304" pitchFamily="18" charset="0"/>
              </a:rPr>
              <a:t>obstetric complications</a:t>
            </a:r>
            <a:endParaRPr lang="en-US" sz="2400" dirty="0">
              <a:ea typeface="Calibri" panose="020F0502020204030204" pitchFamily="34" charset="0"/>
              <a:cs typeface="Times New Roman" panose="02020603050405020304" pitchFamily="18" charset="0"/>
            </a:endParaRPr>
          </a:p>
          <a:p>
            <a:pPr marL="914400" lvl="1" indent="-457200">
              <a:buFont typeface="+mj-lt"/>
              <a:buAutoNum type="alphaLcPeriod"/>
            </a:pPr>
            <a:r>
              <a:rPr lang="en-GB" sz="2400" dirty="0">
                <a:ea typeface="Calibri" panose="020F0502020204030204" pitchFamily="34" charset="0"/>
                <a:cs typeface="Times New Roman" panose="02020603050405020304" pitchFamily="18" charset="0"/>
              </a:rPr>
              <a:t>Coincidental causes</a:t>
            </a:r>
            <a:endParaRPr lang="en-US" sz="2400" dirty="0">
              <a:ea typeface="Calibri" panose="020F0502020204030204" pitchFamily="34" charset="0"/>
              <a:cs typeface="Times New Roman" panose="02020603050405020304" pitchFamily="18" charset="0"/>
            </a:endParaRPr>
          </a:p>
          <a:p>
            <a:pPr marL="914400" lvl="1" indent="-457200">
              <a:buFont typeface="+mj-lt"/>
              <a:buAutoNum type="alphaLcPeriod"/>
            </a:pPr>
            <a:r>
              <a:rPr lang="en-GB" sz="2400" b="1" dirty="0">
                <a:ea typeface="Calibri" panose="020F0502020204030204" pitchFamily="34" charset="0"/>
                <a:cs typeface="Times New Roman" panose="02020603050405020304" pitchFamily="18" charset="0"/>
              </a:rPr>
              <a:t>Unanticipated complication of management</a:t>
            </a:r>
            <a:endParaRPr lang="en-US" sz="24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37688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2"/>
            </a:pPr>
            <a:r>
              <a:rPr lang="en-GB" sz="2400" dirty="0">
                <a:ea typeface="Calibri" panose="020F0502020204030204" pitchFamily="34" charset="0"/>
                <a:cs typeface="Times New Roman" panose="02020603050405020304" pitchFamily="18" charset="0"/>
              </a:rPr>
              <a:t>A </a:t>
            </a:r>
            <a:r>
              <a:rPr lang="en-GB" sz="2400" dirty="0" smtClean="0">
                <a:ea typeface="Calibri" panose="020F0502020204030204" pitchFamily="34" charset="0"/>
                <a:cs typeface="Times New Roman" panose="02020603050405020304" pitchFamily="18" charset="0"/>
              </a:rPr>
              <a:t>16-year-old </a:t>
            </a:r>
            <a:r>
              <a:rPr lang="en-GB" sz="2400" dirty="0">
                <a:ea typeface="Calibri" panose="020F0502020204030204" pitchFamily="34" charset="0"/>
                <a:cs typeface="Times New Roman" panose="02020603050405020304" pitchFamily="18" charset="0"/>
              </a:rPr>
              <a:t>girl who was being treated for a high fever died suddenly after reaching the facility. She had taken an herbal medication 2 days earlier, following unprotected intercourse 2 weeks after her last menstrual period. How should the provider document this death?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Coincidental cause of death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Indirect maternal death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b="1" dirty="0">
                <a:ea typeface="Calibri" panose="020F0502020204030204" pitchFamily="34" charset="0"/>
                <a:cs typeface="Times New Roman" panose="02020603050405020304" pitchFamily="18" charset="0"/>
              </a:rPr>
              <a:t>Not a pregnancy related death</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4014547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485900"/>
            <a:ext cx="7772400" cy="857250"/>
          </a:xfrm>
        </p:spPr>
        <p:txBody>
          <a:bodyPr/>
          <a:lstStyle/>
          <a:p>
            <a:r>
              <a:rPr lang="en-US" dirty="0" smtClean="0">
                <a:latin typeface="Gill Sans MT"/>
                <a:cs typeface="Arial"/>
              </a:rPr>
              <a:t>MDSR Capacity-Building Workshop</a:t>
            </a:r>
            <a:endParaRPr lang="en-US" dirty="0">
              <a:latin typeface="Gill Sans MT"/>
              <a:cs typeface="Arial"/>
            </a:endParaRPr>
          </a:p>
        </p:txBody>
      </p:sp>
      <p:sp>
        <p:nvSpPr>
          <p:cNvPr id="3" name="Subtitle 2"/>
          <p:cNvSpPr>
            <a:spLocks noGrp="1"/>
          </p:cNvSpPr>
          <p:nvPr>
            <p:ph type="subTitle" idx="1"/>
          </p:nvPr>
        </p:nvSpPr>
        <p:spPr>
          <a:xfrm>
            <a:off x="762000" y="2571750"/>
            <a:ext cx="7772400" cy="914400"/>
          </a:xfrm>
        </p:spPr>
        <p:txBody>
          <a:bodyPr>
            <a:normAutofit/>
          </a:bodyPr>
          <a:lstStyle/>
          <a:p>
            <a:r>
              <a:rPr lang="en-US" sz="3200" smtClean="0"/>
              <a:t>Welcome and Opening Remarks</a:t>
            </a:r>
            <a:endParaRPr lang="en-US" sz="3200" dirty="0"/>
          </a:p>
        </p:txBody>
      </p:sp>
    </p:spTree>
    <p:extLst>
      <p:ext uri="{BB962C8B-B14F-4D97-AF65-F5344CB8AC3E}">
        <p14:creationId xmlns:p14="http://schemas.microsoft.com/office/powerpoint/2010/main" val="399278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Maternal Mortality – Definition</a:t>
            </a:r>
            <a:endParaRPr lang="en-US" dirty="0"/>
          </a:p>
        </p:txBody>
      </p:sp>
      <p:sp>
        <p:nvSpPr>
          <p:cNvPr id="3" name="Content Placeholder 2"/>
          <p:cNvSpPr>
            <a:spLocks noGrp="1"/>
          </p:cNvSpPr>
          <p:nvPr>
            <p:ph idx="1"/>
          </p:nvPr>
        </p:nvSpPr>
        <p:spPr>
          <a:xfrm>
            <a:off x="457200" y="1200151"/>
            <a:ext cx="8229600" cy="3200399"/>
          </a:xfrm>
        </p:spPr>
        <p:txBody>
          <a:bodyPr>
            <a:normAutofit lnSpcReduction="10000"/>
          </a:bodyPr>
          <a:lstStyle/>
          <a:p>
            <a:r>
              <a:rPr lang="en-GB" dirty="0" smtClean="0"/>
              <a:t>Maternal</a:t>
            </a:r>
            <a:r>
              <a:rPr lang="yo-NG" dirty="0" smtClean="0"/>
              <a:t> mortality</a:t>
            </a:r>
            <a:r>
              <a:rPr lang="en-GB" dirty="0" smtClean="0"/>
              <a:t> is the death of a woman while pregnant or within 42 days of termination of pregnancy, irrespective of the duration and site of the pregnancy, from any cause related to or aggravated by the pregnancy or its management, but not from accidental or incidental causes. (WHO 1999)</a:t>
            </a:r>
            <a:endParaRPr lang="en-GB" dirty="0"/>
          </a:p>
        </p:txBody>
      </p:sp>
    </p:spTree>
    <p:extLst>
      <p:ext uri="{BB962C8B-B14F-4D97-AF65-F5344CB8AC3E}">
        <p14:creationId xmlns:p14="http://schemas.microsoft.com/office/powerpoint/2010/main" val="291190528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95350"/>
            <a:ext cx="8229600" cy="3394472"/>
          </a:xfrm>
        </p:spPr>
        <p:txBody>
          <a:bodyPr/>
          <a:lstStyle/>
          <a:p>
            <a:pPr marL="514350" lvl="0" indent="-514350">
              <a:lnSpc>
                <a:spcPct val="107000"/>
              </a:lnSpc>
              <a:spcBef>
                <a:spcPts val="0"/>
              </a:spcBef>
              <a:spcAft>
                <a:spcPts val="0"/>
              </a:spcAft>
              <a:buFont typeface="+mj-lt"/>
              <a:buAutoNum type="arabicPeriod" startAt="13"/>
            </a:pPr>
            <a:r>
              <a:rPr lang="en-US" sz="2400" dirty="0" smtClean="0">
                <a:ea typeface="Calibri" panose="020F0502020204030204" pitchFamily="34" charset="0"/>
                <a:cs typeface="Times New Roman" panose="02020603050405020304" pitchFamily="18" charset="0"/>
              </a:rPr>
              <a:t>Pre-eclampsia </a:t>
            </a:r>
            <a:r>
              <a:rPr lang="en-US" sz="2400" dirty="0">
                <a:ea typeface="Calibri" panose="020F0502020204030204" pitchFamily="34" charset="0"/>
                <a:cs typeface="Times New Roman" panose="02020603050405020304" pitchFamily="18" charset="0"/>
              </a:rPr>
              <a:t>has been determined to be a leading cause of maternal mortality in Facility X. Which of the options below is an appropriate action that an MPDSR committee could implement to improve the quality of care for women with pre-eclampsia in this facility?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000" dirty="0" smtClean="0">
                <a:ea typeface="Calibri" panose="020F0502020204030204" pitchFamily="34" charset="0"/>
                <a:cs typeface="Times New Roman" panose="02020603050405020304" pitchFamily="18" charset="0"/>
              </a:rPr>
              <a:t>Take </a:t>
            </a:r>
            <a:r>
              <a:rPr lang="en-US" sz="2000" dirty="0">
                <a:ea typeface="Calibri" panose="020F0502020204030204" pitchFamily="34" charset="0"/>
                <a:cs typeface="Times New Roman" panose="02020603050405020304" pitchFamily="18" charset="0"/>
              </a:rPr>
              <a:t>action against the provider who was on duty at the time of the two most recent maternal deaths caused by pre-eclampsia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b="1" dirty="0">
                <a:ea typeface="Calibri" panose="020F0502020204030204" pitchFamily="34" charset="0"/>
                <a:cs typeface="Times New Roman" panose="02020603050405020304" pitchFamily="18" charset="0"/>
              </a:rPr>
              <a:t>Ensure availability of magnesium sulphate in the emergency </a:t>
            </a:r>
            <a:r>
              <a:rPr lang="en-GB" sz="2000" b="1" dirty="0" smtClean="0">
                <a:ea typeface="Calibri" panose="020F0502020204030204" pitchFamily="34" charset="0"/>
                <a:cs typeface="Times New Roman" panose="02020603050405020304" pitchFamily="18" charset="0"/>
              </a:rPr>
              <a:t>area at </a:t>
            </a:r>
            <a:r>
              <a:rPr lang="en-GB" sz="2000" b="1" dirty="0">
                <a:ea typeface="Calibri" panose="020F0502020204030204" pitchFamily="34" charset="0"/>
                <a:cs typeface="Times New Roman" panose="02020603050405020304" pitchFamily="18" charset="0"/>
              </a:rPr>
              <a:t>all times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000" dirty="0" smtClean="0">
                <a:ea typeface="Calibri" panose="020F0502020204030204" pitchFamily="34" charset="0"/>
                <a:cs typeface="Times New Roman" panose="02020603050405020304" pitchFamily="18" charset="0"/>
              </a:rPr>
              <a:t>Immediately </a:t>
            </a:r>
            <a:r>
              <a:rPr lang="en-US" sz="2000" dirty="0">
                <a:ea typeface="Calibri" panose="020F0502020204030204" pitchFamily="34" charset="0"/>
                <a:cs typeface="Times New Roman" panose="02020603050405020304" pitchFamily="18" charset="0"/>
              </a:rPr>
              <a:t>refer women who present with pre-eclampsia to another facility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10888179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4"/>
            </a:pPr>
            <a:r>
              <a:rPr lang="en-GB" sz="2800" dirty="0">
                <a:ea typeface="Calibri" panose="020F0502020204030204" pitchFamily="34" charset="0"/>
                <a:cs typeface="Times New Roman" panose="02020603050405020304" pitchFamily="18" charset="0"/>
              </a:rPr>
              <a:t>What is the primary responsibility of the facility MPDSR committee?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To review and develop action plans following  maternal and perinatal deaths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To penalize the provider involved in the maternal death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400" dirty="0" smtClean="0">
                <a:ea typeface="Calibri" panose="020F0502020204030204" pitchFamily="34" charset="0"/>
                <a:cs typeface="Times New Roman" panose="02020603050405020304" pitchFamily="18" charset="0"/>
              </a:rPr>
              <a:t>To </a:t>
            </a:r>
            <a:r>
              <a:rPr lang="en-US" sz="2400" dirty="0">
                <a:ea typeface="Calibri" panose="020F0502020204030204" pitchFamily="34" charset="0"/>
                <a:cs typeface="Times New Roman" panose="02020603050405020304" pitchFamily="18" charset="0"/>
              </a:rPr>
              <a:t>complete and send reports on maternal deaths to the district managers</a:t>
            </a:r>
            <a:endParaRPr lang="en-US" dirty="0"/>
          </a:p>
        </p:txBody>
      </p:sp>
    </p:spTree>
    <p:extLst>
      <p:ext uri="{BB962C8B-B14F-4D97-AF65-F5344CB8AC3E}">
        <p14:creationId xmlns:p14="http://schemas.microsoft.com/office/powerpoint/2010/main" val="223754803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5"/>
            </a:pPr>
            <a:r>
              <a:rPr lang="en-GB" dirty="0">
                <a:ea typeface="Calibri" panose="020F0502020204030204" pitchFamily="34" charset="0"/>
                <a:cs typeface="Times New Roman" panose="02020603050405020304" pitchFamily="18" charset="0"/>
              </a:rPr>
              <a:t>How often should the facility MPDSR committee meet?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400" dirty="0" smtClean="0">
                <a:ea typeface="Calibri" panose="020F0502020204030204" pitchFamily="34" charset="0"/>
                <a:cs typeface="Times New Roman" panose="02020603050405020304" pitchFamily="18" charset="0"/>
              </a:rPr>
              <a:t>When </a:t>
            </a:r>
            <a:r>
              <a:rPr lang="en-US" sz="2400" dirty="0">
                <a:ea typeface="Calibri" panose="020F0502020204030204" pitchFamily="34" charset="0"/>
                <a:cs typeface="Times New Roman" panose="02020603050405020304" pitchFamily="18" charset="0"/>
              </a:rPr>
              <a:t>two or more similar maternal deaths are recorded</a:t>
            </a:r>
          </a:p>
          <a:p>
            <a:pPr lvl="1">
              <a:lnSpc>
                <a:spcPct val="107000"/>
              </a:lnSpc>
              <a:spcBef>
                <a:spcPts val="0"/>
              </a:spcBef>
              <a:spcAft>
                <a:spcPts val="0"/>
              </a:spcAft>
              <a:buFont typeface="+mj-lt"/>
              <a:buAutoNum type="alphaLcPeriod"/>
            </a:pPr>
            <a:r>
              <a:rPr lang="en-US" sz="2400" dirty="0" smtClean="0">
                <a:ea typeface="Calibri" panose="020F0502020204030204" pitchFamily="34" charset="0"/>
                <a:cs typeface="Times New Roman" panose="02020603050405020304" pitchFamily="18" charset="0"/>
              </a:rPr>
              <a:t>Once </a:t>
            </a:r>
            <a:r>
              <a:rPr lang="en-US" sz="2400" dirty="0">
                <a:ea typeface="Calibri" panose="020F0502020204030204" pitchFamily="34" charset="0"/>
                <a:cs typeface="Times New Roman" panose="02020603050405020304" pitchFamily="18" charset="0"/>
              </a:rPr>
              <a:t>or twice a year, depending on facility size </a:t>
            </a:r>
          </a:p>
          <a:p>
            <a:pPr lvl="1">
              <a:lnSpc>
                <a:spcPct val="107000"/>
              </a:lnSpc>
              <a:spcBef>
                <a:spcPts val="0"/>
              </a:spcBef>
              <a:spcAft>
                <a:spcPts val="0"/>
              </a:spcAft>
              <a:buFont typeface="+mj-lt"/>
              <a:buAutoNum type="alphaLcPeriod"/>
            </a:pPr>
            <a:r>
              <a:rPr lang="en-US" sz="2400" b="1" dirty="0" smtClean="0">
                <a:ea typeface="Calibri" panose="020F0502020204030204" pitchFamily="34" charset="0"/>
                <a:cs typeface="Times New Roman" panose="02020603050405020304" pitchFamily="18" charset="0"/>
              </a:rPr>
              <a:t>After </a:t>
            </a:r>
            <a:r>
              <a:rPr lang="en-US" sz="2400" b="1" dirty="0">
                <a:ea typeface="Calibri" panose="020F0502020204030204" pitchFamily="34" charset="0"/>
                <a:cs typeface="Times New Roman" panose="02020603050405020304" pitchFamily="18" charset="0"/>
              </a:rPr>
              <a:t>a maternal death or periodically, even if there is no death</a:t>
            </a:r>
          </a:p>
          <a:p>
            <a:endParaRPr lang="en-US" dirty="0"/>
          </a:p>
        </p:txBody>
      </p:sp>
    </p:spTree>
    <p:extLst>
      <p:ext uri="{BB962C8B-B14F-4D97-AF65-F5344CB8AC3E}">
        <p14:creationId xmlns:p14="http://schemas.microsoft.com/office/powerpoint/2010/main" val="15117094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lvl="0" indent="0">
              <a:buNone/>
            </a:pPr>
            <a:r>
              <a:rPr lang="en-GB" dirty="0"/>
              <a:t>16. </a:t>
            </a:r>
            <a:r>
              <a:rPr lang="en-US" dirty="0" smtClean="0"/>
              <a:t>Which </a:t>
            </a:r>
            <a:r>
              <a:rPr lang="en-US" dirty="0"/>
              <a:t>types of maternal death are included in the ICD-MM classification system</a:t>
            </a:r>
            <a:r>
              <a:rPr lang="en-US" dirty="0" smtClean="0"/>
              <a:t>?</a:t>
            </a:r>
          </a:p>
          <a:p>
            <a:pPr marL="914400" lvl="1" indent="-514350">
              <a:buFont typeface="+mj-lt"/>
              <a:buAutoNum type="alphaLcPeriod"/>
            </a:pPr>
            <a:r>
              <a:rPr lang="en-GB" dirty="0"/>
              <a:t>Direct, coincidental, </a:t>
            </a:r>
            <a:r>
              <a:rPr lang="en-GB" dirty="0" smtClean="0"/>
              <a:t>unspecified</a:t>
            </a:r>
            <a:endParaRPr lang="en-US" dirty="0"/>
          </a:p>
          <a:p>
            <a:pPr marL="914400" lvl="1" indent="-514350">
              <a:buFont typeface="+mj-lt"/>
              <a:buAutoNum type="alphaLcPeriod"/>
            </a:pPr>
            <a:r>
              <a:rPr lang="en-GB" dirty="0" smtClean="0"/>
              <a:t>Direct</a:t>
            </a:r>
            <a:r>
              <a:rPr lang="en-GB" dirty="0"/>
              <a:t>, indirect, </a:t>
            </a:r>
            <a:r>
              <a:rPr lang="en-GB" dirty="0" smtClean="0"/>
              <a:t>coincidental</a:t>
            </a:r>
            <a:endParaRPr lang="en-US" dirty="0"/>
          </a:p>
          <a:p>
            <a:pPr marL="914400" lvl="1" indent="-514350">
              <a:buFont typeface="+mj-lt"/>
              <a:buAutoNum type="alphaLcPeriod"/>
            </a:pPr>
            <a:r>
              <a:rPr lang="en-GB" b="1" dirty="0" smtClean="0"/>
              <a:t>Direct</a:t>
            </a:r>
            <a:r>
              <a:rPr lang="en-GB" b="1" dirty="0"/>
              <a:t>, unspecified, indirect</a:t>
            </a:r>
            <a:endParaRPr lang="en-US" b="1" dirty="0"/>
          </a:p>
          <a:p>
            <a:pPr marL="457200" lvl="1" indent="0">
              <a:buNone/>
            </a:pPr>
            <a:endParaRPr lang="en-US" dirty="0"/>
          </a:p>
        </p:txBody>
      </p:sp>
    </p:spTree>
    <p:extLst>
      <p:ext uri="{BB962C8B-B14F-4D97-AF65-F5344CB8AC3E}">
        <p14:creationId xmlns:p14="http://schemas.microsoft.com/office/powerpoint/2010/main" val="5586676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7"/>
            </a:pPr>
            <a:r>
              <a:rPr lang="en-GB" sz="2800" dirty="0">
                <a:ea typeface="Calibri" panose="020F0502020204030204" pitchFamily="34" charset="0"/>
                <a:cs typeface="Times New Roman" panose="02020603050405020304" pitchFamily="18" charset="0"/>
              </a:rPr>
              <a:t>Which of the following is NOT one of the guiding principles of the response portion of MPDSR?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400" dirty="0" smtClean="0">
                <a:ea typeface="Calibri" panose="020F0502020204030204" pitchFamily="34" charset="0"/>
                <a:cs typeface="Times New Roman" panose="02020603050405020304" pitchFamily="18" charset="0"/>
              </a:rPr>
              <a:t>Monitoring </a:t>
            </a:r>
            <a:r>
              <a:rPr lang="en-US" sz="2400" dirty="0">
                <a:ea typeface="Calibri" panose="020F0502020204030204" pitchFamily="34" charset="0"/>
                <a:cs typeface="Times New Roman" panose="02020603050405020304" pitchFamily="18" charset="0"/>
              </a:rPr>
              <a:t>the implementation of actions/responses identified during the death review </a:t>
            </a:r>
            <a:endParaRPr lang="en-US" sz="2400" dirty="0" smtClean="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2400" dirty="0" smtClean="0">
                <a:ea typeface="Calibri" panose="020F0502020204030204" pitchFamily="34" charset="0"/>
                <a:cs typeface="Times New Roman" panose="02020603050405020304" pitchFamily="18" charset="0"/>
              </a:rPr>
              <a:t>Prioritizing </a:t>
            </a:r>
            <a:r>
              <a:rPr lang="en-US" sz="2400" dirty="0">
                <a:ea typeface="Calibri" panose="020F0502020204030204" pitchFamily="34" charset="0"/>
                <a:cs typeface="Times New Roman" panose="02020603050405020304" pitchFamily="18" charset="0"/>
              </a:rPr>
              <a:t>actions/responses based on avoidable factors identified during the death </a:t>
            </a:r>
            <a:r>
              <a:rPr lang="en-US" sz="2400" dirty="0" smtClean="0">
                <a:ea typeface="Calibri" panose="020F0502020204030204" pitchFamily="34" charset="0"/>
                <a:cs typeface="Times New Roman" panose="02020603050405020304" pitchFamily="18" charset="0"/>
              </a:rPr>
              <a:t>review</a:t>
            </a:r>
          </a:p>
          <a:p>
            <a:pPr lvl="1">
              <a:lnSpc>
                <a:spcPct val="107000"/>
              </a:lnSpc>
              <a:spcBef>
                <a:spcPts val="0"/>
              </a:spcBef>
              <a:spcAft>
                <a:spcPts val="0"/>
              </a:spcAft>
              <a:buFont typeface="+mj-lt"/>
              <a:buAutoNum type="alphaLcPeriod"/>
            </a:pPr>
            <a:r>
              <a:rPr lang="en-US" sz="2400" b="1" dirty="0" smtClean="0">
                <a:ea typeface="Calibri" panose="020F0502020204030204" pitchFamily="34" charset="0"/>
                <a:cs typeface="Times New Roman" panose="02020603050405020304" pitchFamily="18" charset="0"/>
              </a:rPr>
              <a:t>Not </a:t>
            </a:r>
            <a:r>
              <a:rPr lang="en-US" sz="2400" b="1" dirty="0">
                <a:ea typeface="Calibri" panose="020F0502020204030204" pitchFamily="34" charset="0"/>
                <a:cs typeface="Times New Roman" panose="02020603050405020304" pitchFamily="18" charset="0"/>
              </a:rPr>
              <a:t>establishing a timeline for response actions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6353712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19150"/>
            <a:ext cx="8229600" cy="3394472"/>
          </a:xfrm>
        </p:spPr>
        <p:txBody>
          <a:bodyPr/>
          <a:lstStyle/>
          <a:p>
            <a:pPr marL="457200" lvl="0" indent="-457200">
              <a:lnSpc>
                <a:spcPct val="107000"/>
              </a:lnSpc>
              <a:spcBef>
                <a:spcPts val="0"/>
              </a:spcBef>
              <a:spcAft>
                <a:spcPts val="0"/>
              </a:spcAft>
              <a:buFont typeface="+mj-lt"/>
              <a:buAutoNum type="arabicPeriod" startAt="18"/>
            </a:pPr>
            <a:r>
              <a:rPr lang="en-GB" sz="2800" dirty="0">
                <a:ea typeface="Calibri" panose="020F0502020204030204" pitchFamily="34" charset="0"/>
                <a:cs typeface="Times New Roman" panose="02020603050405020304" pitchFamily="18" charset="0"/>
              </a:rPr>
              <a:t>Which of the following options lists examples of the delays that the Three Delay Model addresses?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b="1" dirty="0">
                <a:ea typeface="Calibri" panose="020F0502020204030204" pitchFamily="34" charset="0"/>
                <a:cs typeface="Times New Roman" panose="02020603050405020304" pitchFamily="18" charset="0"/>
              </a:rPr>
              <a:t>Waiting too long to seek care because of the financial implications, the length of time it takes to reach care because of poor roads, and timeliness of care because of understaffed facilities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Receiving services at a busy facility, the time it takes to properly diagnose the root cause of an illness, and the time it takes medication or treatment to take effect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000" dirty="0">
                <a:ea typeface="Calibri" panose="020F0502020204030204" pitchFamily="34" charset="0"/>
                <a:cs typeface="Times New Roman" panose="02020603050405020304" pitchFamily="18" charset="0"/>
              </a:rPr>
              <a:t>The time it takes to find an affordable healthcare provider, the length of time it takes a provider to reach the patient, and the recovery time needed after a surgical procedure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80522899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19"/>
            </a:pPr>
            <a:r>
              <a:rPr lang="en-GB" dirty="0">
                <a:ea typeface="Calibri" panose="020F0502020204030204" pitchFamily="34" charset="0"/>
                <a:cs typeface="Times New Roman" panose="02020603050405020304" pitchFamily="18" charset="0"/>
              </a:rPr>
              <a:t>What is an important function of a Civil Registration / Vital Statistics (CR/VS) system?</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Registration of only births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dirty="0">
                <a:ea typeface="Calibri" panose="020F0502020204030204" pitchFamily="34" charset="0"/>
                <a:cs typeface="Times New Roman" panose="02020603050405020304" pitchFamily="18" charset="0"/>
              </a:rPr>
              <a:t>Registration of only deaths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b="1" dirty="0">
                <a:ea typeface="Calibri" panose="020F0502020204030204" pitchFamily="34" charset="0"/>
                <a:cs typeface="Times New Roman" panose="02020603050405020304" pitchFamily="18" charset="0"/>
              </a:rPr>
              <a:t>Registration of births and deaths</a:t>
            </a:r>
            <a:endParaRPr lang="en-US"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0987622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lvl="0" indent="-514350">
              <a:lnSpc>
                <a:spcPct val="107000"/>
              </a:lnSpc>
              <a:spcBef>
                <a:spcPts val="0"/>
              </a:spcBef>
              <a:spcAft>
                <a:spcPts val="0"/>
              </a:spcAft>
              <a:buFont typeface="+mj-lt"/>
              <a:buAutoNum type="arabicPeriod" startAt="20"/>
            </a:pPr>
            <a:r>
              <a:rPr lang="en-US" sz="2800" dirty="0" smtClean="0">
                <a:ea typeface="Calibri" panose="020F0502020204030204" pitchFamily="34" charset="0"/>
                <a:cs typeface="Times New Roman" panose="02020603050405020304" pitchFamily="18" charset="0"/>
              </a:rPr>
              <a:t>Monitoring </a:t>
            </a:r>
            <a:r>
              <a:rPr lang="en-US" sz="2800" dirty="0">
                <a:ea typeface="Calibri" panose="020F0502020204030204" pitchFamily="34" charset="0"/>
                <a:cs typeface="Times New Roman" panose="02020603050405020304" pitchFamily="18" charset="0"/>
              </a:rPr>
              <a:t>and </a:t>
            </a:r>
            <a:r>
              <a:rPr lang="en-US" sz="2800" dirty="0" err="1">
                <a:ea typeface="Calibri" panose="020F0502020204030204" pitchFamily="34" charset="0"/>
                <a:cs typeface="Times New Roman" panose="02020603050405020304" pitchFamily="18" charset="0"/>
              </a:rPr>
              <a:t>analysing</a:t>
            </a:r>
            <a:r>
              <a:rPr lang="en-US" sz="2800" dirty="0">
                <a:ea typeface="Calibri" panose="020F0502020204030204" pitchFamily="34" charset="0"/>
                <a:cs typeface="Times New Roman" panose="02020603050405020304" pitchFamily="18" charset="0"/>
              </a:rPr>
              <a:t> trends in maternal deaths and the findings of death reviews should be done at the following level</a:t>
            </a:r>
            <a:r>
              <a:rPr lang="en-GB" sz="2800" dirty="0" smtClean="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Community and facility levels only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b="1" dirty="0">
                <a:ea typeface="Calibri" panose="020F0502020204030204" pitchFamily="34" charset="0"/>
                <a:cs typeface="Times New Roman" panose="02020603050405020304" pitchFamily="18" charset="0"/>
              </a:rPr>
              <a:t>Community, facility, subnational, and national levels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GB" sz="2400" dirty="0">
                <a:ea typeface="Calibri" panose="020F0502020204030204" pitchFamily="34" charset="0"/>
                <a:cs typeface="Times New Roman" panose="02020603050405020304" pitchFamily="18" charset="0"/>
              </a:rPr>
              <a:t>Subnational level only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78893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388926055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77240" y="2266950"/>
            <a:ext cx="7772400" cy="2000250"/>
          </a:xfrm>
        </p:spPr>
        <p:txBody>
          <a:bodyPr/>
          <a:lstStyle/>
          <a:p>
            <a:r>
              <a:rPr lang="en-US" b="1" dirty="0" smtClean="0"/>
              <a:t>Day 3, Session 5</a:t>
            </a:r>
            <a:r>
              <a:rPr lang="en-US" altLang="en-US" b="1" dirty="0" smtClean="0"/>
              <a:t/>
            </a:r>
            <a:br>
              <a:rPr lang="en-US" altLang="en-US" b="1" dirty="0" smtClean="0"/>
            </a:br>
            <a:r>
              <a:rPr lang="en-US" dirty="0" smtClean="0"/>
              <a:t>Workshop Wrap-up and Closing Ceremony</a:t>
            </a:r>
            <a:endParaRPr lang="en-US" dirty="0"/>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257804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Maternal Mortality Ratio (MMR)</a:t>
            </a:r>
            <a:endParaRPr lang="en-US" dirty="0"/>
          </a:p>
        </p:txBody>
      </p:sp>
      <p:sp>
        <p:nvSpPr>
          <p:cNvPr id="3" name="Content Placeholder 2"/>
          <p:cNvSpPr>
            <a:spLocks noGrp="1"/>
          </p:cNvSpPr>
          <p:nvPr>
            <p:ph idx="1"/>
          </p:nvPr>
        </p:nvSpPr>
        <p:spPr/>
        <p:txBody>
          <a:bodyPr/>
          <a:lstStyle/>
          <a:p>
            <a:r>
              <a:rPr lang="en-US" smtClean="0"/>
              <a:t>This is the ratio of the number of maternal deaths during a given time period per 100,000 live births during the same time-period.</a:t>
            </a:r>
          </a:p>
          <a:p>
            <a:endParaRPr lang="en-US" dirty="0"/>
          </a:p>
        </p:txBody>
      </p:sp>
    </p:spTree>
    <p:extLst>
      <p:ext uri="{BB962C8B-B14F-4D97-AF65-F5344CB8AC3E}">
        <p14:creationId xmlns:p14="http://schemas.microsoft.com/office/powerpoint/2010/main" val="14665479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sz="half" idx="1"/>
          </p:nvPr>
        </p:nvSpPr>
        <p:spPr>
          <a:xfrm>
            <a:off x="304800" y="1139421"/>
            <a:ext cx="3810000" cy="3394472"/>
          </a:xfrm>
        </p:spPr>
        <p:txBody>
          <a:bodyPr/>
          <a:lstStyle/>
          <a:p>
            <a:r>
              <a:rPr lang="en-US" dirty="0" smtClean="0"/>
              <a:t>Describe how they will apply the knowledge and skills obtained during the workshop</a:t>
            </a:r>
          </a:p>
          <a:p>
            <a:r>
              <a:rPr lang="en-US" dirty="0" smtClean="0"/>
              <a:t>Provide feedback on the workshop</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88760" y="1232719"/>
            <a:ext cx="4626639" cy="3091632"/>
          </a:xfrm>
        </p:spPr>
      </p:pic>
    </p:spTree>
    <p:extLst>
      <p:ext uri="{BB962C8B-B14F-4D97-AF65-F5344CB8AC3E}">
        <p14:creationId xmlns:p14="http://schemas.microsoft.com/office/powerpoint/2010/main" val="5956794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Individual Learning Plan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4759" y="1081050"/>
            <a:ext cx="2954481" cy="3922962"/>
          </a:xfrm>
        </p:spPr>
      </p:pic>
    </p:spTree>
    <p:extLst>
      <p:ext uri="{BB962C8B-B14F-4D97-AF65-F5344CB8AC3E}">
        <p14:creationId xmlns:p14="http://schemas.microsoft.com/office/powerpoint/2010/main" val="358060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a:t>
            </a:r>
            <a:endParaRPr lang="en-US" dirty="0"/>
          </a:p>
        </p:txBody>
      </p:sp>
      <p:sp>
        <p:nvSpPr>
          <p:cNvPr id="3" name="Content Placeholder 2"/>
          <p:cNvSpPr>
            <a:spLocks noGrp="1"/>
          </p:cNvSpPr>
          <p:nvPr>
            <p:ph idx="1"/>
          </p:nvPr>
        </p:nvSpPr>
        <p:spPr/>
        <p:txBody>
          <a:bodyPr/>
          <a:lstStyle/>
          <a:p>
            <a:r>
              <a:rPr lang="en-US" dirty="0" smtClean="0"/>
              <a:t>What will you do differently as a result of this training? </a:t>
            </a:r>
          </a:p>
          <a:p>
            <a:r>
              <a:rPr lang="en-US" dirty="0" smtClean="0"/>
              <a:t>How will you share the learning from this training with others from your facility/district/MPDSR committee? </a:t>
            </a:r>
          </a:p>
          <a:p>
            <a:endParaRPr lang="en-US" dirty="0"/>
          </a:p>
        </p:txBody>
      </p:sp>
    </p:spTree>
    <p:extLst>
      <p:ext uri="{BB962C8B-B14F-4D97-AF65-F5344CB8AC3E}">
        <p14:creationId xmlns:p14="http://schemas.microsoft.com/office/powerpoint/2010/main" val="8000118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Workshop Evaluation</a:t>
            </a:r>
            <a:endParaRPr lang="en-US" dirty="0"/>
          </a:p>
        </p:txBody>
      </p:sp>
      <p:sp>
        <p:nvSpPr>
          <p:cNvPr id="4" name="Content Placeholder 3"/>
          <p:cNvSpPr>
            <a:spLocks noGrp="1"/>
          </p:cNvSpPr>
          <p:nvPr>
            <p:ph sz="half" idx="1"/>
          </p:nvPr>
        </p:nvSpPr>
        <p:spPr/>
        <p:txBody>
          <a:bodyPr/>
          <a:lstStyle/>
          <a:p>
            <a:r>
              <a:rPr lang="en-US" dirty="0" smtClean="0"/>
              <a:t>Please rate the MPDSR workshop using the following scale:</a:t>
            </a:r>
          </a:p>
          <a:p>
            <a:pPr lvl="1"/>
            <a:r>
              <a:rPr lang="en-US" dirty="0" smtClean="0"/>
              <a:t>1: Agree </a:t>
            </a:r>
          </a:p>
          <a:p>
            <a:pPr lvl="1"/>
            <a:r>
              <a:rPr lang="en-US" dirty="0" smtClean="0"/>
              <a:t>2: No Opinion </a:t>
            </a:r>
          </a:p>
          <a:p>
            <a:pPr lvl="1"/>
            <a:r>
              <a:rPr lang="en-US" dirty="0" smtClean="0"/>
              <a:t>3: Disagree </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05400" y="1063229"/>
            <a:ext cx="3199796" cy="3870720"/>
          </a:xfrm>
        </p:spPr>
      </p:pic>
    </p:spTree>
    <p:extLst>
      <p:ext uri="{BB962C8B-B14F-4D97-AF65-F5344CB8AC3E}">
        <p14:creationId xmlns:p14="http://schemas.microsoft.com/office/powerpoint/2010/main" val="315844287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1364"/>
          <a:stretch/>
        </p:blipFill>
        <p:spPr>
          <a:xfrm>
            <a:off x="-12823" y="11789"/>
            <a:ext cx="9122434" cy="5378930"/>
          </a:xfrm>
          <a:prstGeom prst="rect">
            <a:avLst/>
          </a:prstGeom>
        </p:spPr>
      </p:pic>
      <p:sp>
        <p:nvSpPr>
          <p:cNvPr id="4" name="Title 3"/>
          <p:cNvSpPr>
            <a:spLocks noGrp="1"/>
          </p:cNvSpPr>
          <p:nvPr>
            <p:ph type="ctrTitle"/>
          </p:nvPr>
        </p:nvSpPr>
        <p:spPr>
          <a:xfrm>
            <a:off x="2798252" y="4167388"/>
            <a:ext cx="3200400" cy="781050"/>
          </a:xfrm>
        </p:spPr>
        <p:txBody>
          <a:bodyPr/>
          <a:lstStyle/>
          <a:p>
            <a:r>
              <a:rPr lang="en-US" dirty="0">
                <a:solidFill>
                  <a:srgbClr val="FFFFFF"/>
                </a:solidFill>
              </a:rPr>
              <a:t>Thank you!</a:t>
            </a:r>
          </a:p>
        </p:txBody>
      </p:sp>
      <p:sp>
        <p:nvSpPr>
          <p:cNvPr id="3" name="TextBox 2"/>
          <p:cNvSpPr txBox="1"/>
          <p:nvPr/>
        </p:nvSpPr>
        <p:spPr>
          <a:xfrm>
            <a:off x="5998652" y="4930482"/>
            <a:ext cx="3145348" cy="276999"/>
          </a:xfrm>
          <a:prstGeom prst="rect">
            <a:avLst/>
          </a:prstGeom>
          <a:noFill/>
        </p:spPr>
        <p:txBody>
          <a:bodyPr wrap="none" rtlCol="0">
            <a:spAutoFit/>
          </a:bodyPr>
          <a:lstStyle/>
          <a:p>
            <a:r>
              <a:rPr lang="en-US" sz="1200" dirty="0">
                <a:solidFill>
                  <a:schemeClr val="bg1">
                    <a:lumMod val="60000"/>
                    <a:lumOff val="40000"/>
                  </a:schemeClr>
                </a:solidFill>
                <a:latin typeface="Gill Sans MT" panose="020B0502020104020203" pitchFamily="34" charset="0"/>
              </a:rPr>
              <a:t>Photo: Nigerian mother Ede holds her daughter</a:t>
            </a:r>
          </a:p>
        </p:txBody>
      </p:sp>
      <p:sp>
        <p:nvSpPr>
          <p:cNvPr id="7" name="Title 3"/>
          <p:cNvSpPr txBox="1">
            <a:spLocks/>
          </p:cNvSpPr>
          <p:nvPr/>
        </p:nvSpPr>
        <p:spPr bwMode="auto">
          <a:xfrm>
            <a:off x="5410200" y="165470"/>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Merci!</a:t>
            </a:r>
          </a:p>
        </p:txBody>
      </p:sp>
      <p:sp>
        <p:nvSpPr>
          <p:cNvPr id="8" name="Title 3"/>
          <p:cNvSpPr txBox="1">
            <a:spLocks/>
          </p:cNvSpPr>
          <p:nvPr/>
        </p:nvSpPr>
        <p:spPr bwMode="auto">
          <a:xfrm>
            <a:off x="5615542" y="1100200"/>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Asante Sana!</a:t>
            </a:r>
          </a:p>
        </p:txBody>
      </p:sp>
      <p:sp>
        <p:nvSpPr>
          <p:cNvPr id="9" name="Title 3"/>
          <p:cNvSpPr txBox="1">
            <a:spLocks/>
          </p:cNvSpPr>
          <p:nvPr/>
        </p:nvSpPr>
        <p:spPr bwMode="auto">
          <a:xfrm>
            <a:off x="4440870" y="3420425"/>
            <a:ext cx="46482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err="1">
                <a:solidFill>
                  <a:srgbClr val="FFFFFF"/>
                </a:solidFill>
              </a:rPr>
              <a:t>Misaotra</a:t>
            </a:r>
            <a:r>
              <a:rPr lang="en-US" dirty="0">
                <a:solidFill>
                  <a:srgbClr val="FFFFFF"/>
                </a:solidFill>
              </a:rPr>
              <a:t>!</a:t>
            </a:r>
          </a:p>
        </p:txBody>
      </p:sp>
      <p:sp>
        <p:nvSpPr>
          <p:cNvPr id="10" name="Title 3"/>
          <p:cNvSpPr txBox="1">
            <a:spLocks/>
          </p:cNvSpPr>
          <p:nvPr/>
        </p:nvSpPr>
        <p:spPr bwMode="auto">
          <a:xfrm>
            <a:off x="-376924" y="3962798"/>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Gracias!</a:t>
            </a:r>
          </a:p>
        </p:txBody>
      </p:sp>
      <p:sp>
        <p:nvSpPr>
          <p:cNvPr id="11" name="Title 3"/>
          <p:cNvSpPr txBox="1">
            <a:spLocks/>
          </p:cNvSpPr>
          <p:nvPr/>
        </p:nvSpPr>
        <p:spPr bwMode="auto">
          <a:xfrm>
            <a:off x="6159480" y="2639375"/>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E Dupe!</a:t>
            </a:r>
          </a:p>
        </p:txBody>
      </p:sp>
      <p:sp>
        <p:nvSpPr>
          <p:cNvPr id="12" name="Title 3"/>
          <p:cNvSpPr txBox="1">
            <a:spLocks/>
          </p:cNvSpPr>
          <p:nvPr/>
        </p:nvSpPr>
        <p:spPr bwMode="auto">
          <a:xfrm>
            <a:off x="-47212" y="67140"/>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Na </a:t>
            </a:r>
            <a:r>
              <a:rPr lang="en-US" dirty="0" err="1">
                <a:solidFill>
                  <a:srgbClr val="FFFFFF"/>
                </a:solidFill>
              </a:rPr>
              <a:t>Gode</a:t>
            </a:r>
            <a:r>
              <a:rPr lang="en-US" dirty="0">
                <a:solidFill>
                  <a:srgbClr val="FFFFFF"/>
                </a:solidFill>
              </a:rPr>
              <a:t>!</a:t>
            </a:r>
          </a:p>
        </p:txBody>
      </p:sp>
      <p:sp>
        <p:nvSpPr>
          <p:cNvPr id="13" name="Title 3"/>
          <p:cNvSpPr txBox="1">
            <a:spLocks/>
          </p:cNvSpPr>
          <p:nvPr/>
        </p:nvSpPr>
        <p:spPr bwMode="auto">
          <a:xfrm>
            <a:off x="636236" y="3103108"/>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solidFill>
                  <a:srgbClr val="FFFFFF"/>
                </a:solidFill>
              </a:rPr>
              <a:t>Obrigado!</a:t>
            </a:r>
          </a:p>
        </p:txBody>
      </p:sp>
      <p:sp>
        <p:nvSpPr>
          <p:cNvPr id="14" name="Title 3"/>
          <p:cNvSpPr txBox="1">
            <a:spLocks/>
          </p:cNvSpPr>
          <p:nvPr/>
        </p:nvSpPr>
        <p:spPr bwMode="auto">
          <a:xfrm>
            <a:off x="4648200" y="1858325"/>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err="1">
                <a:solidFill>
                  <a:srgbClr val="FFFFFF"/>
                </a:solidFill>
              </a:rPr>
              <a:t>Tsikomo</a:t>
            </a:r>
            <a:r>
              <a:rPr lang="en-US" dirty="0">
                <a:solidFill>
                  <a:srgbClr val="FFFFFF"/>
                </a:solidFill>
              </a:rPr>
              <a:t>!</a:t>
            </a:r>
          </a:p>
        </p:txBody>
      </p:sp>
      <p:sp>
        <p:nvSpPr>
          <p:cNvPr id="15" name="Title 3"/>
          <p:cNvSpPr txBox="1">
            <a:spLocks/>
          </p:cNvSpPr>
          <p:nvPr/>
        </p:nvSpPr>
        <p:spPr bwMode="auto">
          <a:xfrm>
            <a:off x="-435913" y="1881250"/>
            <a:ext cx="32004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err="1">
                <a:solidFill>
                  <a:srgbClr val="FFFFFF"/>
                </a:solidFill>
              </a:rPr>
              <a:t>Shukran</a:t>
            </a:r>
            <a:r>
              <a:rPr lang="en-US" dirty="0">
                <a:solidFill>
                  <a:srgbClr val="FFFFFF"/>
                </a:solidFill>
              </a:rPr>
              <a:t>!</a:t>
            </a:r>
          </a:p>
        </p:txBody>
      </p:sp>
    </p:spTree>
    <p:extLst>
      <p:ext uri="{BB962C8B-B14F-4D97-AF65-F5344CB8AC3E}">
        <p14:creationId xmlns:p14="http://schemas.microsoft.com/office/powerpoint/2010/main" val="202734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Global Causes of Maternal Mortality</a:t>
            </a:r>
            <a:endParaRPr lang="en-US" dirty="0"/>
          </a:p>
        </p:txBody>
      </p:sp>
      <p:sp>
        <p:nvSpPr>
          <p:cNvPr id="3" name="Content Placeholder 2"/>
          <p:cNvSpPr>
            <a:spLocks noGrp="1"/>
          </p:cNvSpPr>
          <p:nvPr>
            <p:ph idx="1"/>
          </p:nvPr>
        </p:nvSpPr>
        <p:spPr/>
        <p:txBody>
          <a:bodyPr/>
          <a:lstStyle/>
          <a:p>
            <a:r>
              <a:rPr lang="en-US" smtClean="0"/>
              <a:t>Haemorrhage (27.1%)</a:t>
            </a:r>
          </a:p>
          <a:p>
            <a:r>
              <a:rPr lang="en-US" smtClean="0"/>
              <a:t>Hypertensive disorders (14.0%) </a:t>
            </a:r>
          </a:p>
          <a:p>
            <a:r>
              <a:rPr lang="en-US" smtClean="0"/>
              <a:t>Sepsis (10.7%) </a:t>
            </a:r>
          </a:p>
          <a:p>
            <a:r>
              <a:rPr lang="en-US" smtClean="0"/>
              <a:t>Abortion (8%)</a:t>
            </a:r>
          </a:p>
          <a:p>
            <a:r>
              <a:rPr lang="en-US" smtClean="0"/>
              <a:t>Embolism (3.2%)</a:t>
            </a:r>
          </a:p>
          <a:p>
            <a:r>
              <a:rPr lang="en-US" smtClean="0"/>
              <a:t>Other direct causes (9.6%)</a:t>
            </a:r>
            <a:endParaRPr lang="en-US" dirty="0"/>
          </a:p>
        </p:txBody>
      </p:sp>
    </p:spTree>
    <p:extLst>
      <p:ext uri="{BB962C8B-B14F-4D97-AF65-F5344CB8AC3E}">
        <p14:creationId xmlns:p14="http://schemas.microsoft.com/office/powerpoint/2010/main" val="191436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Country Specific Mortality Data</a:t>
            </a:r>
            <a:endParaRPr lang="en-US" dirty="0"/>
          </a:p>
        </p:txBody>
      </p:sp>
      <p:sp>
        <p:nvSpPr>
          <p:cNvPr id="3" name="Content Placeholder 2"/>
          <p:cNvSpPr>
            <a:spLocks noGrp="1"/>
          </p:cNvSpPr>
          <p:nvPr>
            <p:ph idx="1"/>
          </p:nvPr>
        </p:nvSpPr>
        <p:spPr/>
        <p:txBody>
          <a:bodyPr/>
          <a:lstStyle/>
          <a:p>
            <a:r>
              <a:rPr lang="en-US" smtClean="0">
                <a:solidFill>
                  <a:srgbClr val="FF0000"/>
                </a:solidFill>
              </a:rPr>
              <a:t>Placeholder</a:t>
            </a:r>
            <a:r>
              <a:rPr lang="en-US" smtClean="0"/>
              <a:t> – </a:t>
            </a:r>
            <a:r>
              <a:rPr lang="en-US" smtClean="0">
                <a:solidFill>
                  <a:srgbClr val="FF0000"/>
                </a:solidFill>
              </a:rPr>
              <a:t>Facilitator, </a:t>
            </a:r>
            <a:r>
              <a:rPr lang="en-US" smtClean="0"/>
              <a:t>please insert 1-2 slides with country-specific data</a:t>
            </a:r>
            <a:endParaRPr lang="en-US" dirty="0"/>
          </a:p>
        </p:txBody>
      </p:sp>
    </p:spTree>
    <p:extLst>
      <p:ext uri="{BB962C8B-B14F-4D97-AF65-F5344CB8AC3E}">
        <p14:creationId xmlns:p14="http://schemas.microsoft.com/office/powerpoint/2010/main" val="1739306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mtClean="0">
                <a:solidFill>
                  <a:srgbClr val="FF0000"/>
                </a:solidFill>
              </a:rPr>
              <a:t>Example: </a:t>
            </a:r>
            <a:r>
              <a:rPr lang="en-US" smtClean="0"/>
              <a:t>Select Indicators</a:t>
            </a:r>
            <a:endParaRPr lang="en-US" dirty="0">
              <a:solidFill>
                <a:srgbClr val="FF0000"/>
              </a:solidFill>
            </a:endParaRPr>
          </a:p>
        </p:txBody>
      </p:sp>
      <p:graphicFrame>
        <p:nvGraphicFramePr>
          <p:cNvPr id="10" name="Content Placeholder 9"/>
          <p:cNvGraphicFramePr>
            <a:graphicFrameLocks noGrp="1"/>
          </p:cNvGraphicFramePr>
          <p:nvPr>
            <p:ph sz="half" idx="1"/>
            <p:extLst/>
          </p:nvPr>
        </p:nvGraphicFramePr>
        <p:xfrm>
          <a:off x="4653086" y="1263064"/>
          <a:ext cx="4039228" cy="3360420"/>
        </p:xfrm>
        <a:graphic>
          <a:graphicData uri="http://schemas.openxmlformats.org/drawingml/2006/table">
            <a:tbl>
              <a:tblPr firstRow="1" bandRow="1">
                <a:tableStyleId>{00A15C55-8517-42AA-B614-E9B94910E393}</a:tableStyleId>
              </a:tblPr>
              <a:tblGrid>
                <a:gridCol w="3347914">
                  <a:extLst>
                    <a:ext uri="{9D8B030D-6E8A-4147-A177-3AD203B41FA5}">
                      <a16:colId xmlns:a16="http://schemas.microsoft.com/office/drawing/2014/main" xmlns="" val="20001"/>
                    </a:ext>
                  </a:extLst>
                </a:gridCol>
                <a:gridCol w="691314">
                  <a:extLst>
                    <a:ext uri="{9D8B030D-6E8A-4147-A177-3AD203B41FA5}">
                      <a16:colId xmlns:a16="http://schemas.microsoft.com/office/drawing/2014/main" xmlns="" val="20002"/>
                    </a:ext>
                  </a:extLst>
                </a:gridCol>
              </a:tblGrid>
              <a:tr h="120349">
                <a:tc>
                  <a:txBody>
                    <a:bodyPr/>
                    <a:lstStyle/>
                    <a:p>
                      <a:pPr algn="ctr"/>
                      <a:r>
                        <a:rPr lang="en-US" sz="2000" dirty="0">
                          <a:solidFill>
                            <a:srgbClr val="FFFFFF"/>
                          </a:solidFill>
                          <a:latin typeface="Gill Sans MT" panose="020B0502020104020203" pitchFamily="34" charset="0"/>
                        </a:rPr>
                        <a:t>Causes of maternal deaths</a:t>
                      </a:r>
                    </a:p>
                  </a:txBody>
                  <a:tcPr marL="74879" marR="74879" marT="34290" marB="34290">
                    <a:solidFill>
                      <a:schemeClr val="tx2"/>
                    </a:solidFill>
                  </a:tcPr>
                </a:tc>
                <a:tc>
                  <a:txBody>
                    <a:bodyPr/>
                    <a:lstStyle/>
                    <a:p>
                      <a:pPr algn="ctr"/>
                      <a:r>
                        <a:rPr lang="en-US" sz="2000" dirty="0">
                          <a:solidFill>
                            <a:srgbClr val="FFFFFF"/>
                          </a:solidFill>
                          <a:latin typeface="Gill Sans MT" panose="020B0502020104020203" pitchFamily="34" charset="0"/>
                        </a:rPr>
                        <a:t>%</a:t>
                      </a:r>
                    </a:p>
                  </a:txBody>
                  <a:tcPr marL="74879" marR="74879" marT="34290" marB="34290">
                    <a:solidFill>
                      <a:schemeClr val="tx2"/>
                    </a:solidFill>
                  </a:tcPr>
                </a:tc>
                <a:extLst>
                  <a:ext uri="{0D108BD9-81ED-4DB2-BD59-A6C34878D82A}">
                    <a16:rowId xmlns:a16="http://schemas.microsoft.com/office/drawing/2014/main" xmlns="" val="10000"/>
                  </a:ext>
                </a:extLst>
              </a:tr>
              <a:tr h="0">
                <a:tc>
                  <a:txBody>
                    <a:bodyPr/>
                    <a:lstStyle/>
                    <a:p>
                      <a:r>
                        <a:rPr lang="en-US" sz="2000" dirty="0" err="1">
                          <a:solidFill>
                            <a:schemeClr val="tx1"/>
                          </a:solidFill>
                          <a:latin typeface="Gill Sans MT" panose="020B0502020104020203" pitchFamily="34" charset="0"/>
                        </a:rPr>
                        <a:t>Haemorrhage</a:t>
                      </a:r>
                      <a:endParaRPr lang="en-US" sz="2000" dirty="0">
                        <a:solidFill>
                          <a:schemeClr val="tx1"/>
                        </a:solidFill>
                        <a:latin typeface="Gill Sans MT" panose="020B0502020104020203" pitchFamily="34" charset="0"/>
                      </a:endParaRP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1"/>
                  </a:ext>
                </a:extLst>
              </a:tr>
              <a:tr h="0">
                <a:tc>
                  <a:txBody>
                    <a:bodyPr/>
                    <a:lstStyle/>
                    <a:p>
                      <a:r>
                        <a:rPr lang="en-US" sz="2000" dirty="0">
                          <a:latin typeface="Gill Sans MT" panose="020B0502020104020203" pitchFamily="34" charset="0"/>
                        </a:rPr>
                        <a:t>Infection</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2"/>
                  </a:ext>
                </a:extLst>
              </a:tr>
              <a:tr h="0">
                <a:tc>
                  <a:txBody>
                    <a:bodyPr/>
                    <a:lstStyle/>
                    <a:p>
                      <a:r>
                        <a:rPr lang="en-US" sz="2000" dirty="0" err="1">
                          <a:latin typeface="Gill Sans MT" panose="020B0502020104020203" pitchFamily="34" charset="0"/>
                        </a:rPr>
                        <a:t>Eclampsia</a:t>
                      </a:r>
                      <a:endParaRPr lang="en-US" sz="2000" dirty="0">
                        <a:latin typeface="Gill Sans MT" panose="020B0502020104020203" pitchFamily="34" charset="0"/>
                      </a:endParaRP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3"/>
                  </a:ext>
                </a:extLst>
              </a:tr>
              <a:tr h="0">
                <a:tc>
                  <a:txBody>
                    <a:bodyPr/>
                    <a:lstStyle/>
                    <a:p>
                      <a:r>
                        <a:rPr lang="en-US" sz="2000" dirty="0">
                          <a:latin typeface="Gill Sans MT" panose="020B0502020104020203" pitchFamily="34" charset="0"/>
                        </a:rPr>
                        <a:t>Unsafe abortion</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4"/>
                  </a:ext>
                </a:extLst>
              </a:tr>
              <a:tr h="0">
                <a:tc>
                  <a:txBody>
                    <a:bodyPr/>
                    <a:lstStyle/>
                    <a:p>
                      <a:r>
                        <a:rPr lang="en-US" sz="2000" dirty="0">
                          <a:latin typeface="Gill Sans MT" panose="020B0502020104020203" pitchFamily="34" charset="0"/>
                        </a:rPr>
                        <a:t>Obstructed Labor</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5"/>
                  </a:ext>
                </a:extLst>
              </a:tr>
              <a:tr h="0">
                <a:tc>
                  <a:txBody>
                    <a:bodyPr/>
                    <a:lstStyle/>
                    <a:p>
                      <a:r>
                        <a:rPr lang="en-US" sz="2000" dirty="0">
                          <a:latin typeface="Gill Sans MT" panose="020B0502020104020203" pitchFamily="34" charset="0"/>
                        </a:rPr>
                        <a:t>Malaria</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6"/>
                  </a:ext>
                </a:extLst>
              </a:tr>
              <a:tr h="0">
                <a:tc>
                  <a:txBody>
                    <a:bodyPr/>
                    <a:lstStyle/>
                    <a:p>
                      <a:r>
                        <a:rPr lang="en-US" sz="2000" dirty="0">
                          <a:latin typeface="Gill Sans MT" panose="020B0502020104020203" pitchFamily="34" charset="0"/>
                        </a:rPr>
                        <a:t>Anemia</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7"/>
                  </a:ext>
                </a:extLst>
              </a:tr>
              <a:tr h="0">
                <a:tc>
                  <a:txBody>
                    <a:bodyPr/>
                    <a:lstStyle/>
                    <a:p>
                      <a:r>
                        <a:rPr lang="en-US" sz="2000" dirty="0">
                          <a:latin typeface="Gill Sans MT" panose="020B0502020104020203" pitchFamily="34" charset="0"/>
                        </a:rPr>
                        <a:t>Others</a:t>
                      </a:r>
                    </a:p>
                  </a:txBody>
                  <a:tcPr marL="74879" marR="74879" marT="34290" marB="34290"/>
                </a:tc>
                <a:tc>
                  <a:txBody>
                    <a:bodyPr/>
                    <a:lstStyle/>
                    <a:p>
                      <a:endParaRPr lang="en-US" sz="2000" dirty="0">
                        <a:latin typeface="Gill Sans MT" panose="020B0502020104020203" pitchFamily="34" charset="0"/>
                      </a:endParaRPr>
                    </a:p>
                  </a:txBody>
                  <a:tcPr marL="74879" marR="74879" marT="34290" marB="34290"/>
                </a:tc>
                <a:extLst>
                  <a:ext uri="{0D108BD9-81ED-4DB2-BD59-A6C34878D82A}">
                    <a16:rowId xmlns:a16="http://schemas.microsoft.com/office/drawing/2014/main" xmlns="" val="10008"/>
                  </a:ext>
                </a:extLst>
              </a:tr>
            </a:tbl>
          </a:graphicData>
        </a:graphic>
      </p:graphicFrame>
      <p:graphicFrame>
        <p:nvGraphicFramePr>
          <p:cNvPr id="6" name="Content Placeholder 6"/>
          <p:cNvGraphicFramePr>
            <a:graphicFrameLocks noGrp="1"/>
          </p:cNvGraphicFramePr>
          <p:nvPr>
            <p:ph sz="half" idx="2"/>
            <p:extLst/>
          </p:nvPr>
        </p:nvGraphicFramePr>
        <p:xfrm>
          <a:off x="426720" y="1263064"/>
          <a:ext cx="4038799" cy="2103152"/>
        </p:xfrm>
        <a:graphic>
          <a:graphicData uri="http://schemas.openxmlformats.org/drawingml/2006/table">
            <a:tbl>
              <a:tblPr firstRow="1" bandRow="1">
                <a:tableStyleId>{00A15C55-8517-42AA-B614-E9B94910E393}</a:tableStyleId>
              </a:tblPr>
              <a:tblGrid>
                <a:gridCol w="2457286">
                  <a:extLst>
                    <a:ext uri="{9D8B030D-6E8A-4147-A177-3AD203B41FA5}">
                      <a16:colId xmlns:a16="http://schemas.microsoft.com/office/drawing/2014/main" xmlns="" val="20001"/>
                    </a:ext>
                  </a:extLst>
                </a:gridCol>
                <a:gridCol w="789842">
                  <a:extLst>
                    <a:ext uri="{9D8B030D-6E8A-4147-A177-3AD203B41FA5}">
                      <a16:colId xmlns:a16="http://schemas.microsoft.com/office/drawing/2014/main" xmlns="" val="20002"/>
                    </a:ext>
                  </a:extLst>
                </a:gridCol>
                <a:gridCol w="791671">
                  <a:extLst>
                    <a:ext uri="{9D8B030D-6E8A-4147-A177-3AD203B41FA5}">
                      <a16:colId xmlns:a16="http://schemas.microsoft.com/office/drawing/2014/main" xmlns="" val="20003"/>
                    </a:ext>
                  </a:extLst>
                </a:gridCol>
              </a:tblGrid>
              <a:tr h="220988">
                <a:tc>
                  <a:txBody>
                    <a:bodyPr/>
                    <a:lstStyle/>
                    <a:p>
                      <a:pPr marL="0" algn="ctr" defTabSz="914400" rtl="0" eaLnBrk="1" latinLnBrk="0" hangingPunct="1"/>
                      <a:r>
                        <a:rPr lang="en-US" sz="2000" b="1" kern="1200" dirty="0">
                          <a:solidFill>
                            <a:srgbClr val="FFFFFF"/>
                          </a:solidFill>
                          <a:latin typeface="Gill Sans MT" panose="020B0502020104020203" pitchFamily="34" charset="0"/>
                          <a:ea typeface="+mn-ea"/>
                          <a:cs typeface="+mn-cs"/>
                        </a:rPr>
                        <a:t>Maternal Care Indicators</a:t>
                      </a:r>
                    </a:p>
                  </a:txBody>
                  <a:tcPr marL="48980" marR="48980" marT="34294" marB="34294" anchor="ctr">
                    <a:solidFill>
                      <a:schemeClr val="tx2"/>
                    </a:solidFill>
                  </a:tcPr>
                </a:tc>
                <a:tc gridSpan="2">
                  <a:txBody>
                    <a:bodyPr/>
                    <a:lstStyle/>
                    <a:p>
                      <a:pPr marL="0" algn="ctr" defTabSz="914400" rtl="0" eaLnBrk="1" latinLnBrk="0" hangingPunct="1"/>
                      <a:r>
                        <a:rPr lang="en-US" sz="2000" b="1" kern="1200" dirty="0">
                          <a:solidFill>
                            <a:srgbClr val="FFFFFF"/>
                          </a:solidFill>
                          <a:latin typeface="Gill Sans MT" panose="020B0502020104020203" pitchFamily="34" charset="0"/>
                          <a:ea typeface="+mn-ea"/>
                          <a:cs typeface="+mn-cs"/>
                        </a:rPr>
                        <a:t>Rate/Ratio</a:t>
                      </a:r>
                    </a:p>
                  </a:txBody>
                  <a:tcPr marL="48980" marR="48980" marT="34294" marB="34294" anchor="ctr">
                    <a:solidFill>
                      <a:schemeClr val="tx2"/>
                    </a:solidFill>
                  </a:tcPr>
                </a:tc>
                <a:tc hMerge="1">
                  <a:txBody>
                    <a:bodyPr/>
                    <a:lstStyle/>
                    <a:p>
                      <a:endParaRPr lang="en-US"/>
                    </a:p>
                  </a:txBody>
                  <a:tcPr/>
                </a:tc>
                <a:extLst>
                  <a:ext uri="{0D108BD9-81ED-4DB2-BD59-A6C34878D82A}">
                    <a16:rowId xmlns:a16="http://schemas.microsoft.com/office/drawing/2014/main" xmlns="" val="10000"/>
                  </a:ext>
                </a:extLst>
              </a:tr>
              <a:tr h="274328">
                <a:tc>
                  <a:txBody>
                    <a:bodyPr/>
                    <a:lstStyle/>
                    <a:p>
                      <a:pPr marL="0" algn="l" defTabSz="914400" rtl="0" eaLnBrk="1" latinLnBrk="0" hangingPunct="1"/>
                      <a:endParaRPr lang="en-US" sz="2000" kern="1200" dirty="0">
                        <a:solidFill>
                          <a:schemeClr val="dk1"/>
                        </a:solidFill>
                        <a:latin typeface="Gill Sans MT" panose="020B0502020104020203" pitchFamily="34" charset="0"/>
                        <a:ea typeface="+mn-ea"/>
                        <a:cs typeface="+mn-cs"/>
                      </a:endParaRPr>
                    </a:p>
                  </a:txBody>
                  <a:tcPr marL="48980" marR="48980" marT="34294" marB="34294"/>
                </a:tc>
                <a:tc>
                  <a:txBody>
                    <a:bodyPr/>
                    <a:lstStyle/>
                    <a:p>
                      <a:pPr marL="0" algn="l" defTabSz="914400" rtl="0" eaLnBrk="1" latinLnBrk="0" hangingPunct="1"/>
                      <a:r>
                        <a:rPr lang="en-US" sz="2000" kern="1200" dirty="0">
                          <a:solidFill>
                            <a:schemeClr val="dk1"/>
                          </a:solidFill>
                          <a:latin typeface="Gill Sans MT" panose="020B0502020104020203" pitchFamily="34" charset="0"/>
                          <a:ea typeface="+mn-ea"/>
                          <a:cs typeface="+mn-cs"/>
                        </a:rPr>
                        <a:t>2008</a:t>
                      </a:r>
                    </a:p>
                  </a:txBody>
                  <a:tcPr marL="48980" marR="48980" marT="34294" marB="34294"/>
                </a:tc>
                <a:tc>
                  <a:txBody>
                    <a:bodyPr/>
                    <a:lstStyle/>
                    <a:p>
                      <a:pPr marL="0" algn="l" defTabSz="914400" rtl="0" eaLnBrk="1" latinLnBrk="0" hangingPunct="1"/>
                      <a:r>
                        <a:rPr lang="en-US" sz="2000" kern="1200" dirty="0">
                          <a:solidFill>
                            <a:schemeClr val="dk1"/>
                          </a:solidFill>
                          <a:latin typeface="Gill Sans MT" panose="020B0502020104020203" pitchFamily="34" charset="0"/>
                          <a:ea typeface="+mn-ea"/>
                          <a:cs typeface="+mn-cs"/>
                        </a:rPr>
                        <a:t>2015</a:t>
                      </a:r>
                    </a:p>
                  </a:txBody>
                  <a:tcPr marL="48980" marR="48980" marT="34294" marB="34294"/>
                </a:tc>
                <a:extLst>
                  <a:ext uri="{0D108BD9-81ED-4DB2-BD59-A6C34878D82A}">
                    <a16:rowId xmlns:a16="http://schemas.microsoft.com/office/drawing/2014/main" xmlns="" val="10001"/>
                  </a:ext>
                </a:extLst>
              </a:tr>
              <a:tr h="274328">
                <a:tc>
                  <a:txBody>
                    <a:bodyPr/>
                    <a:lstStyle/>
                    <a:p>
                      <a:pPr marL="0" algn="l" defTabSz="914400" rtl="0" eaLnBrk="1" latinLnBrk="0" hangingPunct="1"/>
                      <a:r>
                        <a:rPr lang="en-US" sz="2000" kern="1200" dirty="0">
                          <a:solidFill>
                            <a:schemeClr val="dk1"/>
                          </a:solidFill>
                          <a:latin typeface="Gill Sans MT" panose="020B0502020104020203" pitchFamily="34" charset="0"/>
                          <a:ea typeface="+mn-ea"/>
                          <a:cs typeface="+mn-cs"/>
                        </a:rPr>
                        <a:t>Maternal Mortality</a:t>
                      </a:r>
                    </a:p>
                  </a:txBody>
                  <a:tcPr marL="48980" marR="48980" marT="34294" marB="34294"/>
                </a:tc>
                <a:tc>
                  <a:txBody>
                    <a:bodyPr/>
                    <a:lstStyle/>
                    <a:p>
                      <a:pPr marL="0" algn="l" defTabSz="914400" rtl="0" eaLnBrk="1" latinLnBrk="0" hangingPunct="1"/>
                      <a:endParaRPr lang="en-US" sz="2000" kern="1200" dirty="0">
                        <a:solidFill>
                          <a:schemeClr val="dk1"/>
                        </a:solidFill>
                        <a:latin typeface="Gill Sans MT" panose="020B0502020104020203" pitchFamily="34" charset="0"/>
                        <a:ea typeface="+mn-ea"/>
                        <a:cs typeface="+mn-cs"/>
                      </a:endParaRPr>
                    </a:p>
                  </a:txBody>
                  <a:tcPr marL="48980" marR="48980" marT="34294" marB="34294"/>
                </a:tc>
                <a:tc>
                  <a:txBody>
                    <a:bodyPr/>
                    <a:lstStyle/>
                    <a:p>
                      <a:pPr marL="0" algn="l" defTabSz="914400" rtl="0" eaLnBrk="1" latinLnBrk="0" hangingPunct="1"/>
                      <a:endParaRPr lang="en-US" sz="2000" kern="1200" dirty="0">
                        <a:solidFill>
                          <a:schemeClr val="dk1"/>
                        </a:solidFill>
                        <a:latin typeface="Gill Sans MT" panose="020B0502020104020203" pitchFamily="34" charset="0"/>
                        <a:ea typeface="+mn-ea"/>
                        <a:cs typeface="+mn-cs"/>
                      </a:endParaRPr>
                    </a:p>
                  </a:txBody>
                  <a:tcPr marL="48980" marR="48980" marT="34294" marB="34294"/>
                </a:tc>
                <a:extLst>
                  <a:ext uri="{0D108BD9-81ED-4DB2-BD59-A6C34878D82A}">
                    <a16:rowId xmlns:a16="http://schemas.microsoft.com/office/drawing/2014/main" xmlns="" val="10002"/>
                  </a:ext>
                </a:extLst>
              </a:tr>
              <a:tr h="459074">
                <a:tc>
                  <a:txBody>
                    <a:bodyPr/>
                    <a:lstStyle/>
                    <a:p>
                      <a:pPr marL="0" algn="l" defTabSz="914400" rtl="0" eaLnBrk="1" latinLnBrk="0" hangingPunct="1"/>
                      <a:r>
                        <a:rPr lang="en-US" sz="2000" kern="1200" dirty="0">
                          <a:solidFill>
                            <a:schemeClr val="dk1"/>
                          </a:solidFill>
                          <a:latin typeface="Gill Sans MT" panose="020B0502020104020203" pitchFamily="34" charset="0"/>
                          <a:ea typeface="+mn-ea"/>
                          <a:cs typeface="+mn-cs"/>
                        </a:rPr>
                        <a:t>Delivery in a health facility</a:t>
                      </a:r>
                    </a:p>
                  </a:txBody>
                  <a:tcPr marL="48980" marR="48980" marT="34294" marB="34294"/>
                </a:tc>
                <a:tc>
                  <a:txBody>
                    <a:bodyPr/>
                    <a:lstStyle/>
                    <a:p>
                      <a:pPr marL="0" algn="l" defTabSz="914400" rtl="0" eaLnBrk="1" latinLnBrk="0" hangingPunct="1"/>
                      <a:endParaRPr lang="en-US" sz="2000" kern="1200" dirty="0">
                        <a:solidFill>
                          <a:schemeClr val="dk1"/>
                        </a:solidFill>
                        <a:latin typeface="Gill Sans MT" panose="020B0502020104020203" pitchFamily="34" charset="0"/>
                        <a:ea typeface="+mn-ea"/>
                        <a:cs typeface="+mn-cs"/>
                      </a:endParaRPr>
                    </a:p>
                  </a:txBody>
                  <a:tcPr marL="48980" marR="48980" marT="34294" marB="34294"/>
                </a:tc>
                <a:tc>
                  <a:txBody>
                    <a:bodyPr/>
                    <a:lstStyle/>
                    <a:p>
                      <a:pPr marL="0" algn="l" defTabSz="914400" rtl="0" eaLnBrk="1" latinLnBrk="0" hangingPunct="1"/>
                      <a:endParaRPr lang="en-US" sz="2000" kern="1200" dirty="0">
                        <a:solidFill>
                          <a:schemeClr val="dk1"/>
                        </a:solidFill>
                        <a:latin typeface="Gill Sans MT" panose="020B0502020104020203" pitchFamily="34" charset="0"/>
                        <a:ea typeface="+mn-ea"/>
                        <a:cs typeface="+mn-cs"/>
                      </a:endParaRPr>
                    </a:p>
                  </a:txBody>
                  <a:tcPr marL="48980" marR="48980" marT="34294" marB="34294"/>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515438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WHO define MDSR? </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pc="-20" dirty="0" smtClean="0"/>
              <a:t>“A form of </a:t>
            </a:r>
            <a:r>
              <a:rPr lang="en-US" b="1" spc="-20" dirty="0" smtClean="0"/>
              <a:t>continuous surveillance </a:t>
            </a:r>
            <a:r>
              <a:rPr lang="en-US" spc="-20" dirty="0" smtClean="0"/>
              <a:t>linking the health information system and </a:t>
            </a:r>
            <a:r>
              <a:rPr lang="en-US" b="1" spc="-20" dirty="0" smtClean="0"/>
              <a:t>quality improvement </a:t>
            </a:r>
            <a:r>
              <a:rPr lang="en-US" spc="-20" dirty="0" smtClean="0"/>
              <a:t>processes from local to national levels. It includes the </a:t>
            </a:r>
            <a:r>
              <a:rPr lang="en-US" b="1" spc="-20" dirty="0" smtClean="0"/>
              <a:t>routine identification, notification, quantification, and determination of causes</a:t>
            </a:r>
            <a:r>
              <a:rPr lang="en-US" spc="-20" dirty="0" smtClean="0"/>
              <a:t> and </a:t>
            </a:r>
            <a:r>
              <a:rPr lang="en-US" spc="-20" dirty="0" err="1" smtClean="0"/>
              <a:t>avoidability</a:t>
            </a:r>
            <a:r>
              <a:rPr lang="en-US" spc="-20" dirty="0" smtClean="0"/>
              <a:t> of all maternal deaths, as well as the use of this information to </a:t>
            </a:r>
            <a:r>
              <a:rPr lang="en-US" b="1" spc="-20" dirty="0" smtClean="0"/>
              <a:t>respond with actions </a:t>
            </a:r>
            <a:r>
              <a:rPr lang="en-US" spc="-20" dirty="0" smtClean="0"/>
              <a:t>that will prevent future deaths”</a:t>
            </a:r>
            <a:endParaRPr lang="en-US" spc="-20" dirty="0"/>
          </a:p>
        </p:txBody>
      </p:sp>
    </p:spTree>
    <p:extLst>
      <p:ext uri="{BB962C8B-B14F-4D97-AF65-F5344CB8AC3E}">
        <p14:creationId xmlns:p14="http://schemas.microsoft.com/office/powerpoint/2010/main" val="178990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MDSR </a:t>
            </a:r>
            <a:r>
              <a:rPr lang="en-US" sz="2500" dirty="0" smtClean="0"/>
              <a:t>(WHO, 2013)</a:t>
            </a:r>
            <a:endParaRPr lang="en-US" sz="2500" dirty="0"/>
          </a:p>
        </p:txBody>
      </p:sp>
      <p:sp>
        <p:nvSpPr>
          <p:cNvPr id="3" name="Content Placeholder 2"/>
          <p:cNvSpPr>
            <a:spLocks noGrp="1"/>
          </p:cNvSpPr>
          <p:nvPr>
            <p:ph idx="1"/>
          </p:nvPr>
        </p:nvSpPr>
        <p:spPr>
          <a:xfrm>
            <a:off x="457200" y="1200151"/>
            <a:ext cx="3429000" cy="3394472"/>
          </a:xfrm>
        </p:spPr>
        <p:txBody>
          <a:bodyPr>
            <a:normAutofit fontScale="92500"/>
          </a:bodyPr>
          <a:lstStyle/>
          <a:p>
            <a:pPr marL="0" indent="0">
              <a:buNone/>
            </a:pPr>
            <a:r>
              <a:rPr lang="en-US" sz="2250" dirty="0" smtClean="0"/>
              <a:t>To eliminate preventable maternal mortality</a:t>
            </a:r>
          </a:p>
          <a:p>
            <a:r>
              <a:rPr lang="en-US" sz="2250" dirty="0" smtClean="0"/>
              <a:t>The primary goal of MDSR is to eliminate preventable maternal mortality by obtaining and using information on each maternal death to guide public health actions and monitor their impact.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560"/>
          <a:stretch/>
        </p:blipFill>
        <p:spPr>
          <a:xfrm>
            <a:off x="4038600" y="1428750"/>
            <a:ext cx="4548431" cy="2650809"/>
          </a:xfrm>
          <a:prstGeom prst="rect">
            <a:avLst/>
          </a:prstGeom>
        </p:spPr>
      </p:pic>
    </p:spTree>
    <p:extLst>
      <p:ext uri="{BB962C8B-B14F-4D97-AF65-F5344CB8AC3E}">
        <p14:creationId xmlns:p14="http://schemas.microsoft.com/office/powerpoint/2010/main" val="2143943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objectives </a:t>
            </a:r>
            <a:r>
              <a:rPr lang="en-US" sz="2500" dirty="0" smtClean="0"/>
              <a:t>(WHO, 2013)</a:t>
            </a:r>
            <a:endParaRPr lang="en-US" sz="2500" dirty="0"/>
          </a:p>
        </p:txBody>
      </p:sp>
      <p:sp>
        <p:nvSpPr>
          <p:cNvPr id="3" name="Content Placeholder 2"/>
          <p:cNvSpPr>
            <a:spLocks noGrp="1"/>
          </p:cNvSpPr>
          <p:nvPr>
            <p:ph idx="1"/>
          </p:nvPr>
        </p:nvSpPr>
        <p:spPr/>
        <p:txBody>
          <a:bodyPr>
            <a:normAutofit fontScale="92500"/>
          </a:bodyPr>
          <a:lstStyle/>
          <a:p>
            <a:r>
              <a:rPr lang="en-US" dirty="0" smtClean="0"/>
              <a:t>To provide information that effectively guides actions to eliminate preventable maternal mortality at health facilities and in the community</a:t>
            </a:r>
          </a:p>
          <a:p>
            <a:r>
              <a:rPr lang="en-US" dirty="0" smtClean="0"/>
              <a:t>To count every maternal death, permitting an assessment of the true magnitude of maternal mortality and the impact of actions taken to reduce it</a:t>
            </a:r>
            <a:endParaRPr lang="en-US" dirty="0"/>
          </a:p>
        </p:txBody>
      </p:sp>
    </p:spTree>
    <p:extLst>
      <p:ext uri="{BB962C8B-B14F-4D97-AF65-F5344CB8AC3E}">
        <p14:creationId xmlns:p14="http://schemas.microsoft.com/office/powerpoint/2010/main" val="2931060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 Name, No Blame” Approach to MPDSR</a:t>
            </a:r>
            <a:endParaRPr lang="en-US" dirty="0"/>
          </a:p>
        </p:txBody>
      </p:sp>
      <p:sp>
        <p:nvSpPr>
          <p:cNvPr id="3" name="Content Placeholder 2"/>
          <p:cNvSpPr>
            <a:spLocks noGrp="1"/>
          </p:cNvSpPr>
          <p:nvPr>
            <p:ph idx="1"/>
          </p:nvPr>
        </p:nvSpPr>
        <p:spPr/>
        <p:txBody>
          <a:bodyPr/>
          <a:lstStyle/>
          <a:p>
            <a:r>
              <a:rPr lang="en-US" dirty="0" smtClean="0"/>
              <a:t>Healthcare providers are vulnerable to blame, which does not improve care</a:t>
            </a:r>
          </a:p>
          <a:p>
            <a:r>
              <a:rPr lang="en-US" dirty="0" smtClean="0"/>
              <a:t>Confidentiality and a “culture of learning and improvement” are essential for a </a:t>
            </a:r>
            <a:br>
              <a:rPr lang="en-US" dirty="0" smtClean="0"/>
            </a:br>
            <a:r>
              <a:rPr lang="en-US" dirty="0" smtClean="0"/>
              <a:t>well-functioning MPDPSR system</a:t>
            </a:r>
          </a:p>
          <a:p>
            <a:r>
              <a:rPr lang="en-US" dirty="0" smtClean="0"/>
              <a:t>“No blame” is NOT “no accountability”</a:t>
            </a:r>
            <a:endParaRPr lang="en-US" dirty="0"/>
          </a:p>
        </p:txBody>
      </p:sp>
    </p:spTree>
    <p:extLst>
      <p:ext uri="{BB962C8B-B14F-4D97-AF65-F5344CB8AC3E}">
        <p14:creationId xmlns:p14="http://schemas.microsoft.com/office/powerpoint/2010/main" val="3546165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Reflection </a:t>
            </a:r>
            <a:endParaRPr lang="en-US" dirty="0"/>
          </a:p>
        </p:txBody>
      </p:sp>
      <p:sp>
        <p:nvSpPr>
          <p:cNvPr id="3" name="Content Placeholder 2"/>
          <p:cNvSpPr>
            <a:spLocks noGrp="1"/>
          </p:cNvSpPr>
          <p:nvPr>
            <p:ph idx="1"/>
          </p:nvPr>
        </p:nvSpPr>
        <p:spPr/>
        <p:txBody>
          <a:bodyPr/>
          <a:lstStyle/>
          <a:p>
            <a:pPr marL="0" indent="0">
              <a:buNone/>
            </a:pPr>
            <a:r>
              <a:rPr lang="en-US" dirty="0" smtClean="0"/>
              <a:t>Reflect on a time that you provided care for a woman who died while pregnant or soon after giving birth. Recall the causes and complications that led to her death.</a:t>
            </a:r>
            <a:endParaRPr lang="en-US" dirty="0"/>
          </a:p>
        </p:txBody>
      </p:sp>
    </p:spTree>
    <p:extLst>
      <p:ext uri="{BB962C8B-B14F-4D97-AF65-F5344CB8AC3E}">
        <p14:creationId xmlns:p14="http://schemas.microsoft.com/office/powerpoint/2010/main" val="309832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62000" y="2571750"/>
            <a:ext cx="7772400" cy="1371600"/>
          </a:xfrm>
        </p:spPr>
        <p:txBody>
          <a:bodyPr/>
          <a:lstStyle/>
          <a:p>
            <a:r>
              <a:rPr lang="en-US" b="1" dirty="0" smtClean="0"/>
              <a:t>Day 1, Session 1</a:t>
            </a:r>
            <a:r>
              <a:rPr lang="en-US" altLang="en-US" dirty="0" smtClean="0">
                <a:cs typeface="Arial" charset="0"/>
              </a:rPr>
              <a:t/>
            </a:r>
            <a:br>
              <a:rPr lang="en-US" altLang="en-US" dirty="0" smtClean="0">
                <a:cs typeface="Arial" charset="0"/>
              </a:rPr>
            </a:br>
            <a:r>
              <a:rPr lang="en-US" altLang="en-US" dirty="0" smtClean="0">
                <a:cs typeface="Arial" charset="0"/>
              </a:rPr>
              <a:t>Overview of the workshop </a:t>
            </a:r>
            <a:endParaRPr lang="en-US" altLang="en-US" sz="2800" dirty="0">
              <a:cs typeface="Arial" charset="0"/>
            </a:endParaRPr>
          </a:p>
        </p:txBody>
      </p:sp>
      <p:sp>
        <p:nvSpPr>
          <p:cNvPr id="4" name="Title 3"/>
          <p:cNvSpPr txBox="1">
            <a:spLocks/>
          </p:cNvSpPr>
          <p:nvPr/>
        </p:nvSpPr>
        <p:spPr bwMode="auto">
          <a:xfrm>
            <a:off x="152400" y="188595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66026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 Roses &amp; Thorns</a:t>
            </a:r>
            <a:endParaRPr lang="en-US" dirty="0"/>
          </a:p>
        </p:txBody>
      </p:sp>
      <p:sp>
        <p:nvSpPr>
          <p:cNvPr id="3" name="Content Placeholder 2"/>
          <p:cNvSpPr>
            <a:spLocks noGrp="1"/>
          </p:cNvSpPr>
          <p:nvPr>
            <p:ph idx="1"/>
          </p:nvPr>
        </p:nvSpPr>
        <p:spPr>
          <a:xfrm>
            <a:off x="457200" y="1123950"/>
            <a:ext cx="8229600" cy="3394472"/>
          </a:xfrm>
        </p:spPr>
        <p:txBody>
          <a:bodyPr/>
          <a:lstStyle/>
          <a:p>
            <a:r>
              <a:rPr lang="en-US" smtClean="0"/>
              <a:t>Roses – one strength / success using the </a:t>
            </a:r>
            <a:r>
              <a:rPr lang="en-US" smtClean="0">
                <a:solidFill>
                  <a:srgbClr val="FF0000"/>
                </a:solidFill>
              </a:rPr>
              <a:t>XX colored sticky note</a:t>
            </a:r>
          </a:p>
          <a:p>
            <a:r>
              <a:rPr lang="en-US" smtClean="0"/>
              <a:t>Thorns – one challenge / missed opportunity using the </a:t>
            </a:r>
            <a:r>
              <a:rPr lang="en-US" smtClean="0">
                <a:solidFill>
                  <a:srgbClr val="FF0000"/>
                </a:solidFill>
              </a:rPr>
              <a:t>XX colored sticky note</a:t>
            </a:r>
            <a:endParaRPr lang="en-US" smtClean="0"/>
          </a:p>
          <a:p>
            <a:r>
              <a:rPr lang="en-US" smtClean="0"/>
              <a:t>Place your sticky notes on the flip charts </a:t>
            </a:r>
            <a:endParaRPr lang="en-US" dirty="0"/>
          </a:p>
        </p:txBody>
      </p:sp>
    </p:spTree>
    <p:extLst>
      <p:ext uri="{BB962C8B-B14F-4D97-AF65-F5344CB8AC3E}">
        <p14:creationId xmlns:p14="http://schemas.microsoft.com/office/powerpoint/2010/main" val="1423461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Three Delays Model</a:t>
            </a:r>
            <a:endParaRPr lang="en-US" dirty="0"/>
          </a:p>
        </p:txBody>
      </p:sp>
      <p:sp>
        <p:nvSpPr>
          <p:cNvPr id="3" name="Content Placeholder 2"/>
          <p:cNvSpPr>
            <a:spLocks noGrp="1"/>
          </p:cNvSpPr>
          <p:nvPr>
            <p:ph idx="1"/>
          </p:nvPr>
        </p:nvSpPr>
        <p:spPr/>
        <p:txBody>
          <a:bodyPr>
            <a:normAutofit lnSpcReduction="10000"/>
          </a:bodyPr>
          <a:lstStyle/>
          <a:p>
            <a:r>
              <a:rPr lang="en-US" dirty="0" smtClean="0"/>
              <a:t>Widely used framework for examining </a:t>
            </a:r>
            <a:br>
              <a:rPr lang="en-US" dirty="0" smtClean="0"/>
            </a:br>
            <a:r>
              <a:rPr lang="en-US" dirty="0" smtClean="0"/>
              <a:t>care-seeking, decision-making, and quality </a:t>
            </a:r>
            <a:br>
              <a:rPr lang="en-US" dirty="0" smtClean="0"/>
            </a:br>
            <a:r>
              <a:rPr lang="en-US" dirty="0" smtClean="0"/>
              <a:t>of care</a:t>
            </a:r>
          </a:p>
          <a:p>
            <a:r>
              <a:rPr lang="en-US" dirty="0" smtClean="0"/>
              <a:t>It can help identify common delays in:  </a:t>
            </a:r>
          </a:p>
          <a:p>
            <a:pPr lvl="1"/>
            <a:r>
              <a:rPr lang="en-US" dirty="0" smtClean="0"/>
              <a:t>seeking care, </a:t>
            </a:r>
          </a:p>
          <a:p>
            <a:pPr lvl="1"/>
            <a:r>
              <a:rPr lang="en-US" dirty="0" smtClean="0"/>
              <a:t>reaching care, and </a:t>
            </a:r>
          </a:p>
          <a:p>
            <a:pPr lvl="1"/>
            <a:r>
              <a:rPr lang="en-US" dirty="0" smtClean="0"/>
              <a:t>receiving care at the facility</a:t>
            </a:r>
            <a:endParaRPr lang="en-US" dirty="0"/>
          </a:p>
        </p:txBody>
      </p:sp>
    </p:spTree>
    <p:extLst>
      <p:ext uri="{BB962C8B-B14F-4D97-AF65-F5344CB8AC3E}">
        <p14:creationId xmlns:p14="http://schemas.microsoft.com/office/powerpoint/2010/main" val="472565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The Three Delays Model</a:t>
            </a:r>
            <a:endParaRPr lang="en-US" dirty="0"/>
          </a:p>
        </p:txBody>
      </p:sp>
      <p:sp>
        <p:nvSpPr>
          <p:cNvPr id="8" name="Down Arrow Callout 7"/>
          <p:cNvSpPr/>
          <p:nvPr/>
        </p:nvSpPr>
        <p:spPr>
          <a:xfrm>
            <a:off x="288568" y="1472991"/>
            <a:ext cx="2313295" cy="1591574"/>
          </a:xfrm>
          <a:prstGeom prst="downArrowCallou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500" kern="0" dirty="0">
                <a:solidFill>
                  <a:prstClr val="white"/>
                </a:solidFill>
                <a:latin typeface="Gill Sans MT" panose="020B0502020104020203" pitchFamily="34" charset="0"/>
              </a:rPr>
              <a:t>Delay 1:</a:t>
            </a:r>
          </a:p>
          <a:p>
            <a:pPr algn="ctr">
              <a:defRPr/>
            </a:pPr>
            <a:r>
              <a:rPr lang="en-US" sz="1500" kern="0" dirty="0">
                <a:solidFill>
                  <a:prstClr val="white"/>
                </a:solidFill>
                <a:latin typeface="Gill Sans MT" panose="020B0502020104020203" pitchFamily="34" charset="0"/>
              </a:rPr>
              <a:t> Recognition and decision to seek  care</a:t>
            </a:r>
          </a:p>
        </p:txBody>
      </p:sp>
      <p:sp>
        <p:nvSpPr>
          <p:cNvPr id="9" name="TextBox 8"/>
          <p:cNvSpPr txBox="1"/>
          <p:nvPr/>
        </p:nvSpPr>
        <p:spPr>
          <a:xfrm>
            <a:off x="288569" y="3246695"/>
            <a:ext cx="2313294" cy="830997"/>
          </a:xfrm>
          <a:prstGeom prst="rect">
            <a:avLst/>
          </a:prstGeom>
          <a:noFill/>
          <a:ln w="19050">
            <a:noFill/>
          </a:ln>
        </p:spPr>
        <p:txBody>
          <a:bodyPr wrap="square" lIns="0" tIns="0" rIns="0" bIns="0" rtlCol="0">
            <a:spAutoFit/>
          </a:bodyPr>
          <a:lstStyle/>
          <a:p>
            <a:pPr algn="ctr">
              <a:spcBef>
                <a:spcPct val="20000"/>
              </a:spcBef>
            </a:pPr>
            <a:r>
              <a:rPr lang="en-GB" dirty="0">
                <a:solidFill>
                  <a:srgbClr val="5F5F5F"/>
                </a:solidFill>
                <a:latin typeface="Gill Sans MT" panose="020B0502020104020203" pitchFamily="34" charset="0"/>
                <a:cs typeface="Arial" panose="020B0604020202020204" pitchFamily="34" charset="0"/>
              </a:rPr>
              <a:t>Length of time from onset of a complication to decision to seek care</a:t>
            </a:r>
          </a:p>
        </p:txBody>
      </p:sp>
      <p:sp>
        <p:nvSpPr>
          <p:cNvPr id="10" name="Down Arrow Callout 9"/>
          <p:cNvSpPr/>
          <p:nvPr/>
        </p:nvSpPr>
        <p:spPr>
          <a:xfrm>
            <a:off x="3665624" y="1472991"/>
            <a:ext cx="1823816" cy="1434965"/>
          </a:xfrm>
          <a:prstGeom prst="downArrowCallou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en-US" sz="1500" kern="0" dirty="0">
                <a:solidFill>
                  <a:prstClr val="white"/>
                </a:solidFill>
                <a:latin typeface="Gill Sans MT" panose="020B0502020104020203" pitchFamily="34" charset="0"/>
              </a:rPr>
              <a:t>Delay 2: </a:t>
            </a:r>
          </a:p>
          <a:p>
            <a:pPr algn="ctr"/>
            <a:r>
              <a:rPr lang="en-US" sz="1500" kern="0" dirty="0">
                <a:solidFill>
                  <a:prstClr val="white"/>
                </a:solidFill>
                <a:latin typeface="Gill Sans MT" panose="020B0502020104020203" pitchFamily="34" charset="0"/>
              </a:rPr>
              <a:t>Transport to  care</a:t>
            </a:r>
          </a:p>
        </p:txBody>
      </p:sp>
      <p:sp>
        <p:nvSpPr>
          <p:cNvPr id="11" name="Down Arrow Callout 10"/>
          <p:cNvSpPr/>
          <p:nvPr/>
        </p:nvSpPr>
        <p:spPr>
          <a:xfrm>
            <a:off x="6553200" y="1472991"/>
            <a:ext cx="2019300" cy="1428750"/>
          </a:xfrm>
          <a:prstGeom prst="downArrowCallou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500" kern="0" dirty="0">
                <a:solidFill>
                  <a:prstClr val="white"/>
                </a:solidFill>
                <a:latin typeface="Gill Sans MT" panose="020B0502020104020203" pitchFamily="34" charset="0"/>
              </a:rPr>
              <a:t>Delay 3: Receiving quality care</a:t>
            </a:r>
          </a:p>
        </p:txBody>
      </p:sp>
      <p:sp>
        <p:nvSpPr>
          <p:cNvPr id="12" name="TextBox 11"/>
          <p:cNvSpPr txBox="1"/>
          <p:nvPr/>
        </p:nvSpPr>
        <p:spPr>
          <a:xfrm flipH="1">
            <a:off x="6172200" y="3099044"/>
            <a:ext cx="2819400" cy="1661993"/>
          </a:xfrm>
          <a:prstGeom prst="rect">
            <a:avLst/>
          </a:prstGeom>
          <a:noFill/>
          <a:ln w="19050">
            <a:noFill/>
          </a:ln>
        </p:spPr>
        <p:txBody>
          <a:bodyPr wrap="square" lIns="0" tIns="0" rIns="0" bIns="0" rtlCol="0">
            <a:spAutoFit/>
          </a:bodyPr>
          <a:lstStyle/>
          <a:p>
            <a:pPr algn="ctr">
              <a:spcBef>
                <a:spcPct val="20000"/>
              </a:spcBef>
            </a:pPr>
            <a:r>
              <a:rPr lang="en-GB" dirty="0">
                <a:solidFill>
                  <a:srgbClr val="5F5F5F"/>
                </a:solidFill>
                <a:latin typeface="Gill Sans MT" panose="020B0502020104020203" pitchFamily="34" charset="0"/>
                <a:cs typeface="Arial" panose="020B0604020202020204" pitchFamily="34" charset="0"/>
              </a:rPr>
              <a:t>Delays 1 &amp; 2 can lead to a women never reaching a facility or arriving in critical condition. Delays within a facility also contribute to maternal deaths</a:t>
            </a:r>
          </a:p>
        </p:txBody>
      </p:sp>
      <p:sp>
        <p:nvSpPr>
          <p:cNvPr id="13" name="TextBox 12"/>
          <p:cNvSpPr txBox="1"/>
          <p:nvPr/>
        </p:nvSpPr>
        <p:spPr>
          <a:xfrm flipH="1">
            <a:off x="3629471" y="3246695"/>
            <a:ext cx="1933129" cy="1107996"/>
          </a:xfrm>
          <a:prstGeom prst="rect">
            <a:avLst/>
          </a:prstGeom>
          <a:noFill/>
          <a:ln w="19050">
            <a:noFill/>
          </a:ln>
        </p:spPr>
        <p:txBody>
          <a:bodyPr wrap="square" lIns="0" tIns="0" rIns="0" bIns="0" rtlCol="0">
            <a:spAutoFit/>
          </a:bodyPr>
          <a:lstStyle/>
          <a:p>
            <a:pPr algn="ctr">
              <a:spcBef>
                <a:spcPct val="20000"/>
              </a:spcBef>
            </a:pPr>
            <a:r>
              <a:rPr lang="en-GB" dirty="0">
                <a:solidFill>
                  <a:srgbClr val="5F5F5F"/>
                </a:solidFill>
                <a:latin typeface="Gill Sans MT" panose="020B0502020104020203" pitchFamily="34" charset="0"/>
                <a:cs typeface="Arial" panose="020B0604020202020204" pitchFamily="34" charset="0"/>
              </a:rPr>
              <a:t>Once decision to seek care is made, there can be delays in reaching it</a:t>
            </a:r>
          </a:p>
        </p:txBody>
      </p:sp>
    </p:spTree>
    <p:extLst>
      <p:ext uri="{BB962C8B-B14F-4D97-AF65-F5344CB8AC3E}">
        <p14:creationId xmlns:p14="http://schemas.microsoft.com/office/powerpoint/2010/main" val="2919159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First Delay</a:t>
            </a:r>
            <a:endParaRPr lang="en-US" dirty="0"/>
          </a:p>
        </p:txBody>
      </p:sp>
      <p:sp>
        <p:nvSpPr>
          <p:cNvPr id="3" name="Content Placeholder 2"/>
          <p:cNvSpPr>
            <a:spLocks noGrp="1"/>
          </p:cNvSpPr>
          <p:nvPr>
            <p:ph sz="half" idx="1"/>
          </p:nvPr>
        </p:nvSpPr>
        <p:spPr/>
        <p:txBody>
          <a:bodyPr>
            <a:normAutofit fontScale="85000" lnSpcReduction="20000"/>
          </a:bodyPr>
          <a:lstStyle/>
          <a:p>
            <a:pPr lvl="0"/>
            <a:r>
              <a:rPr lang="en-US" dirty="0" smtClean="0"/>
              <a:t>Failure to recognize danger signs</a:t>
            </a:r>
          </a:p>
          <a:p>
            <a:pPr lvl="0"/>
            <a:r>
              <a:rPr lang="en-US" dirty="0" smtClean="0"/>
              <a:t>Lack of money to pay for medical expenses/transport</a:t>
            </a:r>
          </a:p>
          <a:p>
            <a:pPr lvl="0"/>
            <a:r>
              <a:rPr lang="en-US" dirty="0" smtClean="0"/>
              <a:t>Fear of ill-treatment at health facility</a:t>
            </a:r>
          </a:p>
          <a:p>
            <a:pPr lvl="0"/>
            <a:r>
              <a:rPr lang="en-US" dirty="0" smtClean="0"/>
              <a:t>Reluctance of the mother or the family to seek care because of cultural constraints</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585" y="1554682"/>
            <a:ext cx="4035829" cy="2685011"/>
          </a:xfrm>
        </p:spPr>
      </p:pic>
    </p:spTree>
    <p:extLst>
      <p:ext uri="{BB962C8B-B14F-4D97-AF65-F5344CB8AC3E}">
        <p14:creationId xmlns:p14="http://schemas.microsoft.com/office/powerpoint/2010/main" val="52412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Delay, cont’d</a:t>
            </a:r>
            <a:endParaRPr lang="en-US" dirty="0"/>
          </a:p>
        </p:txBody>
      </p:sp>
      <p:sp>
        <p:nvSpPr>
          <p:cNvPr id="3" name="Content Placeholder 2"/>
          <p:cNvSpPr>
            <a:spLocks noGrp="1"/>
          </p:cNvSpPr>
          <p:nvPr>
            <p:ph idx="1"/>
          </p:nvPr>
        </p:nvSpPr>
        <p:spPr/>
        <p:txBody>
          <a:bodyPr/>
          <a:lstStyle/>
          <a:p>
            <a:r>
              <a:rPr lang="en-US" smtClean="0"/>
              <a:t>Lack of decision-making power</a:t>
            </a:r>
          </a:p>
          <a:p>
            <a:r>
              <a:rPr lang="en-US" smtClean="0"/>
              <a:t>Lack of encouragement from relatives and community members to seek care</a:t>
            </a:r>
          </a:p>
          <a:p>
            <a:r>
              <a:rPr lang="en-US" smtClean="0"/>
              <a:t>Unavailability of someone else to take care of the children, the home, or livestock</a:t>
            </a:r>
          </a:p>
          <a:p>
            <a:r>
              <a:rPr lang="en-US" smtClean="0"/>
              <a:t>Lack of accompaniment to health facility</a:t>
            </a:r>
            <a:endParaRPr lang="en-US" dirty="0"/>
          </a:p>
        </p:txBody>
      </p:sp>
    </p:spTree>
    <p:extLst>
      <p:ext uri="{BB962C8B-B14F-4D97-AF65-F5344CB8AC3E}">
        <p14:creationId xmlns:p14="http://schemas.microsoft.com/office/powerpoint/2010/main" val="1854222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Second Delay</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Distance from a woman’s home to a care facility or provider</a:t>
            </a:r>
          </a:p>
          <a:p>
            <a:r>
              <a:rPr lang="en-US" dirty="0" smtClean="0"/>
              <a:t>Lack of roads or poor condition of roads</a:t>
            </a:r>
          </a:p>
          <a:p>
            <a:r>
              <a:rPr lang="en-US" dirty="0" smtClean="0"/>
              <a:t>Lack of emergency transportation, whether by land or water</a:t>
            </a:r>
            <a:endParaRPr lang="en-US" dirty="0"/>
          </a:p>
        </p:txBody>
      </p:sp>
      <p:pic>
        <p:nvPicPr>
          <p:cNvPr id="5" name="Picture 1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524" y="127635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45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Delay</a:t>
            </a:r>
          </a:p>
        </p:txBody>
      </p:sp>
      <p:sp>
        <p:nvSpPr>
          <p:cNvPr id="3" name="Content Placeholder 2"/>
          <p:cNvSpPr>
            <a:spLocks noGrp="1"/>
          </p:cNvSpPr>
          <p:nvPr>
            <p:ph idx="1"/>
          </p:nvPr>
        </p:nvSpPr>
        <p:spPr>
          <a:xfrm>
            <a:off x="4572000" y="1063229"/>
            <a:ext cx="4343400" cy="3794521"/>
          </a:xfrm>
        </p:spPr>
        <p:txBody>
          <a:bodyPr/>
          <a:lstStyle/>
          <a:p>
            <a:r>
              <a:rPr lang="en-US" sz="2000" dirty="0"/>
              <a:t>Lack of health-care personnel</a:t>
            </a:r>
          </a:p>
          <a:p>
            <a:r>
              <a:rPr lang="en-US" sz="2000" dirty="0"/>
              <a:t>Shortages of supplies such as emergency medicines or blood</a:t>
            </a:r>
          </a:p>
          <a:p>
            <a:r>
              <a:rPr lang="en-US" sz="2000" dirty="0"/>
              <a:t>Lack of equipment for EmONC</a:t>
            </a:r>
          </a:p>
          <a:p>
            <a:r>
              <a:rPr lang="en-US" sz="2000" dirty="0"/>
              <a:t>Lack of competence of healthcare providers to deliver EmONC</a:t>
            </a:r>
          </a:p>
          <a:p>
            <a:r>
              <a:rPr lang="en-US" sz="2000" dirty="0"/>
              <a:t>Weak referral system</a:t>
            </a:r>
          </a:p>
          <a:p>
            <a:r>
              <a:rPr lang="en-US" sz="2000" dirty="0"/>
              <a:t>Gender insensitivity of healthcare providers</a:t>
            </a:r>
          </a:p>
          <a:p>
            <a:endParaRPr lang="en-US" sz="20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00150"/>
            <a:ext cx="4298462" cy="3048000"/>
          </a:xfrm>
          <a:prstGeom prst="rect">
            <a:avLst/>
          </a:prstGeom>
        </p:spPr>
      </p:pic>
    </p:spTree>
    <p:extLst>
      <p:ext uri="{BB962C8B-B14F-4D97-AF65-F5344CB8AC3E}">
        <p14:creationId xmlns:p14="http://schemas.microsoft.com/office/powerpoint/2010/main" val="1492992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2" t="8686" r="1"/>
          <a:stretch/>
        </p:blipFill>
        <p:spPr>
          <a:xfrm>
            <a:off x="1714500" y="1063229"/>
            <a:ext cx="5715000" cy="3949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title"/>
          </p:nvPr>
        </p:nvSpPr>
        <p:spPr/>
        <p:txBody>
          <a:bodyPr/>
          <a:lstStyle/>
          <a:p>
            <a:r>
              <a:rPr lang="en-US" smtClean="0"/>
              <a:t>Strategies to reducing these 3 delays</a:t>
            </a:r>
            <a:endParaRPr lang="en-US" dirty="0"/>
          </a:p>
        </p:txBody>
      </p:sp>
    </p:spTree>
    <p:extLst>
      <p:ext uri="{BB962C8B-B14F-4D97-AF65-F5344CB8AC3E}">
        <p14:creationId xmlns:p14="http://schemas.microsoft.com/office/powerpoint/2010/main" val="2786817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2377329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62000" y="2571750"/>
            <a:ext cx="7772400" cy="1371600"/>
          </a:xfrm>
        </p:spPr>
        <p:txBody>
          <a:bodyPr/>
          <a:lstStyle/>
          <a:p>
            <a:r>
              <a:rPr lang="en-US" b="1" dirty="0"/>
              <a:t>Day </a:t>
            </a:r>
            <a:r>
              <a:rPr lang="en-US" b="1" dirty="0" smtClean="0"/>
              <a:t>1, Session 5</a:t>
            </a:r>
            <a:r>
              <a:rPr lang="en-US" altLang="en-US" dirty="0">
                <a:cs typeface="Arial" charset="0"/>
              </a:rPr>
              <a:t/>
            </a:r>
            <a:br>
              <a:rPr lang="en-US" altLang="en-US" dirty="0">
                <a:cs typeface="Arial" charset="0"/>
              </a:rPr>
            </a:br>
            <a:r>
              <a:rPr lang="en-US" altLang="en-US" dirty="0">
                <a:cs typeface="Arial" charset="0"/>
              </a:rPr>
              <a:t>Identifying Maternal Deaths</a:t>
            </a:r>
            <a:endParaRPr lang="en-US" altLang="en-US" sz="2800" dirty="0">
              <a:cs typeface="Arial" charset="0"/>
            </a:endParaRPr>
          </a:p>
        </p:txBody>
      </p:sp>
      <p:sp>
        <p:nvSpPr>
          <p:cNvPr id="4" name="Title 3"/>
          <p:cNvSpPr txBox="1">
            <a:spLocks/>
          </p:cNvSpPr>
          <p:nvPr/>
        </p:nvSpPr>
        <p:spPr bwMode="auto">
          <a:xfrm>
            <a:off x="228600" y="158115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a:t>
            </a:r>
            <a:r>
              <a:rPr lang="en-US" dirty="0"/>
              <a:t>B</a:t>
            </a:r>
            <a:r>
              <a:rPr lang="en-US" dirty="0" smtClean="0"/>
              <a:t>uilding Workshop </a:t>
            </a:r>
            <a:endParaRPr lang="en-US" dirty="0"/>
          </a:p>
        </p:txBody>
      </p:sp>
    </p:spTree>
    <p:extLst>
      <p:ext uri="{BB962C8B-B14F-4D97-AF65-F5344CB8AC3E}">
        <p14:creationId xmlns:p14="http://schemas.microsoft.com/office/powerpoint/2010/main" val="313802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a:p>
        </p:txBody>
      </p:sp>
      <p:sp>
        <p:nvSpPr>
          <p:cNvPr id="3" name="Content Placeholder 2"/>
          <p:cNvSpPr>
            <a:spLocks noGrp="1"/>
          </p:cNvSpPr>
          <p:nvPr>
            <p:ph idx="1"/>
          </p:nvPr>
        </p:nvSpPr>
        <p:spPr/>
        <p:txBody>
          <a:bodyPr/>
          <a:lstStyle/>
          <a:p>
            <a:pPr lvl="0"/>
            <a:r>
              <a:rPr lang="en-US" smtClean="0"/>
              <a:t>Describe the training format</a:t>
            </a:r>
          </a:p>
          <a:p>
            <a:r>
              <a:rPr lang="en-US" smtClean="0"/>
              <a:t>Explain how to use the learner’s guide</a:t>
            </a:r>
            <a:endParaRPr lang="en-US" dirty="0"/>
          </a:p>
        </p:txBody>
      </p:sp>
    </p:spTree>
    <p:extLst>
      <p:ext uri="{BB962C8B-B14F-4D97-AF65-F5344CB8AC3E}">
        <p14:creationId xmlns:p14="http://schemas.microsoft.com/office/powerpoint/2010/main" val="1429712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GB" smtClean="0"/>
              <a:t>Distinguish between deaths that are maternal deaths and those that are not maternal deaths</a:t>
            </a:r>
            <a:endParaRPr lang="en-US" smtClean="0"/>
          </a:p>
          <a:p>
            <a:pPr lvl="0"/>
            <a:r>
              <a:rPr lang="en-GB" smtClean="0"/>
              <a:t>Differentiate between direct causes and indirect causes of maternal death</a:t>
            </a:r>
            <a:endParaRPr lang="en-US" smtClean="0"/>
          </a:p>
          <a:p>
            <a:pPr lvl="0"/>
            <a:r>
              <a:rPr lang="en-GB" smtClean="0"/>
              <a:t>Describe the process of identifying maternal deaths in their facilities</a:t>
            </a:r>
            <a:endParaRPr lang="en-US" smtClean="0"/>
          </a:p>
          <a:p>
            <a:endParaRPr lang="en-US" smtClean="0"/>
          </a:p>
          <a:p>
            <a:endParaRPr lang="en-US" dirty="0"/>
          </a:p>
        </p:txBody>
      </p:sp>
    </p:spTree>
    <p:extLst>
      <p:ext uri="{BB962C8B-B14F-4D97-AF65-F5344CB8AC3E}">
        <p14:creationId xmlns:p14="http://schemas.microsoft.com/office/powerpoint/2010/main" val="2719835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7738"/>
            <a:ext cx="9144000" cy="6098976"/>
          </a:xfrm>
          <a:prstGeom prst="rect">
            <a:avLst/>
          </a:prstGeom>
        </p:spPr>
      </p:pic>
      <p:sp>
        <p:nvSpPr>
          <p:cNvPr id="5" name="Rectangle 4"/>
          <p:cNvSpPr/>
          <p:nvPr/>
        </p:nvSpPr>
        <p:spPr>
          <a:xfrm>
            <a:off x="381000" y="205979"/>
            <a:ext cx="8382000" cy="4602955"/>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rgbClr val="FFFFFF"/>
                </a:solidFill>
              </a:rPr>
              <a:t>Review Key Definitions</a:t>
            </a:r>
          </a:p>
        </p:txBody>
      </p:sp>
      <p:sp>
        <p:nvSpPr>
          <p:cNvPr id="3" name="Content Placeholder 2"/>
          <p:cNvSpPr>
            <a:spLocks noGrp="1"/>
          </p:cNvSpPr>
          <p:nvPr>
            <p:ph idx="1"/>
          </p:nvPr>
        </p:nvSpPr>
        <p:spPr/>
        <p:txBody>
          <a:bodyPr/>
          <a:lstStyle/>
          <a:p>
            <a:r>
              <a:rPr lang="en-US" dirty="0" smtClean="0">
                <a:solidFill>
                  <a:schemeClr val="bg1">
                    <a:lumMod val="20000"/>
                    <a:lumOff val="80000"/>
                  </a:schemeClr>
                </a:solidFill>
              </a:rPr>
              <a:t>Death during pregnancy, childbirth, and puerperium</a:t>
            </a:r>
            <a:endParaRPr lang="en-US" dirty="0">
              <a:solidFill>
                <a:schemeClr val="bg1">
                  <a:lumMod val="20000"/>
                  <a:lumOff val="80000"/>
                </a:schemeClr>
              </a:solidFill>
            </a:endParaRPr>
          </a:p>
          <a:p>
            <a:r>
              <a:rPr lang="en-US" dirty="0">
                <a:solidFill>
                  <a:schemeClr val="bg1">
                    <a:lumMod val="20000"/>
                    <a:lumOff val="80000"/>
                  </a:schemeClr>
                </a:solidFill>
              </a:rPr>
              <a:t>Maternal death</a:t>
            </a:r>
          </a:p>
          <a:p>
            <a:r>
              <a:rPr lang="en-US" dirty="0">
                <a:solidFill>
                  <a:schemeClr val="bg1">
                    <a:lumMod val="20000"/>
                    <a:lumOff val="80000"/>
                  </a:schemeClr>
                </a:solidFill>
              </a:rPr>
              <a:t>Direct obstetric death </a:t>
            </a:r>
          </a:p>
          <a:p>
            <a:r>
              <a:rPr lang="en-US" dirty="0">
                <a:solidFill>
                  <a:schemeClr val="bg1">
                    <a:lumMod val="20000"/>
                    <a:lumOff val="80000"/>
                  </a:schemeClr>
                </a:solidFill>
              </a:rPr>
              <a:t>Indirect obstetric death</a:t>
            </a:r>
          </a:p>
          <a:p>
            <a:r>
              <a:rPr lang="en-US" dirty="0">
                <a:solidFill>
                  <a:schemeClr val="bg1">
                    <a:lumMod val="20000"/>
                    <a:lumOff val="80000"/>
                  </a:schemeClr>
                </a:solidFill>
              </a:rPr>
              <a:t>Late maternal death</a:t>
            </a:r>
          </a:p>
          <a:p>
            <a:endParaRPr lang="en-US" dirty="0"/>
          </a:p>
        </p:txBody>
      </p:sp>
    </p:spTree>
    <p:extLst>
      <p:ext uri="{BB962C8B-B14F-4D97-AF65-F5344CB8AC3E}">
        <p14:creationId xmlns:p14="http://schemas.microsoft.com/office/powerpoint/2010/main" val="2378993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Definition: Death during </a:t>
            </a:r>
            <a:r>
              <a:rPr lang="en-US" dirty="0"/>
              <a:t>P</a:t>
            </a:r>
            <a:r>
              <a:rPr lang="en-US" dirty="0" smtClean="0"/>
              <a:t>regnancy, Childbirth, and Puerperium</a:t>
            </a:r>
            <a:endParaRPr lang="en-US" dirty="0"/>
          </a:p>
        </p:txBody>
      </p:sp>
      <p:sp>
        <p:nvSpPr>
          <p:cNvPr id="3" name="Content Placeholder 2"/>
          <p:cNvSpPr>
            <a:spLocks noGrp="1"/>
          </p:cNvSpPr>
          <p:nvPr>
            <p:ph sz="half" idx="1"/>
          </p:nvPr>
        </p:nvSpPr>
        <p:spPr/>
        <p:txBody>
          <a:bodyPr/>
          <a:lstStyle/>
          <a:p>
            <a:pPr marL="0" lvl="0" indent="0">
              <a:buNone/>
            </a:pPr>
            <a:r>
              <a:rPr lang="en-US" dirty="0" smtClean="0"/>
              <a:t>“All deaths of women during or within 42 days of pregnancy regardless </a:t>
            </a:r>
            <a:br>
              <a:rPr lang="en-US" dirty="0" smtClean="0"/>
            </a:br>
            <a:r>
              <a:rPr lang="en-US" dirty="0" smtClean="0"/>
              <a:t>of cause” (ICD-10).</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276350"/>
            <a:ext cx="4101981" cy="2743200"/>
          </a:xfrm>
          <a:prstGeom prst="rect">
            <a:avLst/>
          </a:prstGeom>
        </p:spPr>
      </p:pic>
    </p:spTree>
    <p:extLst>
      <p:ext uri="{BB962C8B-B14F-4D97-AF65-F5344CB8AC3E}">
        <p14:creationId xmlns:p14="http://schemas.microsoft.com/office/powerpoint/2010/main" val="20933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Definition: Maternal Death</a:t>
            </a:r>
            <a:endParaRPr lang="en-US" dirty="0"/>
          </a:p>
        </p:txBody>
      </p:sp>
      <p:sp>
        <p:nvSpPr>
          <p:cNvPr id="3" name="Content Placeholder 2"/>
          <p:cNvSpPr>
            <a:spLocks noGrp="1"/>
          </p:cNvSpPr>
          <p:nvPr>
            <p:ph idx="1"/>
          </p:nvPr>
        </p:nvSpPr>
        <p:spPr/>
        <p:txBody>
          <a:bodyPr/>
          <a:lstStyle/>
          <a:p>
            <a:pPr marL="0" indent="0">
              <a:buNone/>
            </a:pPr>
            <a:r>
              <a:rPr lang="en-US" dirty="0" smtClean="0"/>
              <a:t>“The death of a woman while pregnant or within 42 days of the termination of pregnancy, irrespective of the duration and site of the pregnancy, from any cause related to or aggravated by the pregnancy or its management but not from accidental or incidental causes.”</a:t>
            </a:r>
            <a:endParaRPr lang="en-US" dirty="0"/>
          </a:p>
        </p:txBody>
      </p:sp>
    </p:spTree>
    <p:extLst>
      <p:ext uri="{BB962C8B-B14F-4D97-AF65-F5344CB8AC3E}">
        <p14:creationId xmlns:p14="http://schemas.microsoft.com/office/powerpoint/2010/main" val="1382150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Direct Obstetric Deaths</a:t>
            </a:r>
            <a:endParaRPr lang="en-US" dirty="0"/>
          </a:p>
        </p:txBody>
      </p:sp>
      <p:sp>
        <p:nvSpPr>
          <p:cNvPr id="3" name="Content Placeholder 2"/>
          <p:cNvSpPr>
            <a:spLocks noGrp="1"/>
          </p:cNvSpPr>
          <p:nvPr>
            <p:ph idx="1"/>
          </p:nvPr>
        </p:nvSpPr>
        <p:spPr/>
        <p:txBody>
          <a:bodyPr/>
          <a:lstStyle/>
          <a:p>
            <a:pPr marL="0" lvl="0" indent="0">
              <a:buNone/>
            </a:pPr>
            <a:r>
              <a:rPr lang="en-US" dirty="0" smtClean="0"/>
              <a:t>“Maternal deaths resulting from obstetric complications of the pregnancy state (pregnancy, </a:t>
            </a:r>
            <a:r>
              <a:rPr lang="en-US" dirty="0" err="1" smtClean="0"/>
              <a:t>labour</a:t>
            </a:r>
            <a:r>
              <a:rPr lang="en-US" dirty="0" smtClean="0"/>
              <a:t>, or puerperium); from interventions, omissions, or incorrect treatment; or from a chain of events resulting from any of the above.”</a:t>
            </a:r>
            <a:endParaRPr lang="en-US" dirty="0"/>
          </a:p>
        </p:txBody>
      </p:sp>
    </p:spTree>
    <p:extLst>
      <p:ext uri="{BB962C8B-B14F-4D97-AF65-F5344CB8AC3E}">
        <p14:creationId xmlns:p14="http://schemas.microsoft.com/office/powerpoint/2010/main" val="1724857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Indirect Obstetric Deaths </a:t>
            </a:r>
            <a:endParaRPr lang="en-US" dirty="0"/>
          </a:p>
        </p:txBody>
      </p:sp>
      <p:sp>
        <p:nvSpPr>
          <p:cNvPr id="3" name="Content Placeholder 2"/>
          <p:cNvSpPr>
            <a:spLocks noGrp="1"/>
          </p:cNvSpPr>
          <p:nvPr>
            <p:ph idx="1"/>
          </p:nvPr>
        </p:nvSpPr>
        <p:spPr/>
        <p:txBody>
          <a:bodyPr/>
          <a:lstStyle/>
          <a:p>
            <a:pPr marL="0" lvl="0" indent="0">
              <a:buNone/>
            </a:pPr>
            <a:r>
              <a:rPr lang="en-US" dirty="0" smtClean="0"/>
              <a:t>“Maternal deaths resulting from previously existing disease or disease that developed during pregnancy. These deaths are not due to direct obstetric causes, but are aggravated by the physiological effects of pregnancy.”</a:t>
            </a:r>
          </a:p>
          <a:p>
            <a:endParaRPr lang="en-US" dirty="0"/>
          </a:p>
        </p:txBody>
      </p:sp>
    </p:spTree>
    <p:extLst>
      <p:ext uri="{BB962C8B-B14F-4D97-AF65-F5344CB8AC3E}">
        <p14:creationId xmlns:p14="http://schemas.microsoft.com/office/powerpoint/2010/main" val="32069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Late Maternal Death</a:t>
            </a:r>
            <a:endParaRPr lang="en-US" dirty="0"/>
          </a:p>
        </p:txBody>
      </p:sp>
      <p:sp>
        <p:nvSpPr>
          <p:cNvPr id="3" name="Content Placeholder 2"/>
          <p:cNvSpPr>
            <a:spLocks noGrp="1"/>
          </p:cNvSpPr>
          <p:nvPr>
            <p:ph idx="1"/>
          </p:nvPr>
        </p:nvSpPr>
        <p:spPr/>
        <p:txBody>
          <a:bodyPr/>
          <a:lstStyle/>
          <a:p>
            <a:pPr marL="0" lvl="0" indent="0">
              <a:buNone/>
            </a:pPr>
            <a:r>
              <a:rPr lang="en-US" dirty="0" smtClean="0"/>
              <a:t>“The death of a woman from direct or indirect causes more than 42 days but less than one year after termination of pregnancy.”</a:t>
            </a:r>
          </a:p>
          <a:p>
            <a:endParaRPr lang="en-US" dirty="0"/>
          </a:p>
        </p:txBody>
      </p:sp>
    </p:spTree>
    <p:extLst>
      <p:ext uri="{BB962C8B-B14F-4D97-AF65-F5344CB8AC3E}">
        <p14:creationId xmlns:p14="http://schemas.microsoft.com/office/powerpoint/2010/main" val="3427554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Identifying Maternal Deaths </a:t>
            </a:r>
            <a:endParaRPr lang="en-US" dirty="0"/>
          </a:p>
        </p:txBody>
      </p:sp>
      <p:sp>
        <p:nvSpPr>
          <p:cNvPr id="3" name="Content Placeholder 2"/>
          <p:cNvSpPr>
            <a:spLocks noGrp="1"/>
          </p:cNvSpPr>
          <p:nvPr>
            <p:ph idx="1"/>
          </p:nvPr>
        </p:nvSpPr>
        <p:spPr/>
        <p:txBody>
          <a:bodyPr/>
          <a:lstStyle/>
          <a:p>
            <a:r>
              <a:rPr lang="en-US" smtClean="0"/>
              <a:t>Page 13 of the Learners’ Guide</a:t>
            </a:r>
          </a:p>
          <a:p>
            <a:r>
              <a:rPr lang="en-US" smtClean="0"/>
              <a:t>Identify whether deaths are maternal</a:t>
            </a:r>
          </a:p>
          <a:p>
            <a:r>
              <a:rPr lang="en-US" smtClean="0"/>
              <a:t>If deaths are maternal, are they:</a:t>
            </a:r>
          </a:p>
          <a:p>
            <a:pPr lvl="1"/>
            <a:r>
              <a:rPr lang="en-US" smtClean="0"/>
              <a:t>Direct</a:t>
            </a:r>
          </a:p>
          <a:p>
            <a:pPr lvl="1"/>
            <a:r>
              <a:rPr lang="en-US" smtClean="0"/>
              <a:t>Indirect</a:t>
            </a:r>
          </a:p>
          <a:p>
            <a:pPr lvl="1"/>
            <a:r>
              <a:rPr lang="en-US" smtClean="0"/>
              <a:t>Coincidental</a:t>
            </a:r>
          </a:p>
          <a:p>
            <a:pPr lvl="1"/>
            <a:endParaRPr lang="en-US" smtClean="0"/>
          </a:p>
          <a:p>
            <a:endParaRPr lang="en-US" dirty="0"/>
          </a:p>
        </p:txBody>
      </p:sp>
    </p:spTree>
    <p:extLst>
      <p:ext uri="{BB962C8B-B14F-4D97-AF65-F5344CB8AC3E}">
        <p14:creationId xmlns:p14="http://schemas.microsoft.com/office/powerpoint/2010/main" val="3793668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Mix &amp; Match</a:t>
            </a:r>
            <a:endParaRPr lang="en-US" dirty="0"/>
          </a:p>
        </p:txBody>
      </p:sp>
      <p:sp>
        <p:nvSpPr>
          <p:cNvPr id="3" name="Content Placeholder 2"/>
          <p:cNvSpPr>
            <a:spLocks noGrp="1"/>
          </p:cNvSpPr>
          <p:nvPr>
            <p:ph idx="1"/>
          </p:nvPr>
        </p:nvSpPr>
        <p:spPr/>
        <p:txBody>
          <a:bodyPr>
            <a:normAutofit lnSpcReduction="10000"/>
          </a:bodyPr>
          <a:lstStyle/>
          <a:p>
            <a:r>
              <a:rPr lang="en-US" dirty="0" smtClean="0"/>
              <a:t>Working in pairs, place your index / meta card on the correct flip chart </a:t>
            </a:r>
          </a:p>
          <a:p>
            <a:r>
              <a:rPr lang="en-US" dirty="0" smtClean="0"/>
              <a:t>Is the cause of death:</a:t>
            </a:r>
          </a:p>
          <a:p>
            <a:pPr lvl="1"/>
            <a:r>
              <a:rPr lang="en-US" dirty="0" smtClean="0"/>
              <a:t>Direct</a:t>
            </a:r>
          </a:p>
          <a:p>
            <a:pPr lvl="1"/>
            <a:r>
              <a:rPr lang="en-US" dirty="0" smtClean="0"/>
              <a:t>Indirect</a:t>
            </a:r>
          </a:p>
          <a:p>
            <a:pPr lvl="1"/>
            <a:r>
              <a:rPr lang="en-US" dirty="0" smtClean="0"/>
              <a:t>Coincidental</a:t>
            </a:r>
          </a:p>
          <a:p>
            <a:pPr lvl="1"/>
            <a:r>
              <a:rPr lang="en-US" dirty="0" smtClean="0"/>
              <a:t>Unknown / Undetermined</a:t>
            </a:r>
          </a:p>
          <a:p>
            <a:pPr lvl="1"/>
            <a:endParaRPr lang="en-US" dirty="0" smtClean="0"/>
          </a:p>
          <a:p>
            <a:endParaRPr lang="en-US" dirty="0"/>
          </a:p>
        </p:txBody>
      </p:sp>
    </p:spTree>
    <p:extLst>
      <p:ext uri="{BB962C8B-B14F-4D97-AF65-F5344CB8AC3E}">
        <p14:creationId xmlns:p14="http://schemas.microsoft.com/office/powerpoint/2010/main" val="1092969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1515132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47750"/>
            <a:ext cx="5135636" cy="3425429"/>
          </a:xfrm>
          <a:prstGeom prst="rect">
            <a:avLst/>
          </a:prstGeom>
        </p:spPr>
      </p:pic>
      <p:sp>
        <p:nvSpPr>
          <p:cNvPr id="2" name="Title 1"/>
          <p:cNvSpPr>
            <a:spLocks noGrp="1"/>
          </p:cNvSpPr>
          <p:nvPr>
            <p:ph type="title"/>
          </p:nvPr>
        </p:nvSpPr>
        <p:spPr>
          <a:xfrm>
            <a:off x="457200" y="140793"/>
            <a:ext cx="8229600" cy="857250"/>
          </a:xfrm>
        </p:spPr>
        <p:txBody>
          <a:bodyPr>
            <a:normAutofit/>
          </a:bodyPr>
          <a:lstStyle/>
          <a:p>
            <a:r>
              <a:rPr lang="en-US" smtClean="0">
                <a:solidFill>
                  <a:schemeClr val="accent4"/>
                </a:solidFill>
              </a:rPr>
              <a:t>Goals of MPDSR Workshop</a:t>
            </a:r>
            <a:endParaRPr lang="en-US" dirty="0">
              <a:solidFill>
                <a:schemeClr val="accent4"/>
              </a:solidFill>
            </a:endParaRPr>
          </a:p>
        </p:txBody>
      </p:sp>
      <p:sp>
        <p:nvSpPr>
          <p:cNvPr id="3" name="Content Placeholder 2"/>
          <p:cNvSpPr>
            <a:spLocks noGrp="1"/>
          </p:cNvSpPr>
          <p:nvPr>
            <p:ph idx="1"/>
          </p:nvPr>
        </p:nvSpPr>
        <p:spPr>
          <a:xfrm>
            <a:off x="5486400" y="1504950"/>
            <a:ext cx="3429000" cy="3394472"/>
          </a:xfrm>
        </p:spPr>
        <p:txBody>
          <a:bodyPr/>
          <a:lstStyle/>
          <a:p>
            <a:pPr marL="0" lvl="0" indent="0">
              <a:buNone/>
            </a:pPr>
            <a:r>
              <a:rPr lang="en-US" sz="2000" dirty="0" smtClean="0"/>
              <a:t>To strengthen manager and provider skills to support strong MDSR processes that contribute to facility and </a:t>
            </a:r>
            <a:br>
              <a:rPr lang="en-US" sz="2000" dirty="0" smtClean="0"/>
            </a:br>
            <a:r>
              <a:rPr lang="en-US" sz="2000" dirty="0" smtClean="0"/>
              <a:t>sub-national efforts to improve the quality of maternal health care and eliminate preventable maternal deaths</a:t>
            </a:r>
          </a:p>
          <a:p>
            <a:endParaRPr lang="en-US" sz="2400" dirty="0"/>
          </a:p>
        </p:txBody>
      </p:sp>
    </p:spTree>
    <p:extLst>
      <p:ext uri="{BB962C8B-B14F-4D97-AF65-F5344CB8AC3E}">
        <p14:creationId xmlns:p14="http://schemas.microsoft.com/office/powerpoint/2010/main" val="1791918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62000" y="2571750"/>
            <a:ext cx="7772400" cy="1371600"/>
          </a:xfrm>
        </p:spPr>
        <p:txBody>
          <a:bodyPr/>
          <a:lstStyle/>
          <a:p>
            <a:r>
              <a:rPr lang="en-US" b="1" dirty="0" smtClean="0"/>
              <a:t>Day 1, Session 6</a:t>
            </a:r>
            <a:r>
              <a:rPr lang="en-US" altLang="en-US" dirty="0" smtClean="0">
                <a:cs typeface="Arial" charset="0"/>
              </a:rPr>
              <a:t/>
            </a:r>
            <a:br>
              <a:rPr lang="en-US" altLang="en-US" dirty="0" smtClean="0">
                <a:cs typeface="Arial" charset="0"/>
              </a:rPr>
            </a:br>
            <a:r>
              <a:rPr lang="en-US" altLang="en-US" dirty="0" smtClean="0">
                <a:cs typeface="Arial" charset="0"/>
              </a:rPr>
              <a:t>Day One Wrap-up Discussion </a:t>
            </a:r>
            <a:endParaRPr lang="en-US" altLang="en-US" sz="2800" dirty="0" smtClean="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3623147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US" dirty="0" smtClean="0"/>
              <a:t>Review content discussed over the last </a:t>
            </a:r>
            <a:br>
              <a:rPr lang="en-US" dirty="0" smtClean="0"/>
            </a:br>
            <a:r>
              <a:rPr lang="en-US" dirty="0" smtClean="0"/>
              <a:t>5 sessions</a:t>
            </a:r>
          </a:p>
          <a:p>
            <a:endParaRPr lang="en-US" dirty="0"/>
          </a:p>
        </p:txBody>
      </p:sp>
    </p:spTree>
    <p:extLst>
      <p:ext uri="{BB962C8B-B14F-4D97-AF65-F5344CB8AC3E}">
        <p14:creationId xmlns:p14="http://schemas.microsoft.com/office/powerpoint/2010/main" val="250124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Review the individual learning plan</a:t>
            </a:r>
          </a:p>
          <a:p>
            <a:r>
              <a:rPr lang="en-US" dirty="0" smtClean="0"/>
              <a:t>Revisit parking lot</a:t>
            </a:r>
          </a:p>
          <a:p>
            <a:r>
              <a:rPr lang="en-US" dirty="0" smtClean="0"/>
              <a:t>Question and answer with learners</a:t>
            </a:r>
          </a:p>
          <a:p>
            <a:r>
              <a:rPr lang="en-US" dirty="0" smtClean="0"/>
              <a:t>Assignment for Day 2 </a:t>
            </a:r>
          </a:p>
          <a:p>
            <a:pPr lvl="1"/>
            <a:r>
              <a:rPr lang="en-US" dirty="0" smtClean="0"/>
              <a:t>Review the ICD-MM reference aid and form </a:t>
            </a:r>
            <a:br>
              <a:rPr lang="en-US" dirty="0" smtClean="0"/>
            </a:br>
            <a:r>
              <a:rPr lang="en-US" dirty="0" smtClean="0"/>
              <a:t>(Pages 37–38 of Learner’s Guide)</a:t>
            </a:r>
          </a:p>
          <a:p>
            <a:pPr lvl="1"/>
            <a:r>
              <a:rPr lang="en-GB" dirty="0" smtClean="0"/>
              <a:t>Bring real case summaries or case notes to review</a:t>
            </a:r>
          </a:p>
          <a:p>
            <a:pPr lvl="1"/>
            <a:r>
              <a:rPr lang="en-GB" dirty="0" smtClean="0"/>
              <a:t>Review the M/PDSR national guidelines</a:t>
            </a:r>
            <a:endParaRPr lang="en-US" dirty="0" smtClean="0"/>
          </a:p>
          <a:p>
            <a:pPr lvl="1"/>
            <a:endParaRPr lang="en-US" dirty="0"/>
          </a:p>
        </p:txBody>
      </p:sp>
    </p:spTree>
    <p:extLst>
      <p:ext uri="{BB962C8B-B14F-4D97-AF65-F5344CB8AC3E}">
        <p14:creationId xmlns:p14="http://schemas.microsoft.com/office/powerpoint/2010/main" val="1693453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latin typeface="Gill Sans MT"/>
                <a:cs typeface="Arial"/>
              </a:rPr>
              <a:t>MDSR Capacity-Building Workshop</a:t>
            </a:r>
            <a:endParaRPr lang="en-US" dirty="0"/>
          </a:p>
        </p:txBody>
      </p:sp>
      <p:sp>
        <p:nvSpPr>
          <p:cNvPr id="6" name="Subtitle 5"/>
          <p:cNvSpPr>
            <a:spLocks noGrp="1"/>
          </p:cNvSpPr>
          <p:nvPr>
            <p:ph type="subTitle" idx="1"/>
          </p:nvPr>
        </p:nvSpPr>
        <p:spPr/>
        <p:txBody>
          <a:bodyPr/>
          <a:lstStyle/>
          <a:p>
            <a:r>
              <a:rPr lang="en-US" dirty="0" smtClean="0"/>
              <a:t>Day 2</a:t>
            </a:r>
            <a:endParaRPr lang="en-US" dirty="0"/>
          </a:p>
        </p:txBody>
      </p:sp>
    </p:spTree>
    <p:extLst>
      <p:ext uri="{BB962C8B-B14F-4D97-AF65-F5344CB8AC3E}">
        <p14:creationId xmlns:p14="http://schemas.microsoft.com/office/powerpoint/2010/main" val="1495104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685800" y="2495550"/>
            <a:ext cx="7772400" cy="1828800"/>
          </a:xfrm>
        </p:spPr>
        <p:txBody>
          <a:bodyPr/>
          <a:lstStyle/>
          <a:p>
            <a:r>
              <a:rPr lang="en-US" b="1" dirty="0" smtClean="0"/>
              <a:t>Day 2, Session 1</a:t>
            </a:r>
            <a:r>
              <a:rPr lang="en-US" altLang="en-US" dirty="0" smtClean="0">
                <a:cs typeface="Arial" charset="0"/>
              </a:rPr>
              <a:t/>
            </a:r>
            <a:br>
              <a:rPr lang="en-US" altLang="en-US" dirty="0" smtClean="0">
                <a:cs typeface="Arial" charset="0"/>
              </a:rPr>
            </a:br>
            <a:r>
              <a:rPr lang="en-US" altLang="en-US" dirty="0">
                <a:cs typeface="Arial" charset="0"/>
              </a:rPr>
              <a:t>Day 1 Review and </a:t>
            </a:r>
            <a:r>
              <a:rPr lang="en-US" altLang="en-US" dirty="0" smtClean="0">
                <a:cs typeface="Arial" charset="0"/>
              </a:rPr>
              <a:t>Knowledge Check</a:t>
            </a:r>
            <a:endParaRPr lang="en-US" altLang="en-US" sz="2800" dirty="0" smtClean="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256466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US" sz="2800" dirty="0" smtClean="0"/>
              <a:t>Describe the goals of continual MDSR process </a:t>
            </a:r>
          </a:p>
          <a:p>
            <a:pPr lvl="0"/>
            <a:r>
              <a:rPr lang="en-US" sz="2800" dirty="0" smtClean="0"/>
              <a:t>Describe the six steps of the mortality audit cycle </a:t>
            </a:r>
          </a:p>
          <a:p>
            <a:pPr lvl="0"/>
            <a:r>
              <a:rPr lang="en-US" sz="2800" dirty="0" smtClean="0"/>
              <a:t>Distinguish between deaths that are maternal deaths and those that are not</a:t>
            </a:r>
          </a:p>
          <a:p>
            <a:pPr lvl="0"/>
            <a:r>
              <a:rPr lang="en-US" sz="2800" dirty="0" smtClean="0"/>
              <a:t>Differentiate between direct causes and indirect causes of maternal death</a:t>
            </a:r>
          </a:p>
          <a:p>
            <a:endParaRPr lang="en-US" sz="2800" dirty="0"/>
          </a:p>
        </p:txBody>
      </p:sp>
    </p:spTree>
    <p:extLst>
      <p:ext uri="{BB962C8B-B14F-4D97-AF65-F5344CB8AC3E}">
        <p14:creationId xmlns:p14="http://schemas.microsoft.com/office/powerpoint/2010/main" val="3601677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Knowledge Check – Kahoot! </a:t>
            </a:r>
            <a:endParaRPr lang="en-US" dirty="0"/>
          </a:p>
        </p:txBody>
      </p:sp>
      <p:sp>
        <p:nvSpPr>
          <p:cNvPr id="3" name="Content Placeholder 2"/>
          <p:cNvSpPr>
            <a:spLocks noGrp="1"/>
          </p:cNvSpPr>
          <p:nvPr>
            <p:ph idx="1"/>
          </p:nvPr>
        </p:nvSpPr>
        <p:spPr/>
        <p:txBody>
          <a:bodyPr/>
          <a:lstStyle/>
          <a:p>
            <a:r>
              <a:rPr lang="en-US" dirty="0" smtClean="0"/>
              <a:t>In teams, play the online game </a:t>
            </a:r>
          </a:p>
          <a:p>
            <a:r>
              <a:rPr lang="en-US" dirty="0" smtClean="0">
                <a:solidFill>
                  <a:srgbClr val="FF0000"/>
                </a:solidFill>
              </a:rPr>
              <a:t>If no internet is available, unhide and continue with slides 4–25 below…  </a:t>
            </a:r>
          </a:p>
          <a:p>
            <a:r>
              <a:rPr lang="en-US" dirty="0" smtClean="0">
                <a:solidFill>
                  <a:srgbClr val="FF0000"/>
                </a:solidFill>
              </a:rPr>
              <a:t>Award 10 points to the first team to answer a question correctly</a:t>
            </a:r>
            <a:endParaRPr lang="en-US" dirty="0">
              <a:solidFill>
                <a:srgbClr val="FF0000"/>
              </a:solidFill>
            </a:endParaRPr>
          </a:p>
        </p:txBody>
      </p:sp>
    </p:spTree>
    <p:extLst>
      <p:ext uri="{BB962C8B-B14F-4D97-AF65-F5344CB8AC3E}">
        <p14:creationId xmlns:p14="http://schemas.microsoft.com/office/powerpoint/2010/main" val="1183755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 1</a:t>
            </a:r>
            <a:endParaRPr lang="en-US" dirty="0"/>
          </a:p>
        </p:txBody>
      </p:sp>
      <p:sp>
        <p:nvSpPr>
          <p:cNvPr id="3" name="Content Placeholder 2"/>
          <p:cNvSpPr>
            <a:spLocks noGrp="1"/>
          </p:cNvSpPr>
          <p:nvPr>
            <p:ph idx="1"/>
          </p:nvPr>
        </p:nvSpPr>
        <p:spPr/>
        <p:txBody>
          <a:bodyPr/>
          <a:lstStyle/>
          <a:p>
            <a:pPr marL="514350" lvl="0" indent="-514350">
              <a:buFont typeface="+mj-lt"/>
              <a:buAutoNum type="arabicPeriod"/>
            </a:pPr>
            <a:r>
              <a:rPr lang="en-GB" smtClean="0"/>
              <a:t>What does MDSR stand for?</a:t>
            </a:r>
            <a:endParaRPr lang="en-US" smtClean="0"/>
          </a:p>
          <a:p>
            <a:pPr marL="971550" lvl="1" indent="-514350">
              <a:buFont typeface="+mj-lt"/>
              <a:buAutoNum type="alphaLcPeriod"/>
            </a:pPr>
            <a:r>
              <a:rPr lang="en-GB" smtClean="0"/>
              <a:t>Maternal Death System and Response</a:t>
            </a:r>
            <a:endParaRPr lang="en-US" smtClean="0"/>
          </a:p>
          <a:p>
            <a:pPr marL="971550" lvl="1" indent="-514350">
              <a:buFont typeface="+mj-lt"/>
              <a:buAutoNum type="alphaLcPeriod"/>
            </a:pPr>
            <a:r>
              <a:rPr lang="en-GB" smtClean="0"/>
              <a:t>Maternal Death Surveillance and Response</a:t>
            </a:r>
            <a:endParaRPr lang="en-US" smtClean="0"/>
          </a:p>
          <a:p>
            <a:pPr marL="971550" lvl="1" indent="-514350">
              <a:buFont typeface="+mj-lt"/>
              <a:buAutoNum type="alphaLcPeriod"/>
            </a:pPr>
            <a:r>
              <a:rPr lang="en-GB" smtClean="0"/>
              <a:t>Maternal Death Surveillance and Review</a:t>
            </a:r>
            <a:endParaRPr lang="en-US" smtClean="0"/>
          </a:p>
          <a:p>
            <a:pPr marL="971550" lvl="1" indent="-514350">
              <a:buFont typeface="+mj-lt"/>
              <a:buAutoNum type="alphaLcPeriod"/>
            </a:pPr>
            <a:r>
              <a:rPr lang="en-GB" smtClean="0"/>
              <a:t>Maternal Death Systematic Register</a:t>
            </a:r>
            <a:endParaRPr lang="en-US" smtClean="0"/>
          </a:p>
          <a:p>
            <a:endParaRPr lang="en-US" dirty="0"/>
          </a:p>
        </p:txBody>
      </p:sp>
    </p:spTree>
    <p:extLst>
      <p:ext uri="{BB962C8B-B14F-4D97-AF65-F5344CB8AC3E}">
        <p14:creationId xmlns:p14="http://schemas.microsoft.com/office/powerpoint/2010/main" val="2624468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a:pPr>
            <a:r>
              <a:rPr lang="en-GB" dirty="0"/>
              <a:t>What does MDSR stand for?</a:t>
            </a:r>
            <a:endParaRPr lang="en-US" dirty="0"/>
          </a:p>
          <a:p>
            <a:pPr marL="971550" lvl="1" indent="-514350">
              <a:buFont typeface="+mj-lt"/>
              <a:buAutoNum type="alphaLcPeriod"/>
            </a:pPr>
            <a:r>
              <a:rPr lang="en-GB" dirty="0"/>
              <a:t>Maternal Death System and Response</a:t>
            </a:r>
            <a:endParaRPr lang="en-US" dirty="0"/>
          </a:p>
          <a:p>
            <a:pPr marL="971550" lvl="1" indent="-514350">
              <a:buFont typeface="+mj-lt"/>
              <a:buAutoNum type="alphaLcPeriod"/>
            </a:pPr>
            <a:r>
              <a:rPr lang="en-GB" b="1" dirty="0"/>
              <a:t>Maternal Death Surveillance and Response</a:t>
            </a:r>
            <a:endParaRPr lang="en-US" dirty="0"/>
          </a:p>
          <a:p>
            <a:pPr marL="971550" lvl="1" indent="-514350">
              <a:buFont typeface="+mj-lt"/>
              <a:buAutoNum type="alphaLcPeriod"/>
            </a:pPr>
            <a:r>
              <a:rPr lang="en-GB" dirty="0"/>
              <a:t>Maternal Death Surveillance and Review</a:t>
            </a:r>
            <a:endParaRPr lang="en-US" dirty="0"/>
          </a:p>
          <a:p>
            <a:pPr marL="971550" lvl="1" indent="-514350">
              <a:buFont typeface="+mj-lt"/>
              <a:buAutoNum type="alphaLcPeriod"/>
            </a:pPr>
            <a:r>
              <a:rPr lang="en-GB" dirty="0"/>
              <a:t>Maternal Death Systematic Register</a:t>
            </a:r>
            <a:endParaRPr lang="en-US" dirty="0"/>
          </a:p>
          <a:p>
            <a:endParaRPr lang="en-US" dirty="0"/>
          </a:p>
        </p:txBody>
      </p:sp>
    </p:spTree>
    <p:extLst>
      <p:ext uri="{BB962C8B-B14F-4D97-AF65-F5344CB8AC3E}">
        <p14:creationId xmlns:p14="http://schemas.microsoft.com/office/powerpoint/2010/main" val="167552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2"/>
            </a:pPr>
            <a:r>
              <a:rPr lang="en-GB" dirty="0"/>
              <a:t>Which step in the MDSR process is often </a:t>
            </a:r>
            <a:r>
              <a:rPr lang="en-GB" b="1" dirty="0"/>
              <a:t>not </a:t>
            </a:r>
            <a:r>
              <a:rPr lang="en-GB" dirty="0"/>
              <a:t>carried out?</a:t>
            </a:r>
            <a:endParaRPr lang="en-US" dirty="0"/>
          </a:p>
          <a:p>
            <a:pPr marL="971550" lvl="1" indent="-514350">
              <a:buFont typeface="+mj-lt"/>
              <a:buAutoNum type="alphaLcPeriod"/>
            </a:pPr>
            <a:r>
              <a:rPr lang="en-GB" dirty="0"/>
              <a:t>Identification of the death</a:t>
            </a:r>
            <a:endParaRPr lang="en-US" dirty="0"/>
          </a:p>
          <a:p>
            <a:pPr marL="971550" lvl="1" indent="-514350">
              <a:buFont typeface="+mj-lt"/>
              <a:buAutoNum type="alphaLcPeriod"/>
            </a:pPr>
            <a:r>
              <a:rPr lang="en-GB" dirty="0"/>
              <a:t>Review of the cases</a:t>
            </a:r>
            <a:endParaRPr lang="en-US" dirty="0"/>
          </a:p>
          <a:p>
            <a:pPr marL="971550" lvl="1" indent="-514350">
              <a:buFont typeface="+mj-lt"/>
              <a:buAutoNum type="alphaLcPeriod"/>
            </a:pPr>
            <a:r>
              <a:rPr lang="en-GB" dirty="0"/>
              <a:t>Ongoing monitoring  of recommendations </a:t>
            </a:r>
            <a:endParaRPr lang="en-US" dirty="0"/>
          </a:p>
          <a:p>
            <a:pPr marL="971550" lvl="1" indent="-514350">
              <a:buFont typeface="+mj-lt"/>
              <a:buAutoNum type="alphaLcPeriod"/>
            </a:pPr>
            <a:r>
              <a:rPr lang="en-GB" dirty="0"/>
              <a:t>Analysis of the contributing factors</a:t>
            </a:r>
            <a:endParaRPr lang="en-US" dirty="0"/>
          </a:p>
          <a:p>
            <a:endParaRPr lang="en-US" dirty="0"/>
          </a:p>
        </p:txBody>
      </p:sp>
    </p:spTree>
    <p:extLst>
      <p:ext uri="{BB962C8B-B14F-4D97-AF65-F5344CB8AC3E}">
        <p14:creationId xmlns:p14="http://schemas.microsoft.com/office/powerpoint/2010/main" val="737060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Objectives</a:t>
            </a:r>
          </a:p>
        </p:txBody>
      </p:sp>
      <p:sp>
        <p:nvSpPr>
          <p:cNvPr id="3" name="Content Placeholder 2"/>
          <p:cNvSpPr>
            <a:spLocks noGrp="1"/>
          </p:cNvSpPr>
          <p:nvPr>
            <p:ph idx="1"/>
          </p:nvPr>
        </p:nvSpPr>
        <p:spPr/>
        <p:txBody>
          <a:bodyPr/>
          <a:lstStyle/>
          <a:p>
            <a:pPr lvl="0"/>
            <a:r>
              <a:rPr lang="en-US" sz="2000" dirty="0"/>
              <a:t>Identify and notify maternal deaths</a:t>
            </a:r>
          </a:p>
          <a:p>
            <a:pPr lvl="0"/>
            <a:r>
              <a:rPr lang="en-US" sz="2000" dirty="0"/>
              <a:t>Create and/or strengthen capacity of district/subnational and facility MPDSR or MDSR committees to implement MDSR processes</a:t>
            </a:r>
          </a:p>
          <a:p>
            <a:pPr lvl="0"/>
            <a:r>
              <a:rPr lang="en-US" sz="2000" dirty="0"/>
              <a:t>Review maternal deaths, assign cause of death using the ICD-MM and identify contributing factors </a:t>
            </a:r>
          </a:p>
          <a:p>
            <a:pPr lvl="0"/>
            <a:r>
              <a:rPr lang="en-US" sz="2000" dirty="0"/>
              <a:t>Define, implement and monitor responses based on individual death audits</a:t>
            </a:r>
          </a:p>
          <a:p>
            <a:pPr lvl="0"/>
            <a:r>
              <a:rPr lang="en-US" sz="2000" dirty="0"/>
              <a:t>Monitor and </a:t>
            </a:r>
            <a:r>
              <a:rPr lang="en-US" sz="2000" dirty="0" err="1"/>
              <a:t>analyse</a:t>
            </a:r>
            <a:r>
              <a:rPr lang="en-US" sz="2000" dirty="0"/>
              <a:t> trends in causes of maternal death and findings of death reviews over time, and define, implement and monitor a set of priority responses based on identified trends (at the facility and district/subnational level)</a:t>
            </a:r>
          </a:p>
          <a:p>
            <a:pPr marL="0" indent="0">
              <a:buNone/>
            </a:pPr>
            <a:endParaRPr lang="en-US" dirty="0"/>
          </a:p>
        </p:txBody>
      </p:sp>
    </p:spTree>
    <p:extLst>
      <p:ext uri="{BB962C8B-B14F-4D97-AF65-F5344CB8AC3E}">
        <p14:creationId xmlns:p14="http://schemas.microsoft.com/office/powerpoint/2010/main" val="471849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2"/>
            </a:pPr>
            <a:r>
              <a:rPr lang="en-GB" dirty="0"/>
              <a:t>Which step in the MDSR process is often </a:t>
            </a:r>
            <a:r>
              <a:rPr lang="en-GB" b="1" dirty="0"/>
              <a:t>not </a:t>
            </a:r>
            <a:r>
              <a:rPr lang="en-GB" dirty="0"/>
              <a:t>carried out?</a:t>
            </a:r>
            <a:endParaRPr lang="en-US" dirty="0"/>
          </a:p>
          <a:p>
            <a:pPr marL="971550" lvl="1" indent="-514350">
              <a:buFont typeface="+mj-lt"/>
              <a:buAutoNum type="alphaLcPeriod"/>
            </a:pPr>
            <a:r>
              <a:rPr lang="en-GB" dirty="0"/>
              <a:t>Identification of the death</a:t>
            </a:r>
            <a:endParaRPr lang="en-US" dirty="0"/>
          </a:p>
          <a:p>
            <a:pPr marL="971550" lvl="1" indent="-514350">
              <a:buFont typeface="+mj-lt"/>
              <a:buAutoNum type="alphaLcPeriod"/>
            </a:pPr>
            <a:r>
              <a:rPr lang="en-GB" dirty="0"/>
              <a:t>Review of the cases</a:t>
            </a:r>
            <a:endParaRPr lang="en-US" dirty="0"/>
          </a:p>
          <a:p>
            <a:pPr marL="971550" lvl="1" indent="-514350">
              <a:buFont typeface="+mj-lt"/>
              <a:buAutoNum type="alphaLcPeriod"/>
            </a:pPr>
            <a:r>
              <a:rPr lang="en-GB" b="1" dirty="0"/>
              <a:t>Ongoing monitoring  of recommendations </a:t>
            </a:r>
            <a:endParaRPr lang="en-US" dirty="0"/>
          </a:p>
          <a:p>
            <a:pPr marL="971550" lvl="1" indent="-514350">
              <a:buFont typeface="+mj-lt"/>
              <a:buAutoNum type="alphaLcPeriod"/>
            </a:pPr>
            <a:r>
              <a:rPr lang="en-GB" dirty="0"/>
              <a:t>Analysis of the contributing factors</a:t>
            </a:r>
            <a:endParaRPr lang="en-US" dirty="0"/>
          </a:p>
          <a:p>
            <a:endParaRPr lang="en-US" dirty="0"/>
          </a:p>
        </p:txBody>
      </p:sp>
    </p:spTree>
    <p:extLst>
      <p:ext uri="{BB962C8B-B14F-4D97-AF65-F5344CB8AC3E}">
        <p14:creationId xmlns:p14="http://schemas.microsoft.com/office/powerpoint/2010/main" val="388053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 3</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3"/>
            </a:pPr>
            <a:r>
              <a:rPr lang="en-GB" dirty="0"/>
              <a:t>Which of the following is </a:t>
            </a:r>
            <a:r>
              <a:rPr lang="en-GB" b="1" dirty="0"/>
              <a:t>not</a:t>
            </a:r>
            <a:r>
              <a:rPr lang="en-GB" dirty="0"/>
              <a:t> part of the MDSR response? </a:t>
            </a:r>
            <a:endParaRPr lang="en-US" dirty="0"/>
          </a:p>
          <a:p>
            <a:pPr marL="971550" lvl="1" indent="-514350">
              <a:buFont typeface="+mj-lt"/>
              <a:buAutoNum type="alphaLcPeriod"/>
            </a:pPr>
            <a:r>
              <a:rPr lang="en-GB" dirty="0" smtClean="0"/>
              <a:t>Action-oriented </a:t>
            </a:r>
            <a:r>
              <a:rPr lang="en-GB" dirty="0"/>
              <a:t>review mechanisms </a:t>
            </a:r>
            <a:endParaRPr lang="en-US" dirty="0"/>
          </a:p>
          <a:p>
            <a:pPr marL="971550" lvl="1" indent="-514350">
              <a:buFont typeface="+mj-lt"/>
              <a:buAutoNum type="alphaLcPeriod"/>
            </a:pPr>
            <a:r>
              <a:rPr lang="en-GB" dirty="0"/>
              <a:t>Legal framework for protection of families and providers</a:t>
            </a:r>
            <a:endParaRPr lang="en-US" dirty="0"/>
          </a:p>
          <a:p>
            <a:pPr marL="971550" lvl="1" indent="-514350">
              <a:buFont typeface="+mj-lt"/>
              <a:buAutoNum type="alphaLcPeriod"/>
            </a:pPr>
            <a:r>
              <a:rPr lang="en-GB" dirty="0"/>
              <a:t>Legal framework for punishing the providers</a:t>
            </a:r>
            <a:endParaRPr lang="en-US" dirty="0"/>
          </a:p>
          <a:p>
            <a:pPr marL="971550" lvl="1" indent="-514350">
              <a:buFont typeface="+mj-lt"/>
              <a:buAutoNum type="alphaLcPeriod"/>
            </a:pPr>
            <a:r>
              <a:rPr lang="en-GB" dirty="0"/>
              <a:t>Active civil society engagement</a:t>
            </a:r>
            <a:endParaRPr lang="en-US" dirty="0"/>
          </a:p>
          <a:p>
            <a:endParaRPr lang="en-US" dirty="0"/>
          </a:p>
        </p:txBody>
      </p:sp>
    </p:spTree>
    <p:extLst>
      <p:ext uri="{BB962C8B-B14F-4D97-AF65-F5344CB8AC3E}">
        <p14:creationId xmlns:p14="http://schemas.microsoft.com/office/powerpoint/2010/main" val="170363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 3: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3"/>
            </a:pPr>
            <a:r>
              <a:rPr lang="en-GB" sz="2800" dirty="0"/>
              <a:t>Which of the following is </a:t>
            </a:r>
            <a:r>
              <a:rPr lang="en-GB" sz="2800" b="1" dirty="0"/>
              <a:t>not</a:t>
            </a:r>
            <a:r>
              <a:rPr lang="en-GB" sz="2800" dirty="0"/>
              <a:t> part of the MDSR response? </a:t>
            </a:r>
            <a:endParaRPr lang="en-US" sz="2800" dirty="0"/>
          </a:p>
          <a:p>
            <a:pPr marL="971550" lvl="1" indent="-514350">
              <a:buFont typeface="+mj-lt"/>
              <a:buAutoNum type="alphaLcPeriod"/>
            </a:pPr>
            <a:r>
              <a:rPr lang="en-GB" sz="2400" dirty="0"/>
              <a:t> Action-oriented review mechanisms </a:t>
            </a:r>
            <a:endParaRPr lang="en-US" sz="2400" dirty="0"/>
          </a:p>
          <a:p>
            <a:pPr marL="971550" lvl="1" indent="-514350">
              <a:buFont typeface="+mj-lt"/>
              <a:buAutoNum type="alphaLcPeriod"/>
            </a:pPr>
            <a:r>
              <a:rPr lang="en-GB" sz="2400" dirty="0"/>
              <a:t>Legal framework for protection of families and providers</a:t>
            </a:r>
            <a:endParaRPr lang="en-US" sz="2400" dirty="0"/>
          </a:p>
          <a:p>
            <a:pPr marL="971550" lvl="1" indent="-514350">
              <a:buFont typeface="+mj-lt"/>
              <a:buAutoNum type="alphaLcPeriod"/>
            </a:pPr>
            <a:r>
              <a:rPr lang="en-GB" sz="2400" b="1" dirty="0"/>
              <a:t>Legal framework for punishing the providers</a:t>
            </a:r>
            <a:endParaRPr lang="en-US" sz="2400" dirty="0"/>
          </a:p>
          <a:p>
            <a:pPr marL="971550" lvl="1" indent="-514350">
              <a:buFont typeface="+mj-lt"/>
              <a:buAutoNum type="alphaLcPeriod"/>
            </a:pPr>
            <a:r>
              <a:rPr lang="en-GB" sz="2400" dirty="0"/>
              <a:t>Active civil society engagement</a:t>
            </a:r>
            <a:endParaRPr lang="en-US" sz="2400" dirty="0"/>
          </a:p>
          <a:p>
            <a:endParaRPr lang="en-US" sz="2800" dirty="0"/>
          </a:p>
        </p:txBody>
      </p:sp>
    </p:spTree>
    <p:extLst>
      <p:ext uri="{BB962C8B-B14F-4D97-AF65-F5344CB8AC3E}">
        <p14:creationId xmlns:p14="http://schemas.microsoft.com/office/powerpoint/2010/main" val="2786401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4"/>
            </a:pPr>
            <a:r>
              <a:rPr lang="en-GB" dirty="0"/>
              <a:t>Which of these is a maternal death and requires notification?</a:t>
            </a:r>
            <a:r>
              <a:rPr lang="en-US" sz="1800" dirty="0"/>
              <a:t> </a:t>
            </a:r>
            <a:endParaRPr lang="en-US" dirty="0"/>
          </a:p>
          <a:p>
            <a:pPr marL="971550" lvl="1" indent="-514350">
              <a:buFont typeface="+mj-lt"/>
              <a:buAutoNum type="alphaLcPeriod"/>
            </a:pPr>
            <a:r>
              <a:rPr lang="en-GB" dirty="0" smtClean="0"/>
              <a:t>36-year-old </a:t>
            </a:r>
            <a:r>
              <a:rPr lang="en-GB" dirty="0"/>
              <a:t>pregnant woman who died of pneumonia</a:t>
            </a:r>
            <a:endParaRPr lang="en-US" dirty="0"/>
          </a:p>
          <a:p>
            <a:pPr marL="971550" lvl="1" indent="-514350">
              <a:buFont typeface="+mj-lt"/>
              <a:buAutoNum type="alphaLcPeriod"/>
            </a:pPr>
            <a:r>
              <a:rPr lang="en-GB" dirty="0" smtClean="0"/>
              <a:t>52-year-old </a:t>
            </a:r>
            <a:r>
              <a:rPr lang="en-GB" dirty="0"/>
              <a:t>woman who died in an accident</a:t>
            </a:r>
            <a:endParaRPr lang="en-US" dirty="0"/>
          </a:p>
          <a:p>
            <a:pPr marL="971550" lvl="1" indent="-514350">
              <a:buFont typeface="+mj-lt"/>
              <a:buAutoNum type="alphaLcPeriod"/>
            </a:pPr>
            <a:r>
              <a:rPr lang="en-GB" dirty="0" smtClean="0"/>
              <a:t>24-year-old </a:t>
            </a:r>
            <a:r>
              <a:rPr lang="en-GB" dirty="0"/>
              <a:t>woman who died in her sleep</a:t>
            </a:r>
            <a:endParaRPr lang="en-US" dirty="0"/>
          </a:p>
          <a:p>
            <a:pPr marL="971550" lvl="1" indent="-514350">
              <a:buFont typeface="+mj-lt"/>
              <a:buAutoNum type="alphaLcPeriod"/>
            </a:pPr>
            <a:r>
              <a:rPr lang="en-GB" dirty="0" smtClean="0"/>
              <a:t>60-year-old woman </a:t>
            </a:r>
            <a:r>
              <a:rPr lang="en-GB" dirty="0"/>
              <a:t>who died of cancer</a:t>
            </a:r>
            <a:endParaRPr lang="en-US" dirty="0"/>
          </a:p>
          <a:p>
            <a:pPr marL="0" indent="0">
              <a:buNone/>
            </a:pPr>
            <a:r>
              <a:rPr lang="en-US" sz="2400" dirty="0"/>
              <a:t> </a:t>
            </a:r>
            <a:endParaRPr lang="en-US" dirty="0"/>
          </a:p>
        </p:txBody>
      </p:sp>
    </p:spTree>
    <p:extLst>
      <p:ext uri="{BB962C8B-B14F-4D97-AF65-F5344CB8AC3E}">
        <p14:creationId xmlns:p14="http://schemas.microsoft.com/office/powerpoint/2010/main" val="3938724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4"/>
            </a:pPr>
            <a:r>
              <a:rPr lang="en-GB" dirty="0"/>
              <a:t>Which of these is a maternal death and requires notification?</a:t>
            </a:r>
            <a:r>
              <a:rPr lang="en-US" sz="1800" dirty="0"/>
              <a:t> </a:t>
            </a:r>
            <a:endParaRPr lang="en-US" dirty="0"/>
          </a:p>
          <a:p>
            <a:pPr marL="971550" lvl="1" indent="-514350">
              <a:buFont typeface="+mj-lt"/>
              <a:buAutoNum type="alphaLcPeriod"/>
            </a:pPr>
            <a:r>
              <a:rPr lang="en-GB" b="1" dirty="0" smtClean="0"/>
              <a:t>36-year-old </a:t>
            </a:r>
            <a:r>
              <a:rPr lang="en-GB" b="1" dirty="0"/>
              <a:t>pregnant woman who died of pneumonia</a:t>
            </a:r>
            <a:endParaRPr lang="en-US" b="1" dirty="0"/>
          </a:p>
          <a:p>
            <a:pPr marL="971550" lvl="1" indent="-514350">
              <a:buFont typeface="+mj-lt"/>
              <a:buAutoNum type="alphaLcPeriod"/>
            </a:pPr>
            <a:r>
              <a:rPr lang="en-GB" dirty="0" smtClean="0"/>
              <a:t>52-year-old </a:t>
            </a:r>
            <a:r>
              <a:rPr lang="en-GB" dirty="0"/>
              <a:t>woman who died in an accident</a:t>
            </a:r>
            <a:endParaRPr lang="en-US" dirty="0"/>
          </a:p>
          <a:p>
            <a:pPr marL="971550" lvl="1" indent="-514350">
              <a:buFont typeface="+mj-lt"/>
              <a:buAutoNum type="alphaLcPeriod"/>
            </a:pPr>
            <a:r>
              <a:rPr lang="en-GB" dirty="0" smtClean="0"/>
              <a:t>24-year-old </a:t>
            </a:r>
            <a:r>
              <a:rPr lang="en-GB" dirty="0"/>
              <a:t>woman who died in her sleep</a:t>
            </a:r>
            <a:endParaRPr lang="en-US" dirty="0"/>
          </a:p>
          <a:p>
            <a:pPr marL="971550" lvl="1" indent="-514350">
              <a:buFont typeface="+mj-lt"/>
              <a:buAutoNum type="alphaLcPeriod"/>
            </a:pPr>
            <a:r>
              <a:rPr lang="en-GB" dirty="0" smtClean="0"/>
              <a:t>60-year-old woman </a:t>
            </a:r>
            <a:r>
              <a:rPr lang="en-GB" dirty="0"/>
              <a:t>who died of cancer</a:t>
            </a:r>
            <a:endParaRPr lang="en-US" dirty="0"/>
          </a:p>
          <a:p>
            <a:pPr marL="0" indent="0">
              <a:buNone/>
            </a:pPr>
            <a:r>
              <a:rPr lang="en-US" sz="2400" dirty="0"/>
              <a:t> </a:t>
            </a:r>
            <a:endParaRPr lang="en-US" dirty="0"/>
          </a:p>
        </p:txBody>
      </p:sp>
    </p:spTree>
    <p:extLst>
      <p:ext uri="{BB962C8B-B14F-4D97-AF65-F5344CB8AC3E}">
        <p14:creationId xmlns:p14="http://schemas.microsoft.com/office/powerpoint/2010/main" val="349707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5"/>
            </a:pPr>
            <a:r>
              <a:rPr lang="en-GB" sz="2800" dirty="0"/>
              <a:t>This term defines all deaths of women during or within 42 days of pregnancy regardless of cause</a:t>
            </a:r>
            <a:endParaRPr lang="en-US" sz="2800" dirty="0"/>
          </a:p>
          <a:p>
            <a:pPr marL="971550" lvl="1" indent="-514350">
              <a:buFont typeface="+mj-lt"/>
              <a:buAutoNum type="alphaLcPeriod"/>
            </a:pPr>
            <a:r>
              <a:rPr lang="en-GB" sz="2400" dirty="0"/>
              <a:t>Indirect obstetric death</a:t>
            </a:r>
            <a:endParaRPr lang="en-US" sz="2400" dirty="0"/>
          </a:p>
          <a:p>
            <a:pPr marL="971550" lvl="1" indent="-514350">
              <a:buFont typeface="+mj-lt"/>
              <a:buAutoNum type="alphaLcPeriod"/>
            </a:pPr>
            <a:r>
              <a:rPr lang="en-GB" sz="2400" dirty="0"/>
              <a:t>Maternal death</a:t>
            </a:r>
            <a:endParaRPr lang="en-US" sz="2400" dirty="0"/>
          </a:p>
          <a:p>
            <a:pPr marL="971550" lvl="1" indent="-514350">
              <a:buFont typeface="+mj-lt"/>
              <a:buAutoNum type="alphaLcPeriod"/>
            </a:pPr>
            <a:r>
              <a:rPr lang="en-GB" sz="2400" dirty="0"/>
              <a:t>Direct obstetric </a:t>
            </a:r>
            <a:r>
              <a:rPr lang="en-GB" sz="2400" dirty="0" smtClean="0"/>
              <a:t>death</a:t>
            </a:r>
          </a:p>
          <a:p>
            <a:pPr marL="971550" lvl="1" indent="-514350">
              <a:buFont typeface="+mj-lt"/>
              <a:buAutoNum type="alphaLcPeriod"/>
            </a:pPr>
            <a:r>
              <a:rPr lang="en-US" sz="2400" dirty="0" smtClean="0"/>
              <a:t>Death </a:t>
            </a:r>
            <a:r>
              <a:rPr lang="en-US" sz="2400" dirty="0"/>
              <a:t>during Pregnancy, Childbirth, and Puerperium </a:t>
            </a:r>
          </a:p>
          <a:p>
            <a:endParaRPr lang="en-US" sz="2800" dirty="0"/>
          </a:p>
        </p:txBody>
      </p:sp>
    </p:spTree>
    <p:extLst>
      <p:ext uri="{BB962C8B-B14F-4D97-AF65-F5344CB8AC3E}">
        <p14:creationId xmlns:p14="http://schemas.microsoft.com/office/powerpoint/2010/main" val="186616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5"/>
            </a:pPr>
            <a:r>
              <a:rPr lang="en-GB" sz="2800" dirty="0"/>
              <a:t>This term defines all deaths of women during or within 42 days of pregnancy regardless of cause</a:t>
            </a:r>
            <a:endParaRPr lang="en-US" sz="2800" dirty="0"/>
          </a:p>
          <a:p>
            <a:pPr marL="971550" lvl="1" indent="-514350">
              <a:buFont typeface="+mj-lt"/>
              <a:buAutoNum type="alphaLcPeriod"/>
            </a:pPr>
            <a:r>
              <a:rPr lang="en-GB" sz="2400" dirty="0"/>
              <a:t>Indirect obstetric death</a:t>
            </a:r>
            <a:endParaRPr lang="en-US" sz="2400" dirty="0"/>
          </a:p>
          <a:p>
            <a:pPr marL="971550" lvl="1" indent="-514350">
              <a:buFont typeface="+mj-lt"/>
              <a:buAutoNum type="alphaLcPeriod"/>
            </a:pPr>
            <a:r>
              <a:rPr lang="en-GB" sz="2400" dirty="0"/>
              <a:t>Maternal death</a:t>
            </a:r>
            <a:endParaRPr lang="en-US" sz="2400" dirty="0"/>
          </a:p>
          <a:p>
            <a:pPr marL="971550" lvl="1" indent="-514350">
              <a:buFont typeface="+mj-lt"/>
              <a:buAutoNum type="alphaLcPeriod"/>
            </a:pPr>
            <a:r>
              <a:rPr lang="en-GB" sz="2400" dirty="0"/>
              <a:t>Direct obstetric death</a:t>
            </a:r>
            <a:endParaRPr lang="en-US" sz="2400" dirty="0"/>
          </a:p>
          <a:p>
            <a:pPr marL="971550" lvl="1" indent="-514350">
              <a:buFont typeface="+mj-lt"/>
              <a:buAutoNum type="alphaLcPeriod"/>
            </a:pPr>
            <a:r>
              <a:rPr lang="en-US" sz="2400" b="1" dirty="0" smtClean="0"/>
              <a:t>Death </a:t>
            </a:r>
            <a:r>
              <a:rPr lang="en-US" sz="2400" b="1" dirty="0"/>
              <a:t>during Pregnancy, Childbirth, and Puerperium </a:t>
            </a:r>
            <a:endParaRPr lang="en-US" sz="2400" dirty="0"/>
          </a:p>
        </p:txBody>
      </p:sp>
    </p:spTree>
    <p:extLst>
      <p:ext uri="{BB962C8B-B14F-4D97-AF65-F5344CB8AC3E}">
        <p14:creationId xmlns:p14="http://schemas.microsoft.com/office/powerpoint/2010/main" val="146005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6</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6"/>
            </a:pPr>
            <a:r>
              <a:rPr lang="en-GB" dirty="0"/>
              <a:t>This term defines maternal deaths resulting from obstetric complications of the pregnancy state</a:t>
            </a:r>
            <a:endParaRPr lang="en-US" dirty="0"/>
          </a:p>
          <a:p>
            <a:pPr marL="971550" lvl="1" indent="-514350">
              <a:buFont typeface="+mj-lt"/>
              <a:buAutoNum type="alphaLcPeriod"/>
            </a:pPr>
            <a:r>
              <a:rPr lang="en-GB" dirty="0"/>
              <a:t>Indirect obstetric deaths</a:t>
            </a:r>
            <a:endParaRPr lang="en-US" dirty="0"/>
          </a:p>
          <a:p>
            <a:pPr marL="971550" lvl="1" indent="-514350">
              <a:buFont typeface="+mj-lt"/>
              <a:buAutoNum type="alphaLcPeriod"/>
            </a:pPr>
            <a:r>
              <a:rPr lang="en-GB" dirty="0"/>
              <a:t>Late maternal deaths</a:t>
            </a:r>
            <a:endParaRPr lang="en-US" dirty="0"/>
          </a:p>
          <a:p>
            <a:pPr marL="971550" lvl="1" indent="-514350">
              <a:buFont typeface="+mj-lt"/>
              <a:buAutoNum type="alphaLcPeriod"/>
            </a:pPr>
            <a:r>
              <a:rPr lang="en-GB" dirty="0"/>
              <a:t>Direct obstetric deaths</a:t>
            </a:r>
            <a:endParaRPr lang="en-US" dirty="0"/>
          </a:p>
          <a:p>
            <a:pPr marL="971550" lvl="1" indent="-514350">
              <a:buFont typeface="+mj-lt"/>
              <a:buAutoNum type="alphaLcPeriod"/>
            </a:pPr>
            <a:r>
              <a:rPr lang="en-GB" dirty="0"/>
              <a:t>Maternal deaths</a:t>
            </a:r>
            <a:endParaRPr lang="en-US" dirty="0"/>
          </a:p>
          <a:p>
            <a:endParaRPr lang="en-US" dirty="0"/>
          </a:p>
        </p:txBody>
      </p:sp>
    </p:spTree>
    <p:extLst>
      <p:ext uri="{BB962C8B-B14F-4D97-AF65-F5344CB8AC3E}">
        <p14:creationId xmlns:p14="http://schemas.microsoft.com/office/powerpoint/2010/main" val="17327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6: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6"/>
            </a:pPr>
            <a:r>
              <a:rPr lang="en-GB" dirty="0"/>
              <a:t>This term defines maternal deaths resulting from obstetric complications of the pregnancy state</a:t>
            </a:r>
            <a:endParaRPr lang="en-US" dirty="0"/>
          </a:p>
          <a:p>
            <a:pPr marL="971550" lvl="1" indent="-514350">
              <a:buFont typeface="+mj-lt"/>
              <a:buAutoNum type="alphaLcPeriod"/>
            </a:pPr>
            <a:r>
              <a:rPr lang="en-GB" dirty="0"/>
              <a:t>Indirect obstetric deaths</a:t>
            </a:r>
            <a:endParaRPr lang="en-US" dirty="0"/>
          </a:p>
          <a:p>
            <a:pPr marL="971550" lvl="1" indent="-514350">
              <a:buFont typeface="+mj-lt"/>
              <a:buAutoNum type="alphaLcPeriod"/>
            </a:pPr>
            <a:r>
              <a:rPr lang="en-GB" dirty="0"/>
              <a:t>Late maternal deaths</a:t>
            </a:r>
            <a:endParaRPr lang="en-US" dirty="0"/>
          </a:p>
          <a:p>
            <a:pPr marL="971550" lvl="1" indent="-514350">
              <a:buFont typeface="+mj-lt"/>
              <a:buAutoNum type="alphaLcPeriod"/>
            </a:pPr>
            <a:r>
              <a:rPr lang="en-GB" b="1" dirty="0"/>
              <a:t>Direct obstetric deaths</a:t>
            </a:r>
            <a:endParaRPr lang="en-US" dirty="0"/>
          </a:p>
          <a:p>
            <a:pPr marL="971550" lvl="1" indent="-514350">
              <a:buFont typeface="+mj-lt"/>
              <a:buAutoNum type="alphaLcPeriod"/>
            </a:pPr>
            <a:r>
              <a:rPr lang="en-GB" dirty="0"/>
              <a:t>Maternal deaths</a:t>
            </a:r>
            <a:endParaRPr lang="en-US" dirty="0"/>
          </a:p>
          <a:p>
            <a:endParaRPr lang="en-US" dirty="0"/>
          </a:p>
        </p:txBody>
      </p:sp>
    </p:spTree>
    <p:extLst>
      <p:ext uri="{BB962C8B-B14F-4D97-AF65-F5344CB8AC3E}">
        <p14:creationId xmlns:p14="http://schemas.microsoft.com/office/powerpoint/2010/main" val="44775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7</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7"/>
            </a:pPr>
            <a:r>
              <a:rPr lang="en-GB" dirty="0"/>
              <a:t>Facility deaths should be identified and notified to the authorities within 24 hours (T/F)</a:t>
            </a:r>
            <a:endParaRPr lang="en-US" dirty="0"/>
          </a:p>
          <a:p>
            <a:pPr marL="971550" lvl="1" indent="-514350">
              <a:buFont typeface="+mj-lt"/>
              <a:buAutoNum type="alphaLcPeriod"/>
            </a:pPr>
            <a:r>
              <a:rPr lang="en-GB" dirty="0"/>
              <a:t>True</a:t>
            </a:r>
            <a:endParaRPr lang="en-US" dirty="0"/>
          </a:p>
          <a:p>
            <a:pPr marL="971550" lvl="1" indent="-514350">
              <a:buFont typeface="+mj-lt"/>
              <a:buAutoNum type="alphaLcPeriod"/>
            </a:pPr>
            <a:r>
              <a:rPr lang="en-GB" dirty="0"/>
              <a:t>False</a:t>
            </a:r>
            <a:endParaRPr lang="en-US" dirty="0"/>
          </a:p>
          <a:p>
            <a:endParaRPr lang="en-US" dirty="0"/>
          </a:p>
        </p:txBody>
      </p:sp>
    </p:spTree>
    <p:extLst>
      <p:ext uri="{BB962C8B-B14F-4D97-AF65-F5344CB8AC3E}">
        <p14:creationId xmlns:p14="http://schemas.microsoft.com/office/powerpoint/2010/main" val="88182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MDSR Module</a:t>
            </a:r>
            <a:endParaRPr lang="en-US" dirty="0"/>
          </a:p>
        </p:txBody>
      </p:sp>
      <p:sp>
        <p:nvSpPr>
          <p:cNvPr id="3" name="Content Placeholder 2"/>
          <p:cNvSpPr>
            <a:spLocks noGrp="1"/>
          </p:cNvSpPr>
          <p:nvPr>
            <p:ph idx="1"/>
          </p:nvPr>
        </p:nvSpPr>
        <p:spPr>
          <a:xfrm>
            <a:off x="457200" y="971550"/>
            <a:ext cx="8229600" cy="3623073"/>
          </a:xfrm>
        </p:spPr>
        <p:txBody>
          <a:bodyPr/>
          <a:lstStyle/>
          <a:p>
            <a:r>
              <a:rPr lang="en-US" sz="2000" dirty="0" smtClean="0"/>
              <a:t>Part of a set of aligned MPDSR guidance and capacity-building materials supported by the WHO, UNICEF, partners and members of the Global MPDSR TWG</a:t>
            </a:r>
          </a:p>
          <a:p>
            <a:r>
              <a:rPr lang="en-US" sz="2000" dirty="0" smtClean="0"/>
              <a:t>Many sessions are relevant to overall MPDSR implementation regardless of type of deaths being reviewed</a:t>
            </a:r>
          </a:p>
          <a:p>
            <a:r>
              <a:rPr lang="en-US" sz="2000" dirty="0" smtClean="0"/>
              <a:t>Complementary perinatal death surveillance response (PDSR) </a:t>
            </a:r>
            <a:br>
              <a:rPr lang="en-US" sz="2000" dirty="0" smtClean="0"/>
            </a:br>
            <a:r>
              <a:rPr lang="en-US" sz="2000" dirty="0" smtClean="0"/>
              <a:t>capacity-building module can be added in settings where systems are integrated </a:t>
            </a:r>
          </a:p>
          <a:p>
            <a:r>
              <a:rPr lang="en-US" sz="2000" dirty="0" smtClean="0"/>
              <a:t>Materials focus on subnational and facility-level implementation </a:t>
            </a:r>
          </a:p>
          <a:p>
            <a:r>
              <a:rPr lang="en-US" sz="2000" dirty="0" smtClean="0"/>
              <a:t>Modules on community-level implementation can be developed and added to reflect the continuum of MPDSR that exists in different countries</a:t>
            </a:r>
          </a:p>
          <a:p>
            <a:endParaRPr lang="en-US" sz="2000" dirty="0"/>
          </a:p>
        </p:txBody>
      </p:sp>
    </p:spTree>
    <p:extLst>
      <p:ext uri="{BB962C8B-B14F-4D97-AF65-F5344CB8AC3E}">
        <p14:creationId xmlns:p14="http://schemas.microsoft.com/office/powerpoint/2010/main" val="1453147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7: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7"/>
            </a:pPr>
            <a:r>
              <a:rPr lang="en-GB" dirty="0"/>
              <a:t>Facility deaths should be identified and notified to the authorities within 24 hours (T/F)</a:t>
            </a:r>
            <a:endParaRPr lang="en-US" dirty="0"/>
          </a:p>
          <a:p>
            <a:pPr marL="971550" lvl="1" indent="-514350">
              <a:buFont typeface="+mj-lt"/>
              <a:buAutoNum type="alphaLcPeriod"/>
            </a:pPr>
            <a:r>
              <a:rPr lang="en-GB" b="1" dirty="0"/>
              <a:t>True</a:t>
            </a:r>
            <a:endParaRPr lang="en-US" dirty="0"/>
          </a:p>
          <a:p>
            <a:pPr marL="971550" lvl="1" indent="-514350">
              <a:buFont typeface="+mj-lt"/>
              <a:buAutoNum type="alphaLcPeriod"/>
            </a:pPr>
            <a:r>
              <a:rPr lang="en-GB" dirty="0"/>
              <a:t>False</a:t>
            </a:r>
            <a:endParaRPr lang="en-US" dirty="0"/>
          </a:p>
          <a:p>
            <a:endParaRPr lang="en-US" dirty="0"/>
          </a:p>
        </p:txBody>
      </p:sp>
    </p:spTree>
    <p:extLst>
      <p:ext uri="{BB962C8B-B14F-4D97-AF65-F5344CB8AC3E}">
        <p14:creationId xmlns:p14="http://schemas.microsoft.com/office/powerpoint/2010/main" val="61074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8</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8"/>
            </a:pPr>
            <a:r>
              <a:rPr lang="en-GB" dirty="0"/>
              <a:t>Community deaths should be identified and notified to the authorities within 72 hours (T/F)</a:t>
            </a:r>
            <a:endParaRPr lang="en-US" dirty="0"/>
          </a:p>
          <a:p>
            <a:pPr marL="971550" lvl="1" indent="-514350">
              <a:buFont typeface="+mj-lt"/>
              <a:buAutoNum type="alphaLcPeriod"/>
            </a:pPr>
            <a:r>
              <a:rPr lang="en-GB" dirty="0"/>
              <a:t>True</a:t>
            </a:r>
            <a:endParaRPr lang="en-US" dirty="0"/>
          </a:p>
          <a:p>
            <a:pPr marL="971550" lvl="1" indent="-514350">
              <a:buFont typeface="+mj-lt"/>
              <a:buAutoNum type="alphaLcPeriod"/>
            </a:pPr>
            <a:r>
              <a:rPr lang="en-GB" dirty="0"/>
              <a:t>False</a:t>
            </a:r>
            <a:endParaRPr lang="en-US" dirty="0"/>
          </a:p>
          <a:p>
            <a:endParaRPr lang="en-US" dirty="0"/>
          </a:p>
        </p:txBody>
      </p:sp>
    </p:spTree>
    <p:extLst>
      <p:ext uri="{BB962C8B-B14F-4D97-AF65-F5344CB8AC3E}">
        <p14:creationId xmlns:p14="http://schemas.microsoft.com/office/powerpoint/2010/main" val="5255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8: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8"/>
            </a:pPr>
            <a:r>
              <a:rPr lang="en-GB" dirty="0"/>
              <a:t>Community deaths should be identified and notified to the authorities within 72 hours (T/F)</a:t>
            </a:r>
            <a:endParaRPr lang="en-US" dirty="0"/>
          </a:p>
          <a:p>
            <a:pPr marL="971550" lvl="1" indent="-514350">
              <a:buFont typeface="+mj-lt"/>
              <a:buAutoNum type="alphaLcPeriod"/>
            </a:pPr>
            <a:r>
              <a:rPr lang="en-GB" dirty="0"/>
              <a:t>True</a:t>
            </a:r>
            <a:endParaRPr lang="en-US" dirty="0"/>
          </a:p>
          <a:p>
            <a:pPr marL="971550" lvl="1" indent="-514350">
              <a:buFont typeface="+mj-lt"/>
              <a:buAutoNum type="alphaLcPeriod"/>
            </a:pPr>
            <a:r>
              <a:rPr lang="en-GB" b="1" dirty="0"/>
              <a:t>False</a:t>
            </a:r>
            <a:endParaRPr lang="en-US" dirty="0"/>
          </a:p>
          <a:p>
            <a:endParaRPr lang="en-US" dirty="0"/>
          </a:p>
        </p:txBody>
      </p:sp>
    </p:spTree>
    <p:extLst>
      <p:ext uri="{BB962C8B-B14F-4D97-AF65-F5344CB8AC3E}">
        <p14:creationId xmlns:p14="http://schemas.microsoft.com/office/powerpoint/2010/main" val="372262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9</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9"/>
            </a:pPr>
            <a:r>
              <a:rPr lang="en-US" dirty="0" smtClean="0"/>
              <a:t>Notifying </a:t>
            </a:r>
            <a:r>
              <a:rPr lang="en-US" dirty="0"/>
              <a:t>suspected maternal deaths, whether or not any occurred is called </a:t>
            </a:r>
            <a:r>
              <a:rPr lang="en-GB" dirty="0" smtClean="0"/>
              <a:t>______________</a:t>
            </a:r>
            <a:endParaRPr lang="en-US" dirty="0" smtClean="0"/>
          </a:p>
          <a:p>
            <a:pPr marL="971550" lvl="1" indent="-514350">
              <a:buFont typeface="+mj-lt"/>
              <a:buAutoNum type="alphaLcPeriod"/>
            </a:pPr>
            <a:r>
              <a:rPr lang="en-GB" dirty="0" smtClean="0"/>
              <a:t>Review</a:t>
            </a:r>
            <a:endParaRPr lang="en-US" dirty="0" smtClean="0"/>
          </a:p>
          <a:p>
            <a:pPr marL="971550" lvl="1" indent="-514350">
              <a:buFont typeface="+mj-lt"/>
              <a:buAutoNum type="alphaLcPeriod"/>
            </a:pPr>
            <a:r>
              <a:rPr lang="en-GB" dirty="0" smtClean="0"/>
              <a:t>Identification</a:t>
            </a:r>
            <a:endParaRPr lang="en-US" dirty="0"/>
          </a:p>
          <a:p>
            <a:pPr marL="971550" lvl="1" indent="-514350">
              <a:buFont typeface="+mj-lt"/>
              <a:buAutoNum type="alphaLcPeriod"/>
            </a:pPr>
            <a:r>
              <a:rPr lang="en-GB" dirty="0"/>
              <a:t>Complete reporting</a:t>
            </a:r>
            <a:endParaRPr lang="en-US" dirty="0"/>
          </a:p>
          <a:p>
            <a:pPr marL="971550" lvl="1" indent="-514350">
              <a:buFont typeface="+mj-lt"/>
              <a:buAutoNum type="alphaLcPeriod"/>
            </a:pPr>
            <a:r>
              <a:rPr lang="en-GB" dirty="0"/>
              <a:t>Zero reporting</a:t>
            </a:r>
            <a:endParaRPr lang="en-US" dirty="0"/>
          </a:p>
          <a:p>
            <a:endParaRPr lang="en-US" dirty="0"/>
          </a:p>
        </p:txBody>
      </p:sp>
    </p:spTree>
    <p:extLst>
      <p:ext uri="{BB962C8B-B14F-4D97-AF65-F5344CB8AC3E}">
        <p14:creationId xmlns:p14="http://schemas.microsoft.com/office/powerpoint/2010/main" val="3569944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9: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9"/>
            </a:pPr>
            <a:r>
              <a:rPr lang="en-US" dirty="0" smtClean="0"/>
              <a:t>Notifying </a:t>
            </a:r>
            <a:r>
              <a:rPr lang="en-US" dirty="0"/>
              <a:t>suspected maternal deaths, whether or not any occurred is called </a:t>
            </a:r>
            <a:r>
              <a:rPr lang="en-GB" dirty="0" smtClean="0"/>
              <a:t>______________</a:t>
            </a:r>
            <a:endParaRPr lang="en-US" dirty="0" smtClean="0"/>
          </a:p>
          <a:p>
            <a:pPr marL="971550" lvl="1" indent="-514350">
              <a:buFont typeface="+mj-lt"/>
              <a:buAutoNum type="alphaLcPeriod"/>
            </a:pPr>
            <a:r>
              <a:rPr lang="en-GB" dirty="0" smtClean="0"/>
              <a:t>Review</a:t>
            </a:r>
            <a:endParaRPr lang="en-US" dirty="0" smtClean="0"/>
          </a:p>
          <a:p>
            <a:pPr marL="971550" lvl="1" indent="-514350">
              <a:buFont typeface="+mj-lt"/>
              <a:buAutoNum type="alphaLcPeriod"/>
            </a:pPr>
            <a:r>
              <a:rPr lang="en-GB" dirty="0" smtClean="0"/>
              <a:t>Identification</a:t>
            </a:r>
            <a:endParaRPr lang="en-US" dirty="0"/>
          </a:p>
          <a:p>
            <a:pPr marL="971550" lvl="1" indent="-514350">
              <a:buFont typeface="+mj-lt"/>
              <a:buAutoNum type="alphaLcPeriod"/>
            </a:pPr>
            <a:r>
              <a:rPr lang="en-GB" dirty="0"/>
              <a:t>Complete reporting</a:t>
            </a:r>
            <a:endParaRPr lang="en-US" dirty="0"/>
          </a:p>
          <a:p>
            <a:pPr marL="971550" lvl="1" indent="-514350">
              <a:buFont typeface="+mj-lt"/>
              <a:buAutoNum type="alphaLcPeriod"/>
            </a:pPr>
            <a:r>
              <a:rPr lang="en-GB" b="1" dirty="0"/>
              <a:t>Zero reporting</a:t>
            </a:r>
            <a:endParaRPr lang="en-US" b="1" dirty="0"/>
          </a:p>
          <a:p>
            <a:endParaRPr lang="en-US" dirty="0"/>
          </a:p>
        </p:txBody>
      </p:sp>
    </p:spTree>
    <p:extLst>
      <p:ext uri="{BB962C8B-B14F-4D97-AF65-F5344CB8AC3E}">
        <p14:creationId xmlns:p14="http://schemas.microsoft.com/office/powerpoint/2010/main" val="421110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10</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10"/>
            </a:pPr>
            <a:r>
              <a:rPr lang="en-GB" dirty="0"/>
              <a:t> ________ is the action portion of surveillance</a:t>
            </a:r>
            <a:endParaRPr lang="en-US" dirty="0"/>
          </a:p>
          <a:p>
            <a:pPr marL="971550" lvl="1" indent="-514350">
              <a:buFont typeface="+mj-lt"/>
              <a:buAutoNum type="alphaLcPeriod"/>
            </a:pPr>
            <a:r>
              <a:rPr lang="en-GB" dirty="0"/>
              <a:t>Response</a:t>
            </a:r>
            <a:endParaRPr lang="en-US" dirty="0"/>
          </a:p>
          <a:p>
            <a:pPr marL="971550" lvl="1" indent="-514350">
              <a:buFont typeface="+mj-lt"/>
              <a:buAutoNum type="alphaLcPeriod"/>
            </a:pPr>
            <a:r>
              <a:rPr lang="en-GB" dirty="0"/>
              <a:t>Review</a:t>
            </a:r>
            <a:endParaRPr lang="en-US" dirty="0"/>
          </a:p>
          <a:p>
            <a:pPr marL="971550" lvl="1" indent="-514350">
              <a:buFont typeface="+mj-lt"/>
              <a:buAutoNum type="alphaLcPeriod"/>
            </a:pPr>
            <a:r>
              <a:rPr lang="en-GB" dirty="0"/>
              <a:t>Reaction</a:t>
            </a:r>
            <a:endParaRPr lang="en-US" dirty="0"/>
          </a:p>
          <a:p>
            <a:pPr marL="971550" lvl="1" indent="-514350">
              <a:buFont typeface="+mj-lt"/>
              <a:buAutoNum type="alphaLcPeriod"/>
            </a:pPr>
            <a:r>
              <a:rPr lang="en-GB" dirty="0"/>
              <a:t>Result</a:t>
            </a:r>
            <a:endParaRPr lang="en-US" dirty="0"/>
          </a:p>
          <a:p>
            <a:endParaRPr lang="en-US" dirty="0"/>
          </a:p>
        </p:txBody>
      </p:sp>
    </p:spTree>
    <p:extLst>
      <p:ext uri="{BB962C8B-B14F-4D97-AF65-F5344CB8AC3E}">
        <p14:creationId xmlns:p14="http://schemas.microsoft.com/office/powerpoint/2010/main" val="3373662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10</a:t>
            </a:r>
            <a:r>
              <a:rPr lang="en-US" smtClean="0"/>
              <a:t>: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10"/>
            </a:pPr>
            <a:r>
              <a:rPr lang="en-GB" dirty="0"/>
              <a:t> ________ is the action portion of surveillance</a:t>
            </a:r>
            <a:endParaRPr lang="en-US" dirty="0"/>
          </a:p>
          <a:p>
            <a:pPr marL="971550" lvl="1" indent="-514350">
              <a:buFont typeface="+mj-lt"/>
              <a:buAutoNum type="alphaLcPeriod"/>
            </a:pPr>
            <a:r>
              <a:rPr lang="en-GB" b="1" dirty="0"/>
              <a:t>Response</a:t>
            </a:r>
            <a:endParaRPr lang="en-US" dirty="0"/>
          </a:p>
          <a:p>
            <a:pPr marL="971550" lvl="1" indent="-514350">
              <a:buFont typeface="+mj-lt"/>
              <a:buAutoNum type="alphaLcPeriod"/>
            </a:pPr>
            <a:r>
              <a:rPr lang="en-GB" dirty="0"/>
              <a:t>Review</a:t>
            </a:r>
            <a:endParaRPr lang="en-US" dirty="0"/>
          </a:p>
          <a:p>
            <a:pPr marL="971550" lvl="1" indent="-514350">
              <a:buFont typeface="+mj-lt"/>
              <a:buAutoNum type="alphaLcPeriod"/>
            </a:pPr>
            <a:r>
              <a:rPr lang="en-GB" dirty="0"/>
              <a:t>Reaction</a:t>
            </a:r>
            <a:endParaRPr lang="en-US" dirty="0"/>
          </a:p>
          <a:p>
            <a:pPr marL="971550" lvl="1" indent="-514350">
              <a:buFont typeface="+mj-lt"/>
              <a:buAutoNum type="alphaLcPeriod"/>
            </a:pPr>
            <a:r>
              <a:rPr lang="en-GB" dirty="0"/>
              <a:t>Result</a:t>
            </a:r>
            <a:endParaRPr lang="en-US" dirty="0"/>
          </a:p>
          <a:p>
            <a:endParaRPr lang="en-US" dirty="0"/>
          </a:p>
        </p:txBody>
      </p:sp>
    </p:spTree>
    <p:extLst>
      <p:ext uri="{BB962C8B-B14F-4D97-AF65-F5344CB8AC3E}">
        <p14:creationId xmlns:p14="http://schemas.microsoft.com/office/powerpoint/2010/main" val="677667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11</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11"/>
            </a:pPr>
            <a:r>
              <a:rPr lang="en-GB" dirty="0"/>
              <a:t>“No name, no game</a:t>
            </a:r>
            <a:r>
              <a:rPr lang="en-GB" dirty="0" smtClean="0"/>
              <a:t>”</a:t>
            </a:r>
            <a:r>
              <a:rPr lang="en-US" sz="1800" dirty="0"/>
              <a:t> </a:t>
            </a:r>
            <a:r>
              <a:rPr lang="en-GB" dirty="0"/>
              <a:t>is a key principle of MDSR (T/F)</a:t>
            </a:r>
            <a:endParaRPr lang="en-US" dirty="0"/>
          </a:p>
          <a:p>
            <a:pPr marL="971550" lvl="1" indent="-514350">
              <a:buFont typeface="+mj-lt"/>
              <a:buAutoNum type="alphaLcPeriod"/>
            </a:pPr>
            <a:r>
              <a:rPr lang="en-GB" dirty="0"/>
              <a:t>True</a:t>
            </a:r>
            <a:endParaRPr lang="en-US" dirty="0"/>
          </a:p>
          <a:p>
            <a:pPr marL="971550" lvl="1" indent="-514350">
              <a:buFont typeface="+mj-lt"/>
              <a:buAutoNum type="alphaLcPeriod"/>
            </a:pPr>
            <a:r>
              <a:rPr lang="en-GB" dirty="0" smtClean="0"/>
              <a:t>False</a:t>
            </a:r>
            <a:endParaRPr lang="en-US" dirty="0"/>
          </a:p>
        </p:txBody>
      </p:sp>
    </p:spTree>
    <p:extLst>
      <p:ext uri="{BB962C8B-B14F-4D97-AF65-F5344CB8AC3E}">
        <p14:creationId xmlns:p14="http://schemas.microsoft.com/office/powerpoint/2010/main" val="10166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11: Answer</a:t>
            </a:r>
            <a:endParaRPr lang="en-US" dirty="0"/>
          </a:p>
        </p:txBody>
      </p:sp>
      <p:sp>
        <p:nvSpPr>
          <p:cNvPr id="3" name="Content Placeholder 2"/>
          <p:cNvSpPr>
            <a:spLocks noGrp="1"/>
          </p:cNvSpPr>
          <p:nvPr>
            <p:ph idx="1"/>
          </p:nvPr>
        </p:nvSpPr>
        <p:spPr/>
        <p:txBody>
          <a:bodyPr/>
          <a:lstStyle/>
          <a:p>
            <a:pPr marL="514350" lvl="0" indent="-514350">
              <a:buFont typeface="+mj-lt"/>
              <a:buAutoNum type="arabicPeriod" startAt="11"/>
            </a:pPr>
            <a:r>
              <a:rPr lang="en-GB" dirty="0"/>
              <a:t>“No name, no game” </a:t>
            </a:r>
            <a:r>
              <a:rPr lang="en-US" sz="1800" dirty="0"/>
              <a:t> </a:t>
            </a:r>
            <a:r>
              <a:rPr lang="en-GB" dirty="0"/>
              <a:t>is a key principle of MDSR (T/F)</a:t>
            </a:r>
            <a:endParaRPr lang="en-US" dirty="0"/>
          </a:p>
          <a:p>
            <a:pPr marL="971550" lvl="1" indent="-514350">
              <a:buFont typeface="+mj-lt"/>
              <a:buAutoNum type="alphaLcPeriod"/>
            </a:pPr>
            <a:r>
              <a:rPr lang="en-GB" dirty="0"/>
              <a:t>True</a:t>
            </a:r>
            <a:endParaRPr lang="en-US" dirty="0"/>
          </a:p>
          <a:p>
            <a:pPr marL="971550" lvl="1" indent="-514350">
              <a:buFont typeface="+mj-lt"/>
              <a:buAutoNum type="alphaLcPeriod"/>
            </a:pPr>
            <a:r>
              <a:rPr lang="en-GB" b="1" dirty="0" smtClean="0"/>
              <a:t>False</a:t>
            </a:r>
            <a:endParaRPr lang="en-US" dirty="0"/>
          </a:p>
        </p:txBody>
      </p:sp>
    </p:spTree>
    <p:extLst>
      <p:ext uri="{BB962C8B-B14F-4D97-AF65-F5344CB8AC3E}">
        <p14:creationId xmlns:p14="http://schemas.microsoft.com/office/powerpoint/2010/main" val="203336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 </a:t>
            </a:r>
            <a:endParaRPr lang="en-US" dirty="0"/>
          </a:p>
        </p:txBody>
      </p:sp>
      <p:sp>
        <p:nvSpPr>
          <p:cNvPr id="3" name="Content Placeholder 2"/>
          <p:cNvSpPr>
            <a:spLocks noGrp="1"/>
          </p:cNvSpPr>
          <p:nvPr>
            <p:ph idx="1"/>
          </p:nvPr>
        </p:nvSpPr>
        <p:spPr/>
        <p:txBody>
          <a:bodyPr>
            <a:normAutofit/>
          </a:bodyPr>
          <a:lstStyle/>
          <a:p>
            <a:r>
              <a:rPr lang="en-US" dirty="0" smtClean="0"/>
              <a:t>Question and answer with learners</a:t>
            </a:r>
            <a:endParaRPr lang="en-US" dirty="0"/>
          </a:p>
        </p:txBody>
      </p:sp>
    </p:spTree>
    <p:extLst>
      <p:ext uri="{BB962C8B-B14F-4D97-AF65-F5344CB8AC3E}">
        <p14:creationId xmlns:p14="http://schemas.microsoft.com/office/powerpoint/2010/main" val="151497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Workshop Format</a:t>
            </a:r>
            <a:endParaRPr lang="en-US" dirty="0"/>
          </a:p>
        </p:txBody>
      </p:sp>
      <p:sp>
        <p:nvSpPr>
          <p:cNvPr id="3" name="Content Placeholder 2"/>
          <p:cNvSpPr>
            <a:spLocks noGrp="1"/>
          </p:cNvSpPr>
          <p:nvPr>
            <p:ph idx="1"/>
          </p:nvPr>
        </p:nvSpPr>
        <p:spPr/>
        <p:txBody>
          <a:bodyPr/>
          <a:lstStyle/>
          <a:p>
            <a:pPr lvl="0"/>
            <a:r>
              <a:rPr lang="en-US" smtClean="0"/>
              <a:t>3-day workshop </a:t>
            </a:r>
          </a:p>
          <a:p>
            <a:pPr lvl="0"/>
            <a:r>
              <a:rPr lang="en-US" smtClean="0"/>
              <a:t>Lectures, small group work, exercises</a:t>
            </a:r>
          </a:p>
          <a:p>
            <a:pPr lvl="0"/>
            <a:r>
              <a:rPr lang="en-US" smtClean="0"/>
              <a:t>Lunch </a:t>
            </a:r>
          </a:p>
          <a:p>
            <a:pPr lvl="0"/>
            <a:r>
              <a:rPr lang="en-US" smtClean="0"/>
              <a:t>Two breaks each day</a:t>
            </a:r>
            <a:endParaRPr lang="en-US" dirty="0"/>
          </a:p>
        </p:txBody>
      </p:sp>
    </p:spTree>
    <p:extLst>
      <p:ext uri="{BB962C8B-B14F-4D97-AF65-F5344CB8AC3E}">
        <p14:creationId xmlns:p14="http://schemas.microsoft.com/office/powerpoint/2010/main" val="1469989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762000" y="2495550"/>
            <a:ext cx="7772400" cy="2133600"/>
          </a:xfrm>
        </p:spPr>
        <p:txBody>
          <a:bodyPr/>
          <a:lstStyle/>
          <a:p>
            <a:r>
              <a:rPr lang="en-US" b="1" dirty="0"/>
              <a:t>Day </a:t>
            </a:r>
            <a:r>
              <a:rPr lang="en-US" b="1" dirty="0" smtClean="0"/>
              <a:t>2, </a:t>
            </a:r>
            <a:r>
              <a:rPr lang="en-US" b="1" dirty="0"/>
              <a:t>Session </a:t>
            </a:r>
            <a:r>
              <a:rPr lang="en-US" b="1" dirty="0" smtClean="0"/>
              <a:t>2</a:t>
            </a:r>
            <a:r>
              <a:rPr lang="en-US" altLang="en-US" dirty="0">
                <a:cs typeface="Arial" charset="0"/>
              </a:rPr>
              <a:t/>
            </a:r>
            <a:br>
              <a:rPr lang="en-US" altLang="en-US" dirty="0">
                <a:cs typeface="Arial" charset="0"/>
              </a:rPr>
            </a:br>
            <a:r>
              <a:rPr lang="en-US" altLang="en-US" dirty="0">
                <a:cs typeface="Arial" charset="0"/>
              </a:rPr>
              <a:t>Creating or Strengthening MPDSR Committees </a:t>
            </a:r>
            <a:endParaRPr lang="en-US" altLang="en-US" sz="2800" dirty="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smtClean="0"/>
              <a:t>MDSR Skills-Building Workshop </a:t>
            </a:r>
            <a:endParaRPr lang="en-US" dirty="0"/>
          </a:p>
        </p:txBody>
      </p:sp>
    </p:spTree>
    <p:extLst>
      <p:ext uri="{BB962C8B-B14F-4D97-AF65-F5344CB8AC3E}">
        <p14:creationId xmlns:p14="http://schemas.microsoft.com/office/powerpoint/2010/main" val="37697071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idx="1"/>
          </p:nvPr>
        </p:nvSpPr>
        <p:spPr/>
        <p:txBody>
          <a:bodyPr/>
          <a:lstStyle/>
          <a:p>
            <a:pPr lvl="0"/>
            <a:r>
              <a:rPr lang="en-GB" smtClean="0"/>
              <a:t>Create a facility or district/subnational MPDSR committee</a:t>
            </a:r>
            <a:endParaRPr lang="en-US" smtClean="0"/>
          </a:p>
          <a:p>
            <a:pPr lvl="0"/>
            <a:r>
              <a:rPr lang="en-GB" smtClean="0"/>
              <a:t>Strengthen a facility or district/subnational MPDSR committee to optimize MPDSR processes</a:t>
            </a:r>
            <a:endParaRPr lang="en-US" smtClean="0"/>
          </a:p>
          <a:p>
            <a:pPr lvl="0"/>
            <a:endParaRPr lang="en-US" dirty="0"/>
          </a:p>
        </p:txBody>
      </p:sp>
    </p:spTree>
    <p:extLst>
      <p:ext uri="{BB962C8B-B14F-4D97-AF65-F5344CB8AC3E}">
        <p14:creationId xmlns:p14="http://schemas.microsoft.com/office/powerpoint/2010/main" val="3803676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Illustrative National MPDSR Structure</a:t>
            </a:r>
          </a:p>
        </p:txBody>
      </p:sp>
      <p:graphicFrame>
        <p:nvGraphicFramePr>
          <p:cNvPr id="5" name="Diagram 4">
            <a:extLst>
              <a:ext uri="{FF2B5EF4-FFF2-40B4-BE49-F238E27FC236}">
                <a16:creationId xmlns:a16="http://schemas.microsoft.com/office/drawing/2014/main" xmlns="" id="{1EB93170-280A-FF4D-815F-C0A02E57AD8C}"/>
              </a:ext>
            </a:extLst>
          </p:cNvPr>
          <p:cNvGraphicFramePr/>
          <p:nvPr>
            <p:extLst/>
          </p:nvPr>
        </p:nvGraphicFramePr>
        <p:xfrm>
          <a:off x="444357" y="1074145"/>
          <a:ext cx="8229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752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Principles of MPDSR Committee Membership </a:t>
            </a:r>
            <a:endParaRPr lang="en-US" dirty="0"/>
          </a:p>
        </p:txBody>
      </p:sp>
      <p:sp>
        <p:nvSpPr>
          <p:cNvPr id="3" name="Content Placeholder 2"/>
          <p:cNvSpPr>
            <a:spLocks noGrp="1"/>
          </p:cNvSpPr>
          <p:nvPr>
            <p:ph idx="1"/>
          </p:nvPr>
        </p:nvSpPr>
        <p:spPr/>
        <p:txBody>
          <a:bodyPr/>
          <a:lstStyle/>
          <a:p>
            <a:r>
              <a:rPr lang="en-US" sz="2400" dirty="0" smtClean="0"/>
              <a:t>National guidelines often define MPDSR committee membership</a:t>
            </a:r>
          </a:p>
          <a:p>
            <a:r>
              <a:rPr lang="en-US" sz="2400" dirty="0" smtClean="0"/>
              <a:t>Ideally, members should include a broad range of staff who have a role in maternal care</a:t>
            </a:r>
          </a:p>
          <a:p>
            <a:r>
              <a:rPr lang="en-US" sz="2400" dirty="0" smtClean="0"/>
              <a:t>This may include: doctors, midwives, nurses, auxiliary nurses, social workers, managers, lab technicians, pharmacists, ambulance drivers/staff, surgical team (</a:t>
            </a:r>
            <a:r>
              <a:rPr lang="en-US" sz="2400" dirty="0" err="1" smtClean="0"/>
              <a:t>anaesthetists</a:t>
            </a:r>
            <a:r>
              <a:rPr lang="en-US" sz="2400" dirty="0" smtClean="0"/>
              <a:t>, surgical nurses and technicians), and others</a:t>
            </a:r>
          </a:p>
          <a:p>
            <a:endParaRPr lang="en-US" sz="2400" dirty="0"/>
          </a:p>
        </p:txBody>
      </p:sp>
    </p:spTree>
    <p:extLst>
      <p:ext uri="{BB962C8B-B14F-4D97-AF65-F5344CB8AC3E}">
        <p14:creationId xmlns:p14="http://schemas.microsoft.com/office/powerpoint/2010/main" val="1644908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and Discussion: MPDSR Structures &amp; Membership</a:t>
            </a:r>
            <a:endParaRPr lang="en-US" dirty="0"/>
          </a:p>
        </p:txBody>
      </p:sp>
      <p:sp>
        <p:nvSpPr>
          <p:cNvPr id="3" name="Content Placeholder 2"/>
          <p:cNvSpPr>
            <a:spLocks noGrp="1"/>
          </p:cNvSpPr>
          <p:nvPr>
            <p:ph idx="1"/>
          </p:nvPr>
        </p:nvSpPr>
        <p:spPr/>
        <p:txBody>
          <a:bodyPr/>
          <a:lstStyle/>
          <a:p>
            <a:r>
              <a:rPr lang="en-US" sz="2400" dirty="0" smtClean="0"/>
              <a:t>Please turn to page XX in the national MPDSR guidelines</a:t>
            </a:r>
          </a:p>
          <a:p>
            <a:r>
              <a:rPr lang="en-US" sz="2400" dirty="0" smtClean="0"/>
              <a:t>Read the section that defines the structures and membership of facility and district/subnational MPDSR committees</a:t>
            </a:r>
          </a:p>
          <a:p>
            <a:r>
              <a:rPr lang="en-US" sz="2400" dirty="0" smtClean="0"/>
              <a:t>Are these guidelines clear? </a:t>
            </a:r>
          </a:p>
          <a:p>
            <a:r>
              <a:rPr lang="en-US" sz="2400" dirty="0" smtClean="0"/>
              <a:t>Does the membership of your local MPDSR committee align with national and/or global guidelines?  </a:t>
            </a:r>
          </a:p>
          <a:p>
            <a:endParaRPr lang="en-US" sz="2400" dirty="0"/>
          </a:p>
        </p:txBody>
      </p:sp>
    </p:spTree>
    <p:extLst>
      <p:ext uri="{BB962C8B-B14F-4D97-AF65-F5344CB8AC3E}">
        <p14:creationId xmlns:p14="http://schemas.microsoft.com/office/powerpoint/2010/main" val="4101090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Ensuring a “No </a:t>
            </a:r>
            <a:r>
              <a:rPr lang="en-US" b="1" dirty="0" smtClean="0"/>
              <a:t>Name</a:t>
            </a:r>
            <a:r>
              <a:rPr lang="en-US" dirty="0" smtClean="0"/>
              <a:t>” Environment</a:t>
            </a:r>
            <a:endParaRPr lang="en-US" dirty="0"/>
          </a:p>
        </p:txBody>
      </p:sp>
      <p:sp>
        <p:nvSpPr>
          <p:cNvPr id="3" name="Content Placeholder 2"/>
          <p:cNvSpPr>
            <a:spLocks noGrp="1"/>
          </p:cNvSpPr>
          <p:nvPr>
            <p:ph idx="1"/>
          </p:nvPr>
        </p:nvSpPr>
        <p:spPr/>
        <p:txBody>
          <a:bodyPr/>
          <a:lstStyle/>
          <a:p>
            <a:r>
              <a:rPr lang="en-US" sz="2800" dirty="0" smtClean="0"/>
              <a:t>“No Name” = Protecting confidentiality of client and providers</a:t>
            </a:r>
          </a:p>
          <a:p>
            <a:r>
              <a:rPr lang="en-US" sz="2800" dirty="0" smtClean="0"/>
              <a:t>Ensure that patient and provider names are not visible on any of the materials reviewed by the MPDSR committee (patient medical record, MPDSR summary form, etc.) </a:t>
            </a:r>
          </a:p>
          <a:p>
            <a:r>
              <a:rPr lang="en-US" sz="2800" dirty="0" smtClean="0"/>
              <a:t>Ensure that patient and provider names are not shared or discussed during the committee meetings </a:t>
            </a:r>
          </a:p>
          <a:p>
            <a:endParaRPr lang="en-US" sz="2800" dirty="0" smtClean="0"/>
          </a:p>
          <a:p>
            <a:endParaRPr lang="en-US" sz="2800" dirty="0"/>
          </a:p>
        </p:txBody>
      </p:sp>
    </p:spTree>
    <p:extLst>
      <p:ext uri="{BB962C8B-B14F-4D97-AF65-F5344CB8AC3E}">
        <p14:creationId xmlns:p14="http://schemas.microsoft.com/office/powerpoint/2010/main" val="4032600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Ensuring a “No </a:t>
            </a:r>
            <a:r>
              <a:rPr lang="en-US" b="1" dirty="0" smtClean="0"/>
              <a:t>Blame</a:t>
            </a:r>
            <a:r>
              <a:rPr lang="en-US" dirty="0" smtClean="0"/>
              <a:t>” Environment</a:t>
            </a:r>
            <a:endParaRPr lang="en-US" dirty="0"/>
          </a:p>
        </p:txBody>
      </p:sp>
      <p:sp>
        <p:nvSpPr>
          <p:cNvPr id="3" name="Content Placeholder 2"/>
          <p:cNvSpPr>
            <a:spLocks noGrp="1"/>
          </p:cNvSpPr>
          <p:nvPr>
            <p:ph idx="1"/>
          </p:nvPr>
        </p:nvSpPr>
        <p:spPr/>
        <p:txBody>
          <a:bodyPr/>
          <a:lstStyle/>
          <a:p>
            <a:r>
              <a:rPr lang="en-US" sz="2400" dirty="0" smtClean="0"/>
              <a:t>“No Blame” = Promoting a constructive, non-punitive response to maternal deaths</a:t>
            </a:r>
          </a:p>
          <a:p>
            <a:r>
              <a:rPr lang="en-US" sz="2400" dirty="0" smtClean="0"/>
              <a:t>Emphasize learning, information gathering, and prevention (instead of blaming or punishment of providers)</a:t>
            </a:r>
          </a:p>
          <a:p>
            <a:r>
              <a:rPr lang="en-US" sz="2400" dirty="0" smtClean="0"/>
              <a:t>Develop a Code of Conduct that encourages problem solving rather than punishment or blame</a:t>
            </a:r>
          </a:p>
          <a:p>
            <a:r>
              <a:rPr lang="en-US" sz="2400" dirty="0" smtClean="0"/>
              <a:t>Create and sign non-disclosure pledges</a:t>
            </a:r>
          </a:p>
          <a:p>
            <a:r>
              <a:rPr lang="en-US" sz="2400" dirty="0" smtClean="0"/>
              <a:t>Acknowledge that mistakes happen, and the purpose of the MPDSR committee is to learn, and to prevent future mortality</a:t>
            </a:r>
          </a:p>
          <a:p>
            <a:endParaRPr lang="en-US" sz="2400" dirty="0" smtClean="0"/>
          </a:p>
          <a:p>
            <a:endParaRPr lang="en-US" sz="2400" dirty="0"/>
          </a:p>
        </p:txBody>
      </p:sp>
    </p:spTree>
    <p:extLst>
      <p:ext uri="{BB962C8B-B14F-4D97-AF65-F5344CB8AC3E}">
        <p14:creationId xmlns:p14="http://schemas.microsoft.com/office/powerpoint/2010/main" val="970999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an MPDSR Meeting</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000" dirty="0" smtClean="0"/>
              <a:t>Select members of the MPDSR committee</a:t>
            </a:r>
          </a:p>
          <a:p>
            <a:pPr marL="457200" indent="-457200">
              <a:buFont typeface="+mj-lt"/>
              <a:buAutoNum type="arabicPeriod"/>
            </a:pPr>
            <a:r>
              <a:rPr lang="en-US" sz="2000" dirty="0" smtClean="0"/>
              <a:t>Clarify committee member responsible for collecting reference materials</a:t>
            </a:r>
          </a:p>
          <a:p>
            <a:pPr marL="457200" indent="-457200">
              <a:buFont typeface="+mj-lt"/>
              <a:buAutoNum type="arabicPeriod"/>
            </a:pPr>
            <a:r>
              <a:rPr lang="en-US" sz="2000" dirty="0" smtClean="0"/>
              <a:t>Collect reference materials (e.g. clinical protocols, standards, manuals)</a:t>
            </a:r>
          </a:p>
          <a:p>
            <a:pPr marL="457200" indent="-457200">
              <a:buFont typeface="+mj-lt"/>
              <a:buAutoNum type="arabicPeriod"/>
            </a:pPr>
            <a:r>
              <a:rPr lang="en-US" sz="2000" dirty="0" smtClean="0"/>
              <a:t>Ensure that all members are aware of the “No name, no blame” principle</a:t>
            </a:r>
          </a:p>
          <a:p>
            <a:pPr marL="457200" indent="-457200">
              <a:buFont typeface="+mj-lt"/>
              <a:buAutoNum type="arabicPeriod"/>
            </a:pPr>
            <a:r>
              <a:rPr lang="en-US" sz="2000" dirty="0" smtClean="0"/>
              <a:t>Identify deaths for review</a:t>
            </a:r>
          </a:p>
          <a:p>
            <a:pPr marL="457200" indent="-457200">
              <a:buFont typeface="+mj-lt"/>
              <a:buAutoNum type="arabicPeriod"/>
            </a:pPr>
            <a:r>
              <a:rPr lang="en-US" sz="2000" dirty="0" smtClean="0"/>
              <a:t>Prepare a file for each death to be reviewed (with anonymized patient records and registers, if available) </a:t>
            </a:r>
          </a:p>
          <a:p>
            <a:pPr marL="457200" indent="-457200">
              <a:buFont typeface="+mj-lt"/>
              <a:buAutoNum type="arabicPeriod"/>
            </a:pPr>
            <a:r>
              <a:rPr lang="en-US" sz="2000" dirty="0" smtClean="0"/>
              <a:t>Develop the case summary for each death (should not include names of patient or provider) </a:t>
            </a:r>
          </a:p>
          <a:p>
            <a:pPr marL="457200" indent="-457200">
              <a:buFont typeface="+mj-lt"/>
              <a:buAutoNum type="arabicPeriod"/>
            </a:pPr>
            <a:r>
              <a:rPr lang="en-US" sz="2000" dirty="0" smtClean="0"/>
              <a:t>Schedule the review meeting</a:t>
            </a:r>
          </a:p>
          <a:p>
            <a:pPr marL="457200" indent="-457200">
              <a:buFont typeface="+mj-lt"/>
              <a:buAutoNum type="arabicPeriod"/>
            </a:pPr>
            <a:endParaRPr lang="en-US" sz="2000" dirty="0"/>
          </a:p>
        </p:txBody>
      </p:sp>
    </p:spTree>
    <p:extLst>
      <p:ext uri="{BB962C8B-B14F-4D97-AF65-F5344CB8AC3E}">
        <p14:creationId xmlns:p14="http://schemas.microsoft.com/office/powerpoint/2010/main" val="30393393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Maternal Death Review Process</a:t>
            </a:r>
            <a:endParaRPr lang="en-GB" dirty="0"/>
          </a:p>
        </p:txBody>
      </p:sp>
      <p:sp>
        <p:nvSpPr>
          <p:cNvPr id="3" name="Content Placeholder 2"/>
          <p:cNvSpPr>
            <a:spLocks noGrp="1"/>
          </p:cNvSpPr>
          <p:nvPr>
            <p:ph idx="1"/>
          </p:nvPr>
        </p:nvSpPr>
        <p:spPr/>
        <p:txBody>
          <a:bodyPr/>
          <a:lstStyle/>
          <a:p>
            <a:r>
              <a:rPr lang="en-GB" sz="2800" dirty="0" smtClean="0"/>
              <a:t>MPDSR focal person will identify and notify probable maternal deaths immediately within </a:t>
            </a:r>
            <a:r>
              <a:rPr lang="en-GB" sz="2800" dirty="0" smtClean="0">
                <a:solidFill>
                  <a:schemeClr val="accent1"/>
                </a:solidFill>
              </a:rPr>
              <a:t>24–48 hours</a:t>
            </a:r>
          </a:p>
          <a:p>
            <a:r>
              <a:rPr lang="en-GB" sz="2800" dirty="0" smtClean="0"/>
              <a:t>Facility maternal deaths should be discussed by facility MPDSR committee within </a:t>
            </a:r>
            <a:r>
              <a:rPr lang="en-GB" sz="2800" dirty="0" smtClean="0">
                <a:solidFill>
                  <a:schemeClr val="accent1"/>
                </a:solidFill>
              </a:rPr>
              <a:t>XX days</a:t>
            </a:r>
          </a:p>
          <a:p>
            <a:r>
              <a:rPr lang="en-GB" sz="2800" dirty="0" smtClean="0"/>
              <a:t>The focal person will prepare and present a narrative clinical summary using provided guidance</a:t>
            </a:r>
          </a:p>
          <a:p>
            <a:endParaRPr lang="en-GB" sz="2800" dirty="0" smtClean="0"/>
          </a:p>
          <a:p>
            <a:endParaRPr lang="en-GB" sz="2800" dirty="0" smtClean="0"/>
          </a:p>
          <a:p>
            <a:endParaRPr lang="en-GB" sz="2800" dirty="0"/>
          </a:p>
        </p:txBody>
      </p:sp>
    </p:spTree>
    <p:extLst>
      <p:ext uri="{BB962C8B-B14F-4D97-AF65-F5344CB8AC3E}">
        <p14:creationId xmlns:p14="http://schemas.microsoft.com/office/powerpoint/2010/main" val="3721434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Maternal Death Review Process: Steps</a:t>
            </a:r>
            <a:endParaRPr lang="en-GB" dirty="0"/>
          </a:p>
        </p:txBody>
      </p:sp>
      <p:sp>
        <p:nvSpPr>
          <p:cNvPr id="3" name="Content Placeholder 2"/>
          <p:cNvSpPr>
            <a:spLocks noGrp="1"/>
          </p:cNvSpPr>
          <p:nvPr>
            <p:ph idx="1"/>
          </p:nvPr>
        </p:nvSpPr>
        <p:spPr/>
        <p:txBody>
          <a:bodyPr/>
          <a:lstStyle/>
          <a:p>
            <a:pPr lvl="0"/>
            <a:r>
              <a:rPr lang="en-US" sz="2600" dirty="0" smtClean="0"/>
              <a:t>Preparation – Invitation,  venue, norms, clinical summary</a:t>
            </a:r>
            <a:endParaRPr lang="en-GB" sz="2600" dirty="0" smtClean="0"/>
          </a:p>
          <a:p>
            <a:r>
              <a:rPr lang="en-US" sz="2600" dirty="0" smtClean="0"/>
              <a:t>Review of the recommendations from the previous meeting</a:t>
            </a:r>
          </a:p>
          <a:p>
            <a:r>
              <a:rPr lang="en-US" sz="2600" dirty="0" smtClean="0"/>
              <a:t>Present the clinical summary</a:t>
            </a:r>
          </a:p>
          <a:p>
            <a:pPr lvl="0"/>
            <a:r>
              <a:rPr lang="en-US" sz="2600" dirty="0" smtClean="0"/>
              <a:t>Conduct the review focusing on understanding the chain of events from prior to admission, admission and death</a:t>
            </a:r>
          </a:p>
          <a:p>
            <a:endParaRPr lang="en-GB" sz="2600" dirty="0"/>
          </a:p>
        </p:txBody>
      </p:sp>
    </p:spTree>
    <p:extLst>
      <p:ext uri="{BB962C8B-B14F-4D97-AF65-F5344CB8AC3E}">
        <p14:creationId xmlns:p14="http://schemas.microsoft.com/office/powerpoint/2010/main" val="305250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Ice Breaker – “Whose fact is this?” (</a:t>
            </a:r>
            <a:r>
              <a:rPr lang="en-US" i="1" smtClean="0"/>
              <a:t>10 minutes</a:t>
            </a:r>
            <a:r>
              <a:rPr lang="en-US" smtClean="0"/>
              <a:t>)</a:t>
            </a:r>
            <a:endParaRPr lang="en-US" dirty="0"/>
          </a:p>
        </p:txBody>
      </p:sp>
      <p:sp>
        <p:nvSpPr>
          <p:cNvPr id="3" name="Content Placeholder 2"/>
          <p:cNvSpPr>
            <a:spLocks noGrp="1"/>
          </p:cNvSpPr>
          <p:nvPr>
            <p:ph idx="1"/>
          </p:nvPr>
        </p:nvSpPr>
        <p:spPr>
          <a:xfrm>
            <a:off x="457200" y="1200151"/>
            <a:ext cx="8382000" cy="3394472"/>
          </a:xfrm>
        </p:spPr>
        <p:txBody>
          <a:bodyPr/>
          <a:lstStyle/>
          <a:p>
            <a:pPr lvl="0"/>
            <a:r>
              <a:rPr lang="en-US" smtClean="0"/>
              <a:t>Write down one interesting/unusual fact about yourself on a small piece of paper </a:t>
            </a:r>
          </a:p>
          <a:p>
            <a:pPr lvl="0"/>
            <a:r>
              <a:rPr lang="en-US" smtClean="0"/>
              <a:t>Give that piece of paper to the facilitator</a:t>
            </a:r>
          </a:p>
          <a:p>
            <a:pPr lvl="0"/>
            <a:r>
              <a:rPr lang="en-US" smtClean="0"/>
              <a:t>Introduce yourself to your colleagues, including the interesting fact that you jotted down on the piece of paper</a:t>
            </a:r>
          </a:p>
          <a:p>
            <a:endParaRPr lang="en-US" dirty="0"/>
          </a:p>
        </p:txBody>
      </p:sp>
    </p:spTree>
    <p:extLst>
      <p:ext uri="{BB962C8B-B14F-4D97-AF65-F5344CB8AC3E}">
        <p14:creationId xmlns:p14="http://schemas.microsoft.com/office/powerpoint/2010/main" val="9952931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Maternal Death Review Process: Steps</a:t>
            </a:r>
            <a:endParaRPr lang="en-GB" dirty="0"/>
          </a:p>
        </p:txBody>
      </p:sp>
      <p:sp>
        <p:nvSpPr>
          <p:cNvPr id="7" name="Content Placeholder 6"/>
          <p:cNvSpPr>
            <a:spLocks noGrp="1"/>
          </p:cNvSpPr>
          <p:nvPr>
            <p:ph idx="1"/>
          </p:nvPr>
        </p:nvSpPr>
        <p:spPr/>
        <p:txBody>
          <a:bodyPr/>
          <a:lstStyle/>
          <a:p>
            <a:r>
              <a:rPr lang="en-US" dirty="0"/>
              <a:t>Develop response plan</a:t>
            </a:r>
          </a:p>
          <a:p>
            <a:r>
              <a:rPr lang="en-US" dirty="0"/>
              <a:t>Complete the maternal and perinatal reviews report forms</a:t>
            </a:r>
          </a:p>
          <a:p>
            <a:r>
              <a:rPr lang="en-US" dirty="0"/>
              <a:t>Plan for the next committee </a:t>
            </a:r>
            <a:r>
              <a:rPr lang="en-US" dirty="0" smtClean="0"/>
              <a:t>meeting</a:t>
            </a:r>
            <a:endParaRPr lang="en-US" dirty="0"/>
          </a:p>
        </p:txBody>
      </p:sp>
    </p:spTree>
    <p:extLst>
      <p:ext uri="{BB962C8B-B14F-4D97-AF65-F5344CB8AC3E}">
        <p14:creationId xmlns:p14="http://schemas.microsoft.com/office/powerpoint/2010/main" val="25039081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Exercise: Creating or Strengthening MPDSR Committees</a:t>
            </a:r>
            <a:endParaRPr lang="en-US" dirty="0"/>
          </a:p>
        </p:txBody>
      </p:sp>
      <p:sp>
        <p:nvSpPr>
          <p:cNvPr id="3" name="Content Placeholder 2"/>
          <p:cNvSpPr>
            <a:spLocks noGrp="1"/>
          </p:cNvSpPr>
          <p:nvPr>
            <p:ph idx="1"/>
          </p:nvPr>
        </p:nvSpPr>
        <p:spPr/>
        <p:txBody>
          <a:bodyPr/>
          <a:lstStyle/>
          <a:p>
            <a:r>
              <a:rPr lang="en-US" sz="3000" dirty="0" smtClean="0"/>
              <a:t>Break into </a:t>
            </a:r>
            <a:r>
              <a:rPr lang="en-US" sz="3000" dirty="0" smtClean="0">
                <a:solidFill>
                  <a:schemeClr val="accent1"/>
                </a:solidFill>
              </a:rPr>
              <a:t>4</a:t>
            </a:r>
            <a:r>
              <a:rPr lang="en-US" sz="3000" dirty="0" smtClean="0"/>
              <a:t> small groups</a:t>
            </a:r>
          </a:p>
          <a:p>
            <a:r>
              <a:rPr lang="en-US" sz="3000" dirty="0" smtClean="0"/>
              <a:t>Review the “Illustrative roles and responsibilities for an MPDSR committee” on Page 18 of the Learner’s Guide</a:t>
            </a:r>
          </a:p>
          <a:p>
            <a:r>
              <a:rPr lang="en-US" sz="3000" dirty="0" smtClean="0"/>
              <a:t>Assign roles to members of your small groups</a:t>
            </a:r>
          </a:p>
          <a:p>
            <a:r>
              <a:rPr lang="en-US" sz="3000" dirty="0" smtClean="0"/>
              <a:t>Discuss how your committee will promote a </a:t>
            </a:r>
            <a:br>
              <a:rPr lang="en-US" sz="3000" dirty="0" smtClean="0"/>
            </a:br>
            <a:r>
              <a:rPr lang="en-US" sz="3000" dirty="0" smtClean="0"/>
              <a:t>“No name, No blame” environment </a:t>
            </a:r>
          </a:p>
          <a:p>
            <a:endParaRPr lang="en-US" sz="3000" dirty="0" smtClean="0"/>
          </a:p>
          <a:p>
            <a:endParaRPr lang="en-US" sz="3000" dirty="0"/>
          </a:p>
        </p:txBody>
      </p:sp>
    </p:spTree>
    <p:extLst>
      <p:ext uri="{BB962C8B-B14F-4D97-AF65-F5344CB8AC3E}">
        <p14:creationId xmlns:p14="http://schemas.microsoft.com/office/powerpoint/2010/main" val="3173359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Discussion</a:t>
            </a:r>
            <a:endParaRPr lang="en-US" dirty="0"/>
          </a:p>
        </p:txBody>
      </p:sp>
      <p:sp>
        <p:nvSpPr>
          <p:cNvPr id="3" name="Content Placeholder 2"/>
          <p:cNvSpPr>
            <a:spLocks noGrp="1"/>
          </p:cNvSpPr>
          <p:nvPr>
            <p:ph idx="1"/>
          </p:nvPr>
        </p:nvSpPr>
        <p:spPr/>
        <p:txBody>
          <a:bodyPr/>
          <a:lstStyle/>
          <a:p>
            <a:r>
              <a:rPr lang="en-US" dirty="0" smtClean="0"/>
              <a:t>How will you ensure that your MPDSR </a:t>
            </a:r>
            <a:br>
              <a:rPr lang="en-US" dirty="0" smtClean="0"/>
            </a:br>
            <a:r>
              <a:rPr lang="en-US" dirty="0" smtClean="0"/>
              <a:t>(or MPDSR/QI) committee maintains a </a:t>
            </a:r>
            <a:br>
              <a:rPr lang="en-US" dirty="0" smtClean="0"/>
            </a:br>
            <a:r>
              <a:rPr lang="en-US" dirty="0" smtClean="0"/>
              <a:t>“No name, No blame” environment? </a:t>
            </a:r>
          </a:p>
          <a:p>
            <a:r>
              <a:rPr lang="en-US" dirty="0" smtClean="0"/>
              <a:t>Would you suggest any changes to the membership of your local </a:t>
            </a:r>
            <a:r>
              <a:rPr lang="en-US" smtClean="0"/>
              <a:t>MPDSR </a:t>
            </a:r>
            <a:br>
              <a:rPr lang="en-US" smtClean="0"/>
            </a:br>
            <a:r>
              <a:rPr lang="en-US" smtClean="0"/>
              <a:t>(</a:t>
            </a:r>
            <a:r>
              <a:rPr lang="en-US" dirty="0" smtClean="0"/>
              <a:t>or MPDSR/QI) committee? </a:t>
            </a:r>
            <a:endParaRPr lang="en-US" dirty="0"/>
          </a:p>
        </p:txBody>
      </p:sp>
    </p:spTree>
    <p:extLst>
      <p:ext uri="{BB962C8B-B14F-4D97-AF65-F5344CB8AC3E}">
        <p14:creationId xmlns:p14="http://schemas.microsoft.com/office/powerpoint/2010/main" val="3025933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ctrTitle"/>
          </p:nvPr>
        </p:nvSpPr>
        <p:spPr>
          <a:xfrm>
            <a:off x="381000" y="2571750"/>
            <a:ext cx="8305800" cy="1371600"/>
          </a:xfrm>
        </p:spPr>
        <p:txBody>
          <a:bodyPr/>
          <a:lstStyle/>
          <a:p>
            <a:r>
              <a:rPr lang="en-US" b="1" dirty="0"/>
              <a:t>Day </a:t>
            </a:r>
            <a:r>
              <a:rPr lang="en-US" b="1" dirty="0" smtClean="0"/>
              <a:t>2, Session 3</a:t>
            </a:r>
            <a:r>
              <a:rPr lang="en-US" altLang="en-US" dirty="0">
                <a:cs typeface="Arial" charset="0"/>
              </a:rPr>
              <a:t/>
            </a:r>
            <a:br>
              <a:rPr lang="en-US" altLang="en-US" dirty="0">
                <a:cs typeface="Arial" charset="0"/>
              </a:rPr>
            </a:br>
            <a:r>
              <a:rPr lang="en-US" altLang="en-US" sz="3800" dirty="0">
                <a:cs typeface="Arial" charset="0"/>
              </a:rPr>
              <a:t>Introduction to </a:t>
            </a:r>
            <a:r>
              <a:rPr lang="en-US" altLang="en-US" sz="3800" dirty="0" smtClean="0">
                <a:cs typeface="Arial" charset="0"/>
              </a:rPr>
              <a:t>MDSR </a:t>
            </a:r>
            <a:r>
              <a:rPr lang="en-US" altLang="en-US" sz="3800" dirty="0">
                <a:cs typeface="Arial" charset="0"/>
              </a:rPr>
              <a:t>F</a:t>
            </a:r>
            <a:r>
              <a:rPr lang="en-US" altLang="en-US" sz="3800" dirty="0" smtClean="0">
                <a:cs typeface="Arial" charset="0"/>
              </a:rPr>
              <a:t>orms</a:t>
            </a:r>
            <a:endParaRPr lang="en-US" altLang="en-US" sz="3800" dirty="0">
              <a:cs typeface="Arial" charset="0"/>
            </a:endParaRPr>
          </a:p>
        </p:txBody>
      </p:sp>
      <p:sp>
        <p:nvSpPr>
          <p:cNvPr id="4" name="Title 3"/>
          <p:cNvSpPr txBox="1">
            <a:spLocks/>
          </p:cNvSpPr>
          <p:nvPr/>
        </p:nvSpPr>
        <p:spPr bwMode="auto">
          <a:xfrm>
            <a:off x="228600" y="1409700"/>
            <a:ext cx="86868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100000"/>
              </a:lnSpc>
              <a:spcBef>
                <a:spcPct val="0"/>
              </a:spcBef>
              <a:spcAft>
                <a:spcPct val="0"/>
              </a:spcAft>
              <a:defRPr sz="4000" kern="1200">
                <a:solidFill>
                  <a:srgbClr val="002A6C"/>
                </a:solidFill>
                <a:latin typeface="Gill Sans MT" panose="020B0502020104020203" pitchFamily="34" charset="0"/>
                <a:ea typeface="+mj-ea"/>
                <a:cs typeface="Arial" panose="020B0604020202020204" pitchFamily="34" charset="0"/>
              </a:defRPr>
            </a:lvl1pPr>
            <a:lvl2pPr algn="ctr" rtl="0" eaLnBrk="1" fontAlgn="base" hangingPunct="1">
              <a:spcBef>
                <a:spcPct val="0"/>
              </a:spcBef>
              <a:spcAft>
                <a:spcPct val="0"/>
              </a:spcAft>
              <a:defRPr sz="3500">
                <a:solidFill>
                  <a:srgbClr val="002A6C"/>
                </a:solidFill>
                <a:latin typeface="Gill Sans MT" pitchFamily="34" charset="0"/>
                <a:cs typeface="Arial" charset="0"/>
              </a:defRPr>
            </a:lvl2pPr>
            <a:lvl3pPr algn="ctr" rtl="0" eaLnBrk="1" fontAlgn="base" hangingPunct="1">
              <a:spcBef>
                <a:spcPct val="0"/>
              </a:spcBef>
              <a:spcAft>
                <a:spcPct val="0"/>
              </a:spcAft>
              <a:defRPr sz="3500">
                <a:solidFill>
                  <a:srgbClr val="002A6C"/>
                </a:solidFill>
                <a:latin typeface="Gill Sans MT" pitchFamily="34" charset="0"/>
                <a:cs typeface="Arial" charset="0"/>
              </a:defRPr>
            </a:lvl3pPr>
            <a:lvl4pPr algn="ctr" rtl="0" eaLnBrk="1" fontAlgn="base" hangingPunct="1">
              <a:spcBef>
                <a:spcPct val="0"/>
              </a:spcBef>
              <a:spcAft>
                <a:spcPct val="0"/>
              </a:spcAft>
              <a:defRPr sz="3500">
                <a:solidFill>
                  <a:srgbClr val="002A6C"/>
                </a:solidFill>
                <a:latin typeface="Gill Sans MT" pitchFamily="34" charset="0"/>
                <a:cs typeface="Arial" charset="0"/>
              </a:defRPr>
            </a:lvl4pPr>
            <a:lvl5pPr algn="ctr" rtl="0" eaLnBrk="1" fontAlgn="base" hangingPunct="1">
              <a:spcBef>
                <a:spcPct val="0"/>
              </a:spcBef>
              <a:spcAft>
                <a:spcPct val="0"/>
              </a:spcAft>
              <a:defRPr sz="3500">
                <a:solidFill>
                  <a:srgbClr val="002A6C"/>
                </a:solidFill>
                <a:latin typeface="Gill Sans MT" pitchFamily="34" charset="0"/>
                <a:cs typeface="Arial" charset="0"/>
              </a:defRPr>
            </a:lvl5pPr>
            <a:lvl6pPr marL="457200" algn="ctr" rtl="0" eaLnBrk="1" fontAlgn="base" hangingPunct="1">
              <a:spcBef>
                <a:spcPct val="0"/>
              </a:spcBef>
              <a:spcAft>
                <a:spcPct val="0"/>
              </a:spcAft>
              <a:defRPr sz="3500">
                <a:solidFill>
                  <a:srgbClr val="002A6C"/>
                </a:solidFill>
                <a:latin typeface="Gill Sans MT" pitchFamily="34" charset="0"/>
                <a:cs typeface="Arial" charset="0"/>
              </a:defRPr>
            </a:lvl6pPr>
            <a:lvl7pPr marL="914400" algn="ctr" rtl="0" eaLnBrk="1" fontAlgn="base" hangingPunct="1">
              <a:spcBef>
                <a:spcPct val="0"/>
              </a:spcBef>
              <a:spcAft>
                <a:spcPct val="0"/>
              </a:spcAft>
              <a:defRPr sz="3500">
                <a:solidFill>
                  <a:srgbClr val="002A6C"/>
                </a:solidFill>
                <a:latin typeface="Gill Sans MT" pitchFamily="34" charset="0"/>
                <a:cs typeface="Arial" charset="0"/>
              </a:defRPr>
            </a:lvl7pPr>
            <a:lvl8pPr marL="1371600" algn="ctr" rtl="0" eaLnBrk="1" fontAlgn="base" hangingPunct="1">
              <a:spcBef>
                <a:spcPct val="0"/>
              </a:spcBef>
              <a:spcAft>
                <a:spcPct val="0"/>
              </a:spcAft>
              <a:defRPr sz="3500">
                <a:solidFill>
                  <a:srgbClr val="002A6C"/>
                </a:solidFill>
                <a:latin typeface="Gill Sans MT" pitchFamily="34" charset="0"/>
                <a:cs typeface="Arial" charset="0"/>
              </a:defRPr>
            </a:lvl8pPr>
            <a:lvl9pPr marL="1828800" algn="ctr" rtl="0" eaLnBrk="1" fontAlgn="base" hangingPunct="1">
              <a:spcBef>
                <a:spcPct val="0"/>
              </a:spcBef>
              <a:spcAft>
                <a:spcPct val="0"/>
              </a:spcAft>
              <a:defRPr sz="3500">
                <a:solidFill>
                  <a:srgbClr val="002A6C"/>
                </a:solidFill>
                <a:latin typeface="Gill Sans MT" pitchFamily="34" charset="0"/>
                <a:cs typeface="Arial" charset="0"/>
              </a:defRPr>
            </a:lvl9pPr>
          </a:lstStyle>
          <a:p>
            <a:r>
              <a:rPr lang="en-US" dirty="0"/>
              <a:t>MDSR </a:t>
            </a:r>
            <a:r>
              <a:rPr lang="en-US" dirty="0" smtClean="0"/>
              <a:t>Skills-Building Workshop </a:t>
            </a:r>
            <a:endParaRPr lang="en-US" dirty="0"/>
          </a:p>
        </p:txBody>
      </p:sp>
    </p:spTree>
    <p:extLst>
      <p:ext uri="{BB962C8B-B14F-4D97-AF65-F5344CB8AC3E}">
        <p14:creationId xmlns:p14="http://schemas.microsoft.com/office/powerpoint/2010/main" val="9681996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Session Objectives</a:t>
            </a:r>
            <a:endParaRPr lang="en-US" dirty="0"/>
          </a:p>
        </p:txBody>
      </p:sp>
      <p:sp>
        <p:nvSpPr>
          <p:cNvPr id="3" name="Content Placeholder 2"/>
          <p:cNvSpPr>
            <a:spLocks noGrp="1"/>
          </p:cNvSpPr>
          <p:nvPr>
            <p:ph sz="half" idx="1"/>
          </p:nvPr>
        </p:nvSpPr>
        <p:spPr/>
        <p:txBody>
          <a:bodyPr/>
          <a:lstStyle/>
          <a:p>
            <a:pPr lvl="0"/>
            <a:r>
              <a:rPr lang="en-US" sz="2000" dirty="0" smtClean="0"/>
              <a:t>Identify the key components of country-specific MDSR forms </a:t>
            </a:r>
          </a:p>
          <a:p>
            <a:pPr lvl="0"/>
            <a:r>
              <a:rPr lang="en-US" sz="2000" dirty="0" smtClean="0"/>
              <a:t>Describe the sample MDSR forms that will be used in the workshop to build core MDSR skills</a:t>
            </a:r>
          </a:p>
          <a:p>
            <a:pPr lvl="0"/>
            <a:r>
              <a:rPr lang="en-US" sz="2000" dirty="0" smtClean="0"/>
              <a:t>Demonstrate how to complete a case summary of a maternal death using a sample MDSR form</a:t>
            </a:r>
          </a:p>
          <a:p>
            <a:endParaRPr lang="en-US" sz="2000"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3064" y="1224875"/>
            <a:ext cx="4038600" cy="2694078"/>
          </a:xfrm>
        </p:spPr>
      </p:pic>
    </p:spTree>
    <p:extLst>
      <p:ext uri="{BB962C8B-B14F-4D97-AF65-F5344CB8AC3E}">
        <p14:creationId xmlns:p14="http://schemas.microsoft.com/office/powerpoint/2010/main" val="19058936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Maternal Death Review Form</a:t>
            </a:r>
            <a:endParaRPr lang="en-US" dirty="0"/>
          </a:p>
        </p:txBody>
      </p:sp>
      <p:sp>
        <p:nvSpPr>
          <p:cNvPr id="3" name="Content Placeholder 2"/>
          <p:cNvSpPr>
            <a:spLocks noGrp="1"/>
          </p:cNvSpPr>
          <p:nvPr>
            <p:ph idx="1"/>
          </p:nvPr>
        </p:nvSpPr>
        <p:spPr/>
        <p:txBody>
          <a:bodyPr/>
          <a:lstStyle/>
          <a:p>
            <a:r>
              <a:rPr lang="en-US" smtClean="0"/>
              <a:t>Captures relevant information to record the events leading to the maternal death</a:t>
            </a:r>
          </a:p>
          <a:p>
            <a:r>
              <a:rPr lang="en-US" smtClean="0"/>
              <a:t>Information should be recorded anonymously</a:t>
            </a:r>
            <a:endParaRPr lang="en-US" dirty="0"/>
          </a:p>
        </p:txBody>
      </p:sp>
    </p:spTree>
    <p:extLst>
      <p:ext uri="{BB962C8B-B14F-4D97-AF65-F5344CB8AC3E}">
        <p14:creationId xmlns:p14="http://schemas.microsoft.com/office/powerpoint/2010/main" val="907048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Sources of Information for Maternal Death Review Form </a:t>
            </a:r>
            <a:endParaRPr lang="en-US" dirty="0"/>
          </a:p>
        </p:txBody>
      </p:sp>
      <p:sp>
        <p:nvSpPr>
          <p:cNvPr id="3" name="Content Placeholder 2"/>
          <p:cNvSpPr>
            <a:spLocks noGrp="1"/>
          </p:cNvSpPr>
          <p:nvPr>
            <p:ph idx="1"/>
          </p:nvPr>
        </p:nvSpPr>
        <p:spPr/>
        <p:txBody>
          <a:bodyPr/>
          <a:lstStyle/>
          <a:p>
            <a:pPr lvl="0"/>
            <a:r>
              <a:rPr lang="en-US" sz="2400" dirty="0" smtClean="0"/>
              <a:t>Ward and operating theatre registers</a:t>
            </a:r>
          </a:p>
          <a:p>
            <a:pPr lvl="0"/>
            <a:r>
              <a:rPr lang="en-US" sz="2400" dirty="0" smtClean="0"/>
              <a:t>Antenatal cards</a:t>
            </a:r>
          </a:p>
          <a:p>
            <a:pPr lvl="0"/>
            <a:r>
              <a:rPr lang="en-US" sz="2400" dirty="0" smtClean="0"/>
              <a:t>Inpatient medical records and files</a:t>
            </a:r>
          </a:p>
          <a:p>
            <a:pPr lvl="0"/>
            <a:r>
              <a:rPr lang="en-US" sz="2400" dirty="0" smtClean="0"/>
              <a:t>Emergency department records</a:t>
            </a:r>
          </a:p>
          <a:p>
            <a:pPr lvl="0"/>
            <a:r>
              <a:rPr lang="en-US" sz="2400" dirty="0" smtClean="0"/>
              <a:t>Admission and discharge registers</a:t>
            </a:r>
          </a:p>
          <a:p>
            <a:pPr lvl="0"/>
            <a:r>
              <a:rPr lang="en-US" sz="2400" dirty="0" smtClean="0"/>
              <a:t>Interviewing staff involved in the patient’s care and other relevant people involved</a:t>
            </a:r>
          </a:p>
          <a:p>
            <a:pPr lvl="0"/>
            <a:r>
              <a:rPr lang="en-US" sz="2400" dirty="0" smtClean="0"/>
              <a:t>Interviewing other people in the community</a:t>
            </a:r>
            <a:endParaRPr lang="en-US" sz="2400" dirty="0"/>
          </a:p>
        </p:txBody>
      </p:sp>
    </p:spTree>
    <p:extLst>
      <p:ext uri="{BB962C8B-B14F-4D97-AF65-F5344CB8AC3E}">
        <p14:creationId xmlns:p14="http://schemas.microsoft.com/office/powerpoint/2010/main" val="24505901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Components of Maternal Death </a:t>
            </a:r>
            <a:br>
              <a:rPr lang="en-US" dirty="0" smtClean="0"/>
            </a:br>
            <a:r>
              <a:rPr lang="en-US" dirty="0" smtClean="0"/>
              <a:t>Review Form </a:t>
            </a:r>
            <a:endParaRPr lang="en-US" dirty="0"/>
          </a:p>
        </p:txBody>
      </p:sp>
      <p:sp>
        <p:nvSpPr>
          <p:cNvPr id="3" name="Content Placeholder 2"/>
          <p:cNvSpPr>
            <a:spLocks noGrp="1"/>
          </p:cNvSpPr>
          <p:nvPr>
            <p:ph idx="1"/>
          </p:nvPr>
        </p:nvSpPr>
        <p:spPr/>
        <p:txBody>
          <a:bodyPr/>
          <a:lstStyle/>
          <a:p>
            <a:pPr lvl="0"/>
            <a:r>
              <a:rPr lang="en-US" sz="2800" dirty="0" smtClean="0"/>
              <a:t>Anonymized personal details: age, marital status, occupation, etc.</a:t>
            </a:r>
          </a:p>
          <a:p>
            <a:pPr lvl="0"/>
            <a:r>
              <a:rPr lang="en-US" sz="2800" dirty="0" smtClean="0"/>
              <a:t>Information about:  </a:t>
            </a:r>
          </a:p>
          <a:p>
            <a:pPr lvl="1"/>
            <a:r>
              <a:rPr lang="en-US" sz="2400" dirty="0" smtClean="0"/>
              <a:t>Delivery</a:t>
            </a:r>
          </a:p>
          <a:p>
            <a:pPr lvl="1"/>
            <a:r>
              <a:rPr lang="en-US" sz="2400" dirty="0" smtClean="0"/>
              <a:t>Referral (to capture First and Second Delay)</a:t>
            </a:r>
          </a:p>
          <a:p>
            <a:pPr lvl="1"/>
            <a:r>
              <a:rPr lang="en-US" sz="2400" dirty="0" smtClean="0"/>
              <a:t>Management on admission (to capture Third Delay)</a:t>
            </a:r>
          </a:p>
          <a:p>
            <a:pPr lvl="1"/>
            <a:r>
              <a:rPr lang="en-US" sz="2400" dirty="0" smtClean="0"/>
              <a:t>Any complications</a:t>
            </a:r>
          </a:p>
          <a:p>
            <a:pPr lvl="0"/>
            <a:r>
              <a:rPr lang="en-US" sz="2800" dirty="0" smtClean="0"/>
              <a:t>Detailed case summary</a:t>
            </a:r>
            <a:endParaRPr lang="en-US" sz="2800" dirty="0"/>
          </a:p>
        </p:txBody>
      </p:sp>
    </p:spTree>
    <p:extLst>
      <p:ext uri="{BB962C8B-B14F-4D97-AF65-F5344CB8AC3E}">
        <p14:creationId xmlns:p14="http://schemas.microsoft.com/office/powerpoint/2010/main" val="10608020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Summary</a:t>
            </a:r>
            <a:endParaRPr lang="en-US" dirty="0"/>
          </a:p>
        </p:txBody>
      </p:sp>
      <p:sp>
        <p:nvSpPr>
          <p:cNvPr id="3" name="Content Placeholder 2"/>
          <p:cNvSpPr>
            <a:spLocks noGrp="1"/>
          </p:cNvSpPr>
          <p:nvPr>
            <p:ph idx="1"/>
          </p:nvPr>
        </p:nvSpPr>
        <p:spPr/>
        <p:txBody>
          <a:bodyPr/>
          <a:lstStyle/>
          <a:p>
            <a:r>
              <a:rPr lang="en-US" sz="3000" dirty="0" smtClean="0"/>
              <a:t>The case summary should present facts without expressing any judgment on the appropriateness of actions undertaken</a:t>
            </a:r>
          </a:p>
          <a:p>
            <a:r>
              <a:rPr lang="en-US" sz="3000" dirty="0" smtClean="0"/>
              <a:t>It summarizes the case history in narrative form</a:t>
            </a:r>
          </a:p>
          <a:p>
            <a:r>
              <a:rPr lang="en-US" sz="3000" dirty="0" smtClean="0"/>
              <a:t>The summary should be comprehensive, precise, and concise</a:t>
            </a:r>
            <a:endParaRPr lang="en-US" sz="3000" dirty="0"/>
          </a:p>
        </p:txBody>
      </p:sp>
    </p:spTree>
    <p:extLst>
      <p:ext uri="{BB962C8B-B14F-4D97-AF65-F5344CB8AC3E}">
        <p14:creationId xmlns:p14="http://schemas.microsoft.com/office/powerpoint/2010/main" val="29739273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 Components of the Case Summary</a:t>
            </a:r>
            <a:endParaRPr lang="en-US" dirty="0"/>
          </a:p>
        </p:txBody>
      </p:sp>
      <p:sp>
        <p:nvSpPr>
          <p:cNvPr id="3" name="Content Placeholder 2"/>
          <p:cNvSpPr>
            <a:spLocks noGrp="1"/>
          </p:cNvSpPr>
          <p:nvPr>
            <p:ph idx="1"/>
          </p:nvPr>
        </p:nvSpPr>
        <p:spPr/>
        <p:txBody>
          <a:bodyPr/>
          <a:lstStyle/>
          <a:p>
            <a:r>
              <a:rPr lang="en-US" smtClean="0"/>
              <a:t>Patient background</a:t>
            </a:r>
          </a:p>
          <a:p>
            <a:r>
              <a:rPr lang="en-US" smtClean="0"/>
              <a:t>ANC history</a:t>
            </a:r>
          </a:p>
          <a:p>
            <a:r>
              <a:rPr lang="en-US" smtClean="0"/>
              <a:t>Labor and delivery details</a:t>
            </a:r>
          </a:p>
          <a:p>
            <a:r>
              <a:rPr lang="en-US" smtClean="0"/>
              <a:t>Cause of death: </a:t>
            </a:r>
          </a:p>
          <a:p>
            <a:pPr lvl="1"/>
            <a:r>
              <a:rPr lang="en-US" smtClean="0"/>
              <a:t>events leading to the death</a:t>
            </a:r>
          </a:p>
          <a:p>
            <a:pPr lvl="1"/>
            <a:r>
              <a:rPr lang="en-US" smtClean="0"/>
              <a:t>contributing factors</a:t>
            </a:r>
            <a:endParaRPr lang="en-US" dirty="0"/>
          </a:p>
        </p:txBody>
      </p:sp>
    </p:spTree>
    <p:extLst>
      <p:ext uri="{BB962C8B-B14F-4D97-AF65-F5344CB8AC3E}">
        <p14:creationId xmlns:p14="http://schemas.microsoft.com/office/powerpoint/2010/main" val="1360284016"/>
      </p:ext>
    </p:extLst>
  </p:cSld>
  <p:clrMapOvr>
    <a:masterClrMapping/>
  </p:clrMapOvr>
</p:sld>
</file>

<file path=ppt/theme/theme1.xml><?xml version="1.0" encoding="utf-8"?>
<a:theme xmlns:a="http://schemas.openxmlformats.org/drawingml/2006/main" name="MCSP_WIDESCREEN_PowerPoint_Template copy">
  <a:themeElements>
    <a:clrScheme name="MCSP">
      <a:dk1>
        <a:srgbClr val="000000"/>
      </a:dk1>
      <a:lt1>
        <a:srgbClr val="777777"/>
      </a:lt1>
      <a:dk2>
        <a:srgbClr val="002A6C"/>
      </a:dk2>
      <a:lt2>
        <a:srgbClr val="9DBFE5"/>
      </a:lt2>
      <a:accent1>
        <a:srgbClr val="CA535C"/>
      </a:accent1>
      <a:accent2>
        <a:srgbClr val="FAC684"/>
      </a:accent2>
      <a:accent3>
        <a:srgbClr val="D5B4E4"/>
      </a:accent3>
      <a:accent4>
        <a:srgbClr val="002A6C"/>
      </a:accent4>
      <a:accent5>
        <a:srgbClr val="9DBFE5"/>
      </a:accent5>
      <a:accent6>
        <a:srgbClr val="CA535C"/>
      </a:accent6>
      <a:hlink>
        <a:srgbClr val="777777"/>
      </a:hlink>
      <a:folHlink>
        <a:srgbClr val="FAC68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PS_PowerPoint_Template [Read-Only]" id="{B58D1E27-2DEB-4557-9BF1-41BFB293ADDD}" vid="{2D3C5F4A-FD82-47F1-A5FE-AEF3A3D978B5}"/>
    </a:ext>
  </a:extLst>
</a:theme>
</file>

<file path=ppt/theme/theme2.xml><?xml version="1.0" encoding="utf-8"?>
<a:theme xmlns:a="http://schemas.openxmlformats.org/drawingml/2006/main" name="1_Office Theme">
  <a:themeElements>
    <a:clrScheme name="MCSP Colors B">
      <a:dk1>
        <a:srgbClr val="000000"/>
      </a:dk1>
      <a:lt1>
        <a:srgbClr val="777777"/>
      </a:lt1>
      <a:dk2>
        <a:srgbClr val="002A6C"/>
      </a:dk2>
      <a:lt2>
        <a:srgbClr val="9DBFE5"/>
      </a:lt2>
      <a:accent1>
        <a:srgbClr val="367A52"/>
      </a:accent1>
      <a:accent2>
        <a:srgbClr val="0090B6"/>
      </a:accent2>
      <a:accent3>
        <a:srgbClr val="914E71"/>
      </a:accent3>
      <a:accent4>
        <a:srgbClr val="79578F"/>
      </a:accent4>
      <a:accent5>
        <a:srgbClr val="D5B4E4"/>
      </a:accent5>
      <a:accent6>
        <a:srgbClr val="667B8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PS_PowerPoint_Template [Read-Only]" id="{B58D1E27-2DEB-4557-9BF1-41BFB293ADDD}" vid="{391D8734-B467-4542-BC34-5B5C5FCA39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C01B6D24DC434AA7B03168B13621A7" ma:contentTypeVersion="0" ma:contentTypeDescription="Create a new document." ma:contentTypeScope="" ma:versionID="1ae43fa5bfcb004ad89059b74d64ac9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3FDA73-8437-49C2-A5DB-1EC97926ED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BE25BDE-A4A0-4D08-A975-1915DF23D1C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816E3A1-1AEB-4654-A1B3-80D40EB208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MCSP_WIDESCREEN_PowerPoint_Template-6</Template>
  <TotalTime>345</TotalTime>
  <Words>10010</Words>
  <Application>Microsoft Office PowerPoint</Application>
  <PresentationFormat>On-screen Show (16:9)</PresentationFormat>
  <Paragraphs>1427</Paragraphs>
  <Slides>214</Slides>
  <Notes>138</Notes>
  <HiddenSlides>22</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214</vt:i4>
      </vt:variant>
    </vt:vector>
  </HeadingPairs>
  <TitlesOfParts>
    <vt:vector size="226" baseType="lpstr">
      <vt:lpstr>Arial</vt:lpstr>
      <vt:lpstr>Calibri</vt:lpstr>
      <vt:lpstr>Calibri Light</vt:lpstr>
      <vt:lpstr>Gill Sans MT</vt:lpstr>
      <vt:lpstr>MyriadPro-It</vt:lpstr>
      <vt:lpstr>MyriadPro-Regular</vt:lpstr>
      <vt:lpstr>MyriadPro-Semibold</vt:lpstr>
      <vt:lpstr>Times New Roman</vt:lpstr>
      <vt:lpstr>Wingdings</vt:lpstr>
      <vt:lpstr>Wingdings-Regular</vt:lpstr>
      <vt:lpstr>MCSP_WIDESCREEN_PowerPoint_Template copy</vt:lpstr>
      <vt:lpstr>1_Office Theme</vt:lpstr>
      <vt:lpstr>MDSR Capacity-Building Workshop</vt:lpstr>
      <vt:lpstr>MDSR Capacity-Building Workshop</vt:lpstr>
      <vt:lpstr>Day 1, Session 1 Overview of the workshop </vt:lpstr>
      <vt:lpstr>Session Objectives</vt:lpstr>
      <vt:lpstr>Goals of MPDSR Workshop</vt:lpstr>
      <vt:lpstr>Workshop Objectives</vt:lpstr>
      <vt:lpstr>MDSR Module</vt:lpstr>
      <vt:lpstr>Workshop Format</vt:lpstr>
      <vt:lpstr>Ice Breaker – “Whose fact is this?” (10 minutes)</vt:lpstr>
      <vt:lpstr>Workshop Norms and Expectations</vt:lpstr>
      <vt:lpstr>Discussion </vt:lpstr>
      <vt:lpstr>Day 1, Session 2 Individual Learning Plan and MPDSR Knowledge Assessment Pre-Test </vt:lpstr>
      <vt:lpstr>Session Objectives</vt:lpstr>
      <vt:lpstr>Individual Learning Plan:  Level of Competency Scale</vt:lpstr>
      <vt:lpstr>Exercise - Individual Learning Plan</vt:lpstr>
      <vt:lpstr>MPDSR Knowledge Assessment: Pre-Test</vt:lpstr>
      <vt:lpstr>Discussion </vt:lpstr>
      <vt:lpstr>Day 1, Session 3 Understanding Pathways to  Maternal Death</vt:lpstr>
      <vt:lpstr>Session Objectives</vt:lpstr>
      <vt:lpstr>Maternal Mortality – Definition</vt:lpstr>
      <vt:lpstr>Maternal Mortality Ratio (MMR)</vt:lpstr>
      <vt:lpstr>Global Causes of Maternal Mortality</vt:lpstr>
      <vt:lpstr>Country Specific Mortality Data</vt:lpstr>
      <vt:lpstr>Example: Select Indicators</vt:lpstr>
      <vt:lpstr>How does the WHO define MDSR? </vt:lpstr>
      <vt:lpstr>Goal of MDSR (WHO, 2013)</vt:lpstr>
      <vt:lpstr>Overall objectives (WHO, 2013)</vt:lpstr>
      <vt:lpstr>“No Name, No Blame” Approach to MPDSR</vt:lpstr>
      <vt:lpstr>Reflection </vt:lpstr>
      <vt:lpstr>Exercise – Roses &amp; Thorns</vt:lpstr>
      <vt:lpstr>The Three Delays Model</vt:lpstr>
      <vt:lpstr>The Three Delays Model</vt:lpstr>
      <vt:lpstr>First Delay</vt:lpstr>
      <vt:lpstr>First Delay, cont’d</vt:lpstr>
      <vt:lpstr>Second Delay</vt:lpstr>
      <vt:lpstr>Third Delay</vt:lpstr>
      <vt:lpstr>Strategies to reducing these 3 delays</vt:lpstr>
      <vt:lpstr>Discussion </vt:lpstr>
      <vt:lpstr>Day 1, Session 5 Identifying Maternal Deaths</vt:lpstr>
      <vt:lpstr>Session Objectives</vt:lpstr>
      <vt:lpstr>Review Key Definitions</vt:lpstr>
      <vt:lpstr>Definition: Death during Pregnancy, Childbirth, and Puerperium</vt:lpstr>
      <vt:lpstr>Definition: Maternal Death</vt:lpstr>
      <vt:lpstr>Definition: Direct Obstetric Deaths</vt:lpstr>
      <vt:lpstr>Definition: Indirect Obstetric Deaths </vt:lpstr>
      <vt:lpstr>Definition: Late Maternal Death</vt:lpstr>
      <vt:lpstr>Exercise:  Identifying Maternal Deaths </vt:lpstr>
      <vt:lpstr>Exercise:  Mix &amp; Match</vt:lpstr>
      <vt:lpstr>Discussion </vt:lpstr>
      <vt:lpstr>Day 1, Session 6 Day One Wrap-up Discussion </vt:lpstr>
      <vt:lpstr>Session Objectives</vt:lpstr>
      <vt:lpstr>Discussion </vt:lpstr>
      <vt:lpstr>MDSR Capacity-Building Workshop</vt:lpstr>
      <vt:lpstr>Day 2, Session 1 Day 1 Review and Knowledge Check</vt:lpstr>
      <vt:lpstr>Session Objectives</vt:lpstr>
      <vt:lpstr>Knowledge Check – Kahoot! </vt:lpstr>
      <vt:lpstr>Question 1</vt:lpstr>
      <vt:lpstr>Question 1:  Answer</vt:lpstr>
      <vt:lpstr>Question 2</vt:lpstr>
      <vt:lpstr>Question 2:  Answer</vt:lpstr>
      <vt:lpstr>Question 3</vt:lpstr>
      <vt:lpstr>Question 3: Answer</vt:lpstr>
      <vt:lpstr>Question 4</vt:lpstr>
      <vt:lpstr>Question 4: Answer</vt:lpstr>
      <vt:lpstr>Question 5</vt:lpstr>
      <vt:lpstr>Question 5: Answer</vt:lpstr>
      <vt:lpstr>Question 6</vt:lpstr>
      <vt:lpstr>Question 6: Answer</vt:lpstr>
      <vt:lpstr>Question 7</vt:lpstr>
      <vt:lpstr>Question 7: Answer</vt:lpstr>
      <vt:lpstr>Question 8</vt:lpstr>
      <vt:lpstr>Question 8: Answer</vt:lpstr>
      <vt:lpstr>Question 9</vt:lpstr>
      <vt:lpstr>Question 9: Answer</vt:lpstr>
      <vt:lpstr>Question 10</vt:lpstr>
      <vt:lpstr>Question 10: Answer</vt:lpstr>
      <vt:lpstr>Question 11</vt:lpstr>
      <vt:lpstr>Question 11: Answer</vt:lpstr>
      <vt:lpstr>Discussion </vt:lpstr>
      <vt:lpstr>Day 2, Session 2 Creating or Strengthening MPDSR Committees </vt:lpstr>
      <vt:lpstr>Session Objectives</vt:lpstr>
      <vt:lpstr>Illustrative National MPDSR Structure</vt:lpstr>
      <vt:lpstr>Principles of MPDSR Committee Membership </vt:lpstr>
      <vt:lpstr>Review and Discussion: MPDSR Structures &amp; Membership</vt:lpstr>
      <vt:lpstr>Ensuring a “No Name” Environment</vt:lpstr>
      <vt:lpstr>Ensuring a “No Blame” Environment</vt:lpstr>
      <vt:lpstr>Preparing for an MPDSR Meeting</vt:lpstr>
      <vt:lpstr>Maternal Death Review Process</vt:lpstr>
      <vt:lpstr>Maternal Death Review Process: Steps</vt:lpstr>
      <vt:lpstr>Maternal Death Review Process: Steps</vt:lpstr>
      <vt:lpstr>Exercise: Creating or Strengthening MPDSR Committees</vt:lpstr>
      <vt:lpstr>Discussion</vt:lpstr>
      <vt:lpstr>Day 2, Session 3 Introduction to MDSR Forms</vt:lpstr>
      <vt:lpstr>Session Objectives</vt:lpstr>
      <vt:lpstr>Maternal Death Review Form</vt:lpstr>
      <vt:lpstr>Sources of Information for Maternal Death Review Form </vt:lpstr>
      <vt:lpstr>Key Components of Maternal Death  Review Form </vt:lpstr>
      <vt:lpstr>Case Summary</vt:lpstr>
      <vt:lpstr>Key Components of the Case Summary</vt:lpstr>
      <vt:lpstr>Sample MDSR Forms Used in Workshop</vt:lpstr>
      <vt:lpstr>Discussion Case Scenario A: Example</vt:lpstr>
      <vt:lpstr>Exercise: Case Summary</vt:lpstr>
      <vt:lpstr>Exercise: Facility-level Case Summaries</vt:lpstr>
      <vt:lpstr>Discussion </vt:lpstr>
      <vt:lpstr>Day 2, Session 4 Cause Assignment Using the ICD-MM</vt:lpstr>
      <vt:lpstr>Session Objectives</vt:lpstr>
      <vt:lpstr>ICD-10: Definition </vt:lpstr>
      <vt:lpstr>ICD: Maternal Mortality</vt:lpstr>
      <vt:lpstr>Uses of the ICD-MM</vt:lpstr>
      <vt:lpstr>Why Standardize Causes of Death? </vt:lpstr>
      <vt:lpstr>Cause Assignment</vt:lpstr>
      <vt:lpstr>Cause Assignment 2</vt:lpstr>
      <vt:lpstr>ICD-MM Reference Aid </vt:lpstr>
      <vt:lpstr>Medical Certificate of Cause of Death (MCCD)</vt:lpstr>
      <vt:lpstr>Components of MCCD</vt:lpstr>
      <vt:lpstr>Example 1</vt:lpstr>
      <vt:lpstr>Example 2</vt:lpstr>
      <vt:lpstr>Exercise:  Assigning Cause of Death Using the MCCD Form </vt:lpstr>
      <vt:lpstr>MCCD Example: Abortion</vt:lpstr>
      <vt:lpstr>MCCD Example Scenario 1: PPH</vt:lpstr>
      <vt:lpstr>MCCD Example Scenario 2: Uterine Rupture</vt:lpstr>
      <vt:lpstr>MCCD Example Scenario 3: PEE</vt:lpstr>
      <vt:lpstr>MCCD Example Scenario 4: Anesthesia</vt:lpstr>
      <vt:lpstr>Discussion </vt:lpstr>
      <vt:lpstr>Day 2, Session 5 Day Two Wrap-up and Discussion</vt:lpstr>
      <vt:lpstr>Session Objective</vt:lpstr>
      <vt:lpstr>Discussion</vt:lpstr>
      <vt:lpstr>MDSR Capacity-Building Workshop</vt:lpstr>
      <vt:lpstr>Day 3, Session 1 Day Two Review</vt:lpstr>
      <vt:lpstr>Session Objectives</vt:lpstr>
      <vt:lpstr>Revisiting the Individual Learning Plans</vt:lpstr>
      <vt:lpstr>Revisiting the 6 Steps of the Audit Cycle</vt:lpstr>
      <vt:lpstr>Jeopardy Game</vt:lpstr>
      <vt:lpstr>HOME </vt:lpstr>
      <vt:lpstr>1 point</vt:lpstr>
      <vt:lpstr>1 point</vt:lpstr>
      <vt:lpstr>2 points</vt:lpstr>
      <vt:lpstr>2 points</vt:lpstr>
      <vt:lpstr>3 points</vt:lpstr>
      <vt:lpstr>3 points</vt:lpstr>
      <vt:lpstr>4 points</vt:lpstr>
      <vt:lpstr>4 points</vt:lpstr>
      <vt:lpstr>5 points</vt:lpstr>
      <vt:lpstr>5 points</vt:lpstr>
      <vt:lpstr>6 points</vt:lpstr>
      <vt:lpstr>6 points</vt:lpstr>
      <vt:lpstr>7 points</vt:lpstr>
      <vt:lpstr>7 points</vt:lpstr>
      <vt:lpstr>8 points</vt:lpstr>
      <vt:lpstr>8 points</vt:lpstr>
      <vt:lpstr>9 points</vt:lpstr>
      <vt:lpstr>9 points</vt:lpstr>
      <vt:lpstr>Discussion </vt:lpstr>
      <vt:lpstr>Day 3, Session 2 Identifying Modifiable Contributing Factors for a Maternal Death and Priority Responses to Implement and Monitor </vt:lpstr>
      <vt:lpstr>Session Objectives</vt:lpstr>
      <vt:lpstr>Guiding Principles for Planning Responses</vt:lpstr>
      <vt:lpstr>What are SMART responses?</vt:lpstr>
      <vt:lpstr>What does S – M – A – R – T mean? </vt:lpstr>
      <vt:lpstr>SMART Example</vt:lpstr>
      <vt:lpstr>The Three Delays Model</vt:lpstr>
      <vt:lpstr>Response Plan Development</vt:lpstr>
      <vt:lpstr>MDSR Individual Death Review Response Plan</vt:lpstr>
      <vt:lpstr>MDSR Individual Death Review Response Plan</vt:lpstr>
      <vt:lpstr>Exercise – Response Planning</vt:lpstr>
      <vt:lpstr>Tracking Response Plan Implementation &amp; Follow Up</vt:lpstr>
      <vt:lpstr>Examples of Strategies for Follow-up</vt:lpstr>
      <vt:lpstr>Discussion </vt:lpstr>
      <vt:lpstr>Day 3, Session 3 Monitoring and Analysing Trends in Causes of Maternal Deaths and Findings of Death Reviews to Prioritize Aggregated Responses </vt:lpstr>
      <vt:lpstr>Session Objectives</vt:lpstr>
      <vt:lpstr>Why Should MPDSR Committees Examine Trends In Maternal Data And Audit Findings? </vt:lpstr>
      <vt:lpstr>Data Sources &amp; Indicators – Analyzing Trends</vt:lpstr>
      <vt:lpstr>Example: Calculating Proportion of Maternal Deaths by Individual Cause </vt:lpstr>
      <vt:lpstr>Exercise A – Calculating percent of maternal deaths by cause</vt:lpstr>
      <vt:lpstr>Discussion – Exercise A</vt:lpstr>
      <vt:lpstr>Exercise B – Response Plan Review and Analysis</vt:lpstr>
      <vt:lpstr>Discussion – Exercise B</vt:lpstr>
      <vt:lpstr>What is Data Visualization and Why is it Important? </vt:lpstr>
      <vt:lpstr>Exercise C – Visualizing Trends in the Causes of Maternal Deaths </vt:lpstr>
      <vt:lpstr>Discussion – Exercise C</vt:lpstr>
      <vt:lpstr>Data Availability and Flow – HMIS Systems</vt:lpstr>
      <vt:lpstr>Data Availability within HMIS Systems</vt:lpstr>
      <vt:lpstr>Country Specific HMIS Forms  Update with country–specific form</vt:lpstr>
      <vt:lpstr>Country Name:  Data Availability Review Form</vt:lpstr>
      <vt:lpstr>Country Name:  Data Availability Review Form</vt:lpstr>
      <vt:lpstr>Discussion: Data Availability</vt:lpstr>
      <vt:lpstr>Day 3, Session 4 MDSR Workshop Final Knowledge Assessment and Review</vt:lpstr>
      <vt:lpstr>Session Objectives</vt:lpstr>
      <vt:lpstr>Post-test Answer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vt:lpstr>
      <vt:lpstr>Day 3, Session 5 Workshop Wrap-up and Closing Ceremony</vt:lpstr>
      <vt:lpstr>Session Objectives</vt:lpstr>
      <vt:lpstr>Individual Learning Plan</vt:lpstr>
      <vt:lpstr>Discussion</vt:lpstr>
      <vt:lpstr>Workshop Evaluation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MDSR Capacity-Building Workshop</dc:title>
  <dc:creator>Maternal and Child Survival Program</dc:creator>
  <cp:keywords>MCSP, MDSR</cp:keywords>
  <cp:lastModifiedBy>Caitlin Gillespie</cp:lastModifiedBy>
  <cp:revision>75</cp:revision>
  <dcterms:created xsi:type="dcterms:W3CDTF">2016-06-23T19:08:40Z</dcterms:created>
  <dcterms:modified xsi:type="dcterms:W3CDTF">2019-12-17T17:09:58Z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0x0101005BC01B6D24DC434AA7B03168B13621A7</vt:lpwstr>
  </property>
  <property fmtid="{D5CDD505-2E9C-101B-9397-08002B2CF9AE}" pid="3" name="Country Team">
    <vt:lpwstr/>
  </property>
  <property fmtid="{D5CDD505-2E9C-101B-9397-08002B2CF9AE}" pid="4" name="Cross-cutting Team">
    <vt:lpwstr/>
  </property>
  <property fmtid="{D5CDD505-2E9C-101B-9397-08002B2CF9AE}" pid="5" name="Technical Team">
    <vt:lpwstr/>
  </property>
  <property fmtid="{D5CDD505-2E9C-101B-9397-08002B2CF9AE}" pid="6" name="Descriptive Tags">
    <vt:lpwstr/>
  </property>
  <property fmtid="{D5CDD505-2E9C-101B-9397-08002B2CF9AE}" pid="7" name="Intervention Type">
    <vt:lpwstr/>
  </property>
  <property fmtid="{D5CDD505-2E9C-101B-9397-08002B2CF9AE}" pid="8" name="Content Type">
    <vt:lpwstr/>
  </property>
</Properties>
</file>