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notesSlides/notesSlide23.xml" ContentType="application/vnd.openxmlformats-officedocument.presentationml.notesSlide+xml"/>
  <Override PartName="/ppt/tags/tag42.xml" ContentType="application/vnd.openxmlformats-officedocument.presentationml.tags+xml"/>
  <Override PartName="/ppt/notesSlides/notesSlide24.xml" ContentType="application/vnd.openxmlformats-officedocument.presentationml.notesSlide+xml"/>
  <Override PartName="/ppt/tags/tag43.xml" ContentType="application/vnd.openxmlformats-officedocument.presentationml.tags+xml"/>
  <Override PartName="/ppt/notesSlides/notesSlide25.xml" ContentType="application/vnd.openxmlformats-officedocument.presentationml.notesSlide+xml"/>
  <Override PartName="/ppt/tags/tag44.xml" ContentType="application/vnd.openxmlformats-officedocument.presentationml.tags+xml"/>
  <Override PartName="/ppt/notesSlides/notesSlide26.xml" ContentType="application/vnd.openxmlformats-officedocument.presentationml.notesSlide+xml"/>
  <Override PartName="/ppt/tags/tag45.xml" ContentType="application/vnd.openxmlformats-officedocument.presentationml.tags+xml"/>
  <Override PartName="/ppt/notesSlides/notesSlide27.xml" ContentType="application/vnd.openxmlformats-officedocument.presentationml.notesSlide+xml"/>
  <Override PartName="/ppt/tags/tag46.xml" ContentType="application/vnd.openxmlformats-officedocument.presentationml.tags+xml"/>
  <Override PartName="/ppt/notesSlides/notesSlide28.xml" ContentType="application/vnd.openxmlformats-officedocument.presentationml.notesSlide+xml"/>
  <Override PartName="/ppt/tags/tag47.xml" ContentType="application/vnd.openxmlformats-officedocument.presentationml.tags+xml"/>
  <Override PartName="/ppt/notesSlides/notesSlide29.xml" ContentType="application/vnd.openxmlformats-officedocument.presentationml.notesSlide+xml"/>
  <Override PartName="/ppt/tags/tag48.xml" ContentType="application/vnd.openxmlformats-officedocument.presentationml.tags+xml"/>
  <Override PartName="/ppt/notesSlides/notesSlide3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1.xml" ContentType="application/vnd.openxmlformats-officedocument.presentationml.notesSlide+xml"/>
  <Override PartName="/ppt/tags/tag52.xml" ContentType="application/vnd.openxmlformats-officedocument.presentationml.tags+xml"/>
  <Override PartName="/ppt/notesSlides/notesSlide32.xml" ContentType="application/vnd.openxmlformats-officedocument.presentationml.notesSlide+xml"/>
  <Override PartName="/ppt/tags/tag53.xml" ContentType="application/vnd.openxmlformats-officedocument.presentationml.tags+xml"/>
  <Override PartName="/ppt/notesSlides/notesSlide33.xml" ContentType="application/vnd.openxmlformats-officedocument.presentationml.notesSlide+xml"/>
  <Override PartName="/ppt/tags/tag54.xml" ContentType="application/vnd.openxmlformats-officedocument.presentationml.tags+xml"/>
  <Override PartName="/ppt/notesSlides/notesSlide34.xml" ContentType="application/vnd.openxmlformats-officedocument.presentationml.notesSlide+xml"/>
  <Override PartName="/ppt/tags/tag55.xml" ContentType="application/vnd.openxmlformats-officedocument.presentationml.tags+xml"/>
  <Override PartName="/ppt/notesSlides/notesSlide35.xml" ContentType="application/vnd.openxmlformats-officedocument.presentationml.notesSlide+xml"/>
  <Override PartName="/ppt/tags/tag56.xml" ContentType="application/vnd.openxmlformats-officedocument.presentationml.tags+xml"/>
  <Override PartName="/ppt/notesSlides/notesSlide36.xml" ContentType="application/vnd.openxmlformats-officedocument.presentationml.notesSlide+xml"/>
  <Override PartName="/ppt/tags/tag57.xml" ContentType="application/vnd.openxmlformats-officedocument.presentationml.tags+xml"/>
  <Override PartName="/ppt/notesSlides/notesSlide37.xml" ContentType="application/vnd.openxmlformats-officedocument.presentationml.notesSlide+xml"/>
  <Override PartName="/ppt/tags/tag58.xml" ContentType="application/vnd.openxmlformats-officedocument.presentationml.tags+xml"/>
  <Override PartName="/ppt/notesSlides/notesSlide38.xml" ContentType="application/vnd.openxmlformats-officedocument.presentationml.notesSlide+xml"/>
  <Override PartName="/ppt/tags/tag59.xml" ContentType="application/vnd.openxmlformats-officedocument.presentationml.tags+xml"/>
  <Override PartName="/ppt/notesSlides/notesSlide39.xml" ContentType="application/vnd.openxmlformats-officedocument.presentationml.notesSlide+xml"/>
  <Override PartName="/ppt/tags/tag60.xml" ContentType="application/vnd.openxmlformats-officedocument.presentationml.tags+xml"/>
  <Override PartName="/ppt/notesSlides/notesSlide40.xml" ContentType="application/vnd.openxmlformats-officedocument.presentationml.notesSlide+xml"/>
  <Override PartName="/ppt/tags/tag61.xml" ContentType="application/vnd.openxmlformats-officedocument.presentationml.tags+xml"/>
  <Override PartName="/ppt/notesSlides/notesSlide4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42.xml" ContentType="application/vnd.openxmlformats-officedocument.presentationml.notesSlide+xml"/>
  <Override PartName="/ppt/tags/tag64.xml" ContentType="application/vnd.openxmlformats-officedocument.presentationml.tags+xml"/>
  <Override PartName="/ppt/notesSlides/notesSlide43.xml" ContentType="application/vnd.openxmlformats-officedocument.presentationml.notesSlide+xml"/>
  <Override PartName="/ppt/tags/tag65.xml" ContentType="application/vnd.openxmlformats-officedocument.presentationml.tags+xml"/>
  <Override PartName="/ppt/notesSlides/notesSlide44.xml" ContentType="application/vnd.openxmlformats-officedocument.presentationml.notesSlide+xml"/>
  <Override PartName="/ppt/tags/tag66.xml" ContentType="application/vnd.openxmlformats-officedocument.presentationml.tags+xml"/>
  <Override PartName="/ppt/notesSlides/notesSlide45.xml" ContentType="application/vnd.openxmlformats-officedocument.presentationml.notesSlide+xml"/>
  <Override PartName="/ppt/tags/tag67.xml" ContentType="application/vnd.openxmlformats-officedocument.presentationml.tags+xml"/>
  <Override PartName="/ppt/notesSlides/notesSlide46.xml" ContentType="application/vnd.openxmlformats-officedocument.presentationml.notesSlide+xml"/>
  <Override PartName="/ppt/tags/tag68.xml" ContentType="application/vnd.openxmlformats-officedocument.presentationml.tags+xml"/>
  <Override PartName="/ppt/notesSlides/notesSlide4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65"/>
  </p:notesMasterIdLst>
  <p:handoutMasterIdLst>
    <p:handoutMasterId r:id="rId66"/>
  </p:handoutMasterIdLst>
  <p:sldIdLst>
    <p:sldId id="256" r:id="rId6"/>
    <p:sldId id="520" r:id="rId7"/>
    <p:sldId id="310" r:id="rId8"/>
    <p:sldId id="325" r:id="rId9"/>
    <p:sldId id="260" r:id="rId10"/>
    <p:sldId id="330" r:id="rId11"/>
    <p:sldId id="331" r:id="rId12"/>
    <p:sldId id="261" r:id="rId13"/>
    <p:sldId id="332" r:id="rId14"/>
    <p:sldId id="333" r:id="rId15"/>
    <p:sldId id="292" r:id="rId16"/>
    <p:sldId id="291" r:id="rId17"/>
    <p:sldId id="509" r:id="rId18"/>
    <p:sldId id="510" r:id="rId19"/>
    <p:sldId id="290" r:id="rId20"/>
    <p:sldId id="311" r:id="rId21"/>
    <p:sldId id="288" r:id="rId22"/>
    <p:sldId id="504" r:id="rId23"/>
    <p:sldId id="499" r:id="rId24"/>
    <p:sldId id="500" r:id="rId25"/>
    <p:sldId id="287" r:id="rId26"/>
    <p:sldId id="511" r:id="rId27"/>
    <p:sldId id="512" r:id="rId28"/>
    <p:sldId id="286" r:id="rId29"/>
    <p:sldId id="284" r:id="rId30"/>
    <p:sldId id="313" r:id="rId31"/>
    <p:sldId id="280" r:id="rId32"/>
    <p:sldId id="278" r:id="rId33"/>
    <p:sldId id="277" r:id="rId34"/>
    <p:sldId id="276" r:id="rId35"/>
    <p:sldId id="314" r:id="rId36"/>
    <p:sldId id="296" r:id="rId37"/>
    <p:sldId id="271" r:id="rId38"/>
    <p:sldId id="267" r:id="rId39"/>
    <p:sldId id="502" r:id="rId40"/>
    <p:sldId id="506" r:id="rId41"/>
    <p:sldId id="299" r:id="rId42"/>
    <p:sldId id="515" r:id="rId43"/>
    <p:sldId id="516" r:id="rId44"/>
    <p:sldId id="301" r:id="rId45"/>
    <p:sldId id="303" r:id="rId46"/>
    <p:sldId id="304" r:id="rId47"/>
    <p:sldId id="264" r:id="rId48"/>
    <p:sldId id="305" r:id="rId49"/>
    <p:sldId id="329" r:id="rId50"/>
    <p:sldId id="501" r:id="rId51"/>
    <p:sldId id="318" r:id="rId52"/>
    <p:sldId id="320" r:id="rId53"/>
    <p:sldId id="316" r:id="rId54"/>
    <p:sldId id="321" r:id="rId55"/>
    <p:sldId id="324" r:id="rId56"/>
    <p:sldId id="319" r:id="rId57"/>
    <p:sldId id="322" r:id="rId58"/>
    <p:sldId id="317" r:id="rId59"/>
    <p:sldId id="323" r:id="rId60"/>
    <p:sldId id="328" r:id="rId61"/>
    <p:sldId id="508" r:id="rId62"/>
    <p:sldId id="517" r:id="rId63"/>
    <p:sldId id="518" r:id="rId64"/>
  </p:sldIdLst>
  <p:sldSz cx="9144000" cy="6858000" type="screen4x3"/>
  <p:notesSz cx="6858000" cy="1362075"/>
  <p:custDataLst>
    <p:tags r:id="rId67"/>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Jessica" initials="WJ" lastIdx="2" clrIdx="0">
    <p:extLst>
      <p:ext uri="{19B8F6BF-5375-455C-9EA6-DF929625EA0E}">
        <p15:presenceInfo xmlns:p15="http://schemas.microsoft.com/office/powerpoint/2012/main" userId="S-1-5-21-1794262703-530063779-3795828387-49070" providerId="AD"/>
      </p:ext>
    </p:extLst>
  </p:cmAuthor>
  <p:cmAuthor id="2" name="eileen hardin" initials="eh" lastIdx="1" clrIdx="1">
    <p:extLst>
      <p:ext uri="{19B8F6BF-5375-455C-9EA6-DF929625EA0E}">
        <p15:presenceInfo xmlns:p15="http://schemas.microsoft.com/office/powerpoint/2012/main" userId="9b99821502dca649" providerId="Windows Live"/>
      </p:ext>
    </p:extLst>
  </p:cmAuthor>
  <p:cmAuthor id="3" name="Eileen Hardin" initials="EH" lastIdx="34" clrIdx="2">
    <p:extLst>
      <p:ext uri="{19B8F6BF-5375-455C-9EA6-DF929625EA0E}">
        <p15:presenceInfo xmlns:p15="http://schemas.microsoft.com/office/powerpoint/2012/main" userId="Eileen Hardin" providerId="None"/>
      </p:ext>
    </p:extLst>
  </p:cmAuthor>
  <p:cmAuthor id="4" name="Eileen Hardin" initials="EH [2]" lastIdx="10" clrIdx="3">
    <p:extLst>
      <p:ext uri="{19B8F6BF-5375-455C-9EA6-DF929625EA0E}">
        <p15:presenceInfo xmlns:p15="http://schemas.microsoft.com/office/powerpoint/2012/main" userId="S-1-5-21-200220283-296057445-522006248-76441" providerId="AD"/>
      </p:ext>
    </p:extLst>
  </p:cmAuthor>
  <p:cmAuthor id="5" name="eva lathrop" initials="el" lastIdx="4" clrIdx="4"/>
  <p:cmAuthor id="6" name="Lisa Noguchi" initials="LN" lastIdx="70" clrIdx="5">
    <p:extLst>
      <p:ext uri="{19B8F6BF-5375-455C-9EA6-DF929625EA0E}">
        <p15:presenceInfo xmlns:p15="http://schemas.microsoft.com/office/powerpoint/2012/main" userId="S-1-5-21-200220283-296057445-522006248-358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002A6C"/>
    <a:srgbClr val="777777"/>
    <a:srgbClr val="5F5F5F"/>
    <a:srgbClr val="FFFFFF"/>
    <a:srgbClr val="FCF6F7"/>
    <a:srgbClr val="9DB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7C793-48A9-8D45-B227-E88BBA24BE6C}" v="13" dt="2020-03-08T23:49:24.425"/>
    <p1510:client id="{9E88BFCD-9242-02A7-E548-54111EBF6A84}" v="823" dt="2020-03-29T19:49:01.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4" autoAdjust="0"/>
    <p:restoredTop sz="63216" autoAdjust="0"/>
  </p:normalViewPr>
  <p:slideViewPr>
    <p:cSldViewPr snapToGrid="0">
      <p:cViewPr varScale="1">
        <p:scale>
          <a:sx n="69" d="100"/>
          <a:sy n="69" d="100"/>
        </p:scale>
        <p:origin x="2724" y="66"/>
      </p:cViewPr>
      <p:guideLst>
        <p:guide orient="horz" pos="2208"/>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een Hardin" userId="0c10a395-6829-4ae8-a17f-92fa3646203d" providerId="ADAL" clId="{D3B40F17-A118-442A-AD93-900069437483}"/>
  </pc:docChgLst>
  <pc:docChgLst>
    <pc:chgData name="Lisa Noguchi" userId="S::lnoguchi@jhpiego.org::bacdba6e-f437-404b-b7a3-95aa7b398a2f" providerId="AD" clId="Web-{44F7C793-48A9-8D45-B227-E88BBA24BE6C}"/>
    <pc:docChg chg="modSld">
      <pc:chgData name="Lisa Noguchi" userId="S::lnoguchi@jhpiego.org::bacdba6e-f437-404b-b7a3-95aa7b398a2f" providerId="AD" clId="Web-{44F7C793-48A9-8D45-B227-E88BBA24BE6C}" dt="2020-03-08T23:49:24.425" v="12" actId="20577"/>
      <pc:docMkLst>
        <pc:docMk/>
      </pc:docMkLst>
      <pc:sldChg chg="modSp">
        <pc:chgData name="Lisa Noguchi" userId="S::lnoguchi@jhpiego.org::bacdba6e-f437-404b-b7a3-95aa7b398a2f" providerId="AD" clId="Web-{44F7C793-48A9-8D45-B227-E88BBA24BE6C}" dt="2020-03-08T23:49:24.425" v="12" actId="20577"/>
        <pc:sldMkLst>
          <pc:docMk/>
          <pc:sldMk cId="0" sldId="256"/>
        </pc:sldMkLst>
        <pc:spChg chg="mod">
          <ac:chgData name="Lisa Noguchi" userId="S::lnoguchi@jhpiego.org::bacdba6e-f437-404b-b7a3-95aa7b398a2f" providerId="AD" clId="Web-{44F7C793-48A9-8D45-B227-E88BBA24BE6C}" dt="2020-03-08T23:49:24.425" v="12" actId="20577"/>
          <ac:spMkLst>
            <pc:docMk/>
            <pc:sldMk cId="0" sldId="256"/>
            <ac:spMk id="9218" creationId="{00000000-0000-0000-0000-000000000000}"/>
          </ac:spMkLst>
        </pc:spChg>
      </pc:sldChg>
    </pc:docChg>
  </pc:docChgLst>
  <pc:docChgLst>
    <pc:chgData name="Lisa Noguchi" userId="bacdba6e-f437-404b-b7a3-95aa7b398a2f" providerId="ADAL" clId="{33A8948C-1204-4C3A-9FB9-3249A39BB116}"/>
    <pc:docChg chg="custSel addSld delSld modSld">
      <pc:chgData name="Lisa Noguchi" userId="bacdba6e-f437-404b-b7a3-95aa7b398a2f" providerId="ADAL" clId="{33A8948C-1204-4C3A-9FB9-3249A39BB116}" dt="2020-03-09T16:13:17.599" v="1088" actId="20577"/>
      <pc:docMkLst>
        <pc:docMk/>
      </pc:docMkLst>
      <pc:sldChg chg="modSp">
        <pc:chgData name="Lisa Noguchi" userId="bacdba6e-f437-404b-b7a3-95aa7b398a2f" providerId="ADAL" clId="{33A8948C-1204-4C3A-9FB9-3249A39BB116}" dt="2020-03-09T01:44:37.571" v="255" actId="20577"/>
        <pc:sldMkLst>
          <pc:docMk/>
          <pc:sldMk cId="0" sldId="256"/>
        </pc:sldMkLst>
        <pc:spChg chg="mod">
          <ac:chgData name="Lisa Noguchi" userId="bacdba6e-f437-404b-b7a3-95aa7b398a2f" providerId="ADAL" clId="{33A8948C-1204-4C3A-9FB9-3249A39BB116}" dt="2020-03-09T01:44:37.571" v="255" actId="20577"/>
          <ac:spMkLst>
            <pc:docMk/>
            <pc:sldMk cId="0" sldId="256"/>
            <ac:spMk id="9218" creationId="{00000000-0000-0000-0000-000000000000}"/>
          </ac:spMkLst>
        </pc:spChg>
      </pc:sldChg>
      <pc:sldChg chg="delSp modSp del modNotesTx">
        <pc:chgData name="Lisa Noguchi" userId="bacdba6e-f437-404b-b7a3-95aa7b398a2f" providerId="ADAL" clId="{33A8948C-1204-4C3A-9FB9-3249A39BB116}" dt="2020-03-09T01:14:13.781" v="63" actId="2696"/>
        <pc:sldMkLst>
          <pc:docMk/>
          <pc:sldMk cId="3883599417" sldId="259"/>
        </pc:sldMkLst>
        <pc:spChg chg="del mod">
          <ac:chgData name="Lisa Noguchi" userId="bacdba6e-f437-404b-b7a3-95aa7b398a2f" providerId="ADAL" clId="{33A8948C-1204-4C3A-9FB9-3249A39BB116}" dt="2020-03-09T01:13:37.578" v="62" actId="478"/>
          <ac:spMkLst>
            <pc:docMk/>
            <pc:sldMk cId="3883599417" sldId="259"/>
            <ac:spMk id="3" creationId="{00000000-0000-0000-0000-000000000000}"/>
          </ac:spMkLst>
        </pc:spChg>
        <pc:spChg chg="mod">
          <ac:chgData name="Lisa Noguchi" userId="bacdba6e-f437-404b-b7a3-95aa7b398a2f" providerId="ADAL" clId="{33A8948C-1204-4C3A-9FB9-3249A39BB116}" dt="2020-03-09T01:06:24.499" v="11" actId="20577"/>
          <ac:spMkLst>
            <pc:docMk/>
            <pc:sldMk cId="3883599417" sldId="259"/>
            <ac:spMk id="4" creationId="{7FC0DD97-D88A-4960-B03E-1C71706EF4FB}"/>
          </ac:spMkLst>
        </pc:spChg>
        <pc:picChg chg="del">
          <ac:chgData name="Lisa Noguchi" userId="bacdba6e-f437-404b-b7a3-95aa7b398a2f" providerId="ADAL" clId="{33A8948C-1204-4C3A-9FB9-3249A39BB116}" dt="2020-03-09T01:10:15.079" v="60" actId="478"/>
          <ac:picMkLst>
            <pc:docMk/>
            <pc:sldMk cId="3883599417" sldId="259"/>
            <ac:picMk id="6" creationId="{00000000-0000-0000-0000-000000000000}"/>
          </ac:picMkLst>
        </pc:picChg>
      </pc:sldChg>
      <pc:sldChg chg="delSp modSp del modNotesTx">
        <pc:chgData name="Lisa Noguchi" userId="bacdba6e-f437-404b-b7a3-95aa7b398a2f" providerId="ADAL" clId="{33A8948C-1204-4C3A-9FB9-3249A39BB116}" dt="2020-03-09T15:59:44.301" v="891" actId="2696"/>
        <pc:sldMkLst>
          <pc:docMk/>
          <pc:sldMk cId="1790658477" sldId="273"/>
        </pc:sldMkLst>
        <pc:spChg chg="mod">
          <ac:chgData name="Lisa Noguchi" userId="bacdba6e-f437-404b-b7a3-95aa7b398a2f" providerId="ADAL" clId="{33A8948C-1204-4C3A-9FB9-3249A39BB116}" dt="2020-03-09T01:54:02.773" v="617" actId="1076"/>
          <ac:spMkLst>
            <pc:docMk/>
            <pc:sldMk cId="1790658477" sldId="273"/>
            <ac:spMk id="2" creationId="{00000000-0000-0000-0000-000000000000}"/>
          </ac:spMkLst>
        </pc:spChg>
        <pc:spChg chg="del mod">
          <ac:chgData name="Lisa Noguchi" userId="bacdba6e-f437-404b-b7a3-95aa7b398a2f" providerId="ADAL" clId="{33A8948C-1204-4C3A-9FB9-3249A39BB116}" dt="2020-03-09T01:54:17.088" v="619" actId="478"/>
          <ac:spMkLst>
            <pc:docMk/>
            <pc:sldMk cId="1790658477" sldId="273"/>
            <ac:spMk id="6" creationId="{E04B5FFE-93F0-4845-A5A4-7BCCEEFEBF2B}"/>
          </ac:spMkLst>
        </pc:spChg>
      </pc:sldChg>
      <pc:sldChg chg="modSp del">
        <pc:chgData name="Lisa Noguchi" userId="bacdba6e-f437-404b-b7a3-95aa7b398a2f" providerId="ADAL" clId="{33A8948C-1204-4C3A-9FB9-3249A39BB116}" dt="2020-03-09T15:59:49.127" v="892" actId="2696"/>
        <pc:sldMkLst>
          <pc:docMk/>
          <pc:sldMk cId="365554301" sldId="274"/>
        </pc:sldMkLst>
        <pc:spChg chg="mod">
          <ac:chgData name="Lisa Noguchi" userId="bacdba6e-f437-404b-b7a3-95aa7b398a2f" providerId="ADAL" clId="{33A8948C-1204-4C3A-9FB9-3249A39BB116}" dt="2020-03-09T01:53:48.937" v="616" actId="20577"/>
          <ac:spMkLst>
            <pc:docMk/>
            <pc:sldMk cId="365554301" sldId="274"/>
            <ac:spMk id="3" creationId="{00000000-0000-0000-0000-000000000000}"/>
          </ac:spMkLst>
        </pc:spChg>
      </pc:sldChg>
      <pc:sldChg chg="modSp modNotesTx">
        <pc:chgData name="Lisa Noguchi" userId="bacdba6e-f437-404b-b7a3-95aa7b398a2f" providerId="ADAL" clId="{33A8948C-1204-4C3A-9FB9-3249A39BB116}" dt="2020-03-09T16:09:54.091" v="1032" actId="20577"/>
        <pc:sldMkLst>
          <pc:docMk/>
          <pc:sldMk cId="3247099621" sldId="276"/>
        </pc:sldMkLst>
        <pc:spChg chg="mod">
          <ac:chgData name="Lisa Noguchi" userId="bacdba6e-f437-404b-b7a3-95aa7b398a2f" providerId="ADAL" clId="{33A8948C-1204-4C3A-9FB9-3249A39BB116}" dt="2020-03-09T01:51:46.371" v="430" actId="115"/>
          <ac:spMkLst>
            <pc:docMk/>
            <pc:sldMk cId="3247099621" sldId="276"/>
            <ac:spMk id="9" creationId="{6F2AF03F-D0FB-40A5-A180-89338F909761}"/>
          </ac:spMkLst>
        </pc:spChg>
      </pc:sldChg>
      <pc:sldChg chg="delSp modSp">
        <pc:chgData name="Lisa Noguchi" userId="bacdba6e-f437-404b-b7a3-95aa7b398a2f" providerId="ADAL" clId="{33A8948C-1204-4C3A-9FB9-3249A39BB116}" dt="2020-03-09T16:08:13.427" v="1028" actId="478"/>
        <pc:sldMkLst>
          <pc:docMk/>
          <pc:sldMk cId="2163420667" sldId="277"/>
        </pc:sldMkLst>
        <pc:spChg chg="del mod">
          <ac:chgData name="Lisa Noguchi" userId="bacdba6e-f437-404b-b7a3-95aa7b398a2f" providerId="ADAL" clId="{33A8948C-1204-4C3A-9FB9-3249A39BB116}" dt="2020-03-09T16:08:13.427" v="1028" actId="478"/>
          <ac:spMkLst>
            <pc:docMk/>
            <pc:sldMk cId="2163420667" sldId="277"/>
            <ac:spMk id="2" creationId="{00000000-0000-0000-0000-000000000000}"/>
          </ac:spMkLst>
        </pc:spChg>
        <pc:spChg chg="mod">
          <ac:chgData name="Lisa Noguchi" userId="bacdba6e-f437-404b-b7a3-95aa7b398a2f" providerId="ADAL" clId="{33A8948C-1204-4C3A-9FB9-3249A39BB116}" dt="2020-03-09T01:51:27.508" v="429" actId="20577"/>
          <ac:spMkLst>
            <pc:docMk/>
            <pc:sldMk cId="2163420667" sldId="277"/>
            <ac:spMk id="3" creationId="{00000000-0000-0000-0000-000000000000}"/>
          </ac:spMkLst>
        </pc:spChg>
      </pc:sldChg>
      <pc:sldChg chg="delSp modSp delCm modNotesTx">
        <pc:chgData name="Lisa Noguchi" userId="bacdba6e-f437-404b-b7a3-95aa7b398a2f" providerId="ADAL" clId="{33A8948C-1204-4C3A-9FB9-3249A39BB116}" dt="2020-03-09T16:01:09.884" v="904" actId="14"/>
        <pc:sldMkLst>
          <pc:docMk/>
          <pc:sldMk cId="254273913" sldId="278"/>
        </pc:sldMkLst>
        <pc:spChg chg="mod">
          <ac:chgData name="Lisa Noguchi" userId="bacdba6e-f437-404b-b7a3-95aa7b398a2f" providerId="ADAL" clId="{33A8948C-1204-4C3A-9FB9-3249A39BB116}" dt="2020-03-09T16:01:06.226" v="903" actId="6549"/>
          <ac:spMkLst>
            <pc:docMk/>
            <pc:sldMk cId="254273913" sldId="278"/>
            <ac:spMk id="2" creationId="{00000000-0000-0000-0000-000000000000}"/>
          </ac:spMkLst>
        </pc:spChg>
        <pc:spChg chg="mod">
          <ac:chgData name="Lisa Noguchi" userId="bacdba6e-f437-404b-b7a3-95aa7b398a2f" providerId="ADAL" clId="{33A8948C-1204-4C3A-9FB9-3249A39BB116}" dt="2020-03-09T16:01:09.884" v="904" actId="14"/>
          <ac:spMkLst>
            <pc:docMk/>
            <pc:sldMk cId="254273913" sldId="278"/>
            <ac:spMk id="3" creationId="{00000000-0000-0000-0000-000000000000}"/>
          </ac:spMkLst>
        </pc:spChg>
        <pc:spChg chg="del">
          <ac:chgData name="Lisa Noguchi" userId="bacdba6e-f437-404b-b7a3-95aa7b398a2f" providerId="ADAL" clId="{33A8948C-1204-4C3A-9FB9-3249A39BB116}" dt="2020-03-09T01:50:50.583" v="402" actId="478"/>
          <ac:spMkLst>
            <pc:docMk/>
            <pc:sldMk cId="254273913" sldId="278"/>
            <ac:spMk id="4" creationId="{D8A778F6-B833-4620-89E2-BF1155B2781A}"/>
          </ac:spMkLst>
        </pc:spChg>
        <pc:picChg chg="del">
          <ac:chgData name="Lisa Noguchi" userId="bacdba6e-f437-404b-b7a3-95aa7b398a2f" providerId="ADAL" clId="{33A8948C-1204-4C3A-9FB9-3249A39BB116}" dt="2020-03-09T01:50:47.260" v="401" actId="478"/>
          <ac:picMkLst>
            <pc:docMk/>
            <pc:sldMk cId="254273913" sldId="278"/>
            <ac:picMk id="2050" creationId="{4302DB9F-4083-4B4E-9021-A96C2AB306CD}"/>
          </ac:picMkLst>
        </pc:picChg>
      </pc:sldChg>
      <pc:sldChg chg="del">
        <pc:chgData name="Lisa Noguchi" userId="bacdba6e-f437-404b-b7a3-95aa7b398a2f" providerId="ADAL" clId="{33A8948C-1204-4C3A-9FB9-3249A39BB116}" dt="2020-03-09T15:58:55.244" v="888" actId="2696"/>
        <pc:sldMkLst>
          <pc:docMk/>
          <pc:sldMk cId="2152349285" sldId="279"/>
        </pc:sldMkLst>
      </pc:sldChg>
      <pc:sldChg chg="modSp delCm modNotesTx">
        <pc:chgData name="Lisa Noguchi" userId="bacdba6e-f437-404b-b7a3-95aa7b398a2f" providerId="ADAL" clId="{33A8948C-1204-4C3A-9FB9-3249A39BB116}" dt="2020-03-09T16:13:17.599" v="1088" actId="20577"/>
        <pc:sldMkLst>
          <pc:docMk/>
          <pc:sldMk cId="878719868" sldId="280"/>
        </pc:sldMkLst>
        <pc:spChg chg="mod">
          <ac:chgData name="Lisa Noguchi" userId="bacdba6e-f437-404b-b7a3-95aa7b398a2f" providerId="ADAL" clId="{33A8948C-1204-4C3A-9FB9-3249A39BB116}" dt="2020-03-09T16:13:17.599" v="1088" actId="20577"/>
          <ac:spMkLst>
            <pc:docMk/>
            <pc:sldMk cId="878719868" sldId="280"/>
            <ac:spMk id="3" creationId="{00000000-0000-0000-0000-000000000000}"/>
          </ac:spMkLst>
        </pc:spChg>
      </pc:sldChg>
      <pc:sldChg chg="del">
        <pc:chgData name="Lisa Noguchi" userId="bacdba6e-f437-404b-b7a3-95aa7b398a2f" providerId="ADAL" clId="{33A8948C-1204-4C3A-9FB9-3249A39BB116}" dt="2020-03-09T16:00:41.873" v="900" actId="2696"/>
        <pc:sldMkLst>
          <pc:docMk/>
          <pc:sldMk cId="2341785392" sldId="282"/>
        </pc:sldMkLst>
      </pc:sldChg>
      <pc:sldChg chg="modSp">
        <pc:chgData name="Lisa Noguchi" userId="bacdba6e-f437-404b-b7a3-95aa7b398a2f" providerId="ADAL" clId="{33A8948C-1204-4C3A-9FB9-3249A39BB116}" dt="2020-03-09T01:49:31.588" v="398" actId="20577"/>
        <pc:sldMkLst>
          <pc:docMk/>
          <pc:sldMk cId="1625600719" sldId="284"/>
        </pc:sldMkLst>
        <pc:spChg chg="mod">
          <ac:chgData name="Lisa Noguchi" userId="bacdba6e-f437-404b-b7a3-95aa7b398a2f" providerId="ADAL" clId="{33A8948C-1204-4C3A-9FB9-3249A39BB116}" dt="2020-03-09T01:49:31.588" v="398" actId="20577"/>
          <ac:spMkLst>
            <pc:docMk/>
            <pc:sldMk cId="1625600719" sldId="284"/>
            <ac:spMk id="3" creationId="{00000000-0000-0000-0000-000000000000}"/>
          </ac:spMkLst>
        </pc:spChg>
      </pc:sldChg>
      <pc:sldChg chg="modSp del">
        <pc:chgData name="Lisa Noguchi" userId="bacdba6e-f437-404b-b7a3-95aa7b398a2f" providerId="ADAL" clId="{33A8948C-1204-4C3A-9FB9-3249A39BB116}" dt="2020-03-09T16:01:43.422" v="905" actId="2696"/>
        <pc:sldMkLst>
          <pc:docMk/>
          <pc:sldMk cId="2492723415" sldId="285"/>
        </pc:sldMkLst>
        <pc:spChg chg="mod">
          <ac:chgData name="Lisa Noguchi" userId="bacdba6e-f437-404b-b7a3-95aa7b398a2f" providerId="ADAL" clId="{33A8948C-1204-4C3A-9FB9-3249A39BB116}" dt="2020-03-09T16:00:16.239" v="899" actId="27636"/>
          <ac:spMkLst>
            <pc:docMk/>
            <pc:sldMk cId="2492723415" sldId="285"/>
            <ac:spMk id="2" creationId="{00000000-0000-0000-0000-000000000000}"/>
          </ac:spMkLst>
        </pc:spChg>
        <pc:spChg chg="mod">
          <ac:chgData name="Lisa Noguchi" userId="bacdba6e-f437-404b-b7a3-95aa7b398a2f" providerId="ADAL" clId="{33A8948C-1204-4C3A-9FB9-3249A39BB116}" dt="2020-03-09T16:00:04.231" v="894" actId="20577"/>
          <ac:spMkLst>
            <pc:docMk/>
            <pc:sldMk cId="2492723415" sldId="285"/>
            <ac:spMk id="3" creationId="{00000000-0000-0000-0000-000000000000}"/>
          </ac:spMkLst>
        </pc:spChg>
      </pc:sldChg>
      <pc:sldChg chg="delCm">
        <pc:chgData name="Lisa Noguchi" userId="bacdba6e-f437-404b-b7a3-95aa7b398a2f" providerId="ADAL" clId="{33A8948C-1204-4C3A-9FB9-3249A39BB116}" dt="2020-03-09T01:35:35.069" v="219"/>
        <pc:sldMkLst>
          <pc:docMk/>
          <pc:sldMk cId="2510476070" sldId="288"/>
        </pc:sldMkLst>
      </pc:sldChg>
      <pc:sldChg chg="modSp modNotesTx">
        <pc:chgData name="Lisa Noguchi" userId="bacdba6e-f437-404b-b7a3-95aa7b398a2f" providerId="ADAL" clId="{33A8948C-1204-4C3A-9FB9-3249A39BB116}" dt="2020-03-09T01:28:21.504" v="168" actId="207"/>
        <pc:sldMkLst>
          <pc:docMk/>
          <pc:sldMk cId="3881278015" sldId="291"/>
        </pc:sldMkLst>
        <pc:spChg chg="mod">
          <ac:chgData name="Lisa Noguchi" userId="bacdba6e-f437-404b-b7a3-95aa7b398a2f" providerId="ADAL" clId="{33A8948C-1204-4C3A-9FB9-3249A39BB116}" dt="2020-03-09T01:26:36.251" v="156" actId="1076"/>
          <ac:spMkLst>
            <pc:docMk/>
            <pc:sldMk cId="3881278015" sldId="291"/>
            <ac:spMk id="2" creationId="{00000000-0000-0000-0000-000000000000}"/>
          </ac:spMkLst>
        </pc:spChg>
        <pc:spChg chg="mod">
          <ac:chgData name="Lisa Noguchi" userId="bacdba6e-f437-404b-b7a3-95aa7b398a2f" providerId="ADAL" clId="{33A8948C-1204-4C3A-9FB9-3249A39BB116}" dt="2020-03-09T01:28:21.504" v="168" actId="207"/>
          <ac:spMkLst>
            <pc:docMk/>
            <pc:sldMk cId="3881278015" sldId="291"/>
            <ac:spMk id="3" creationId="{00000000-0000-0000-0000-000000000000}"/>
          </ac:spMkLst>
        </pc:spChg>
        <pc:spChg chg="mod">
          <ac:chgData name="Lisa Noguchi" userId="bacdba6e-f437-404b-b7a3-95aa7b398a2f" providerId="ADAL" clId="{33A8948C-1204-4C3A-9FB9-3249A39BB116}" dt="2020-03-09T01:26:55.630" v="157"/>
          <ac:spMkLst>
            <pc:docMk/>
            <pc:sldMk cId="3881278015" sldId="291"/>
            <ac:spMk id="5" creationId="{00000000-0000-0000-0000-000000000000}"/>
          </ac:spMkLst>
        </pc:spChg>
        <pc:grpChg chg="mod">
          <ac:chgData name="Lisa Noguchi" userId="bacdba6e-f437-404b-b7a3-95aa7b398a2f" providerId="ADAL" clId="{33A8948C-1204-4C3A-9FB9-3249A39BB116}" dt="2020-03-09T01:27:40.392" v="163" actId="14100"/>
          <ac:grpSpMkLst>
            <pc:docMk/>
            <pc:sldMk cId="3881278015" sldId="291"/>
            <ac:grpSpMk id="6" creationId="{5F34A469-2DE6-4485-9493-939A6D9840E6}"/>
          </ac:grpSpMkLst>
        </pc:grpChg>
      </pc:sldChg>
      <pc:sldChg chg="modSp delCm">
        <pc:chgData name="Lisa Noguchi" userId="bacdba6e-f437-404b-b7a3-95aa7b398a2f" providerId="ADAL" clId="{33A8948C-1204-4C3A-9FB9-3249A39BB116}" dt="2020-03-09T01:15:30.254" v="98" actId="20577"/>
        <pc:sldMkLst>
          <pc:docMk/>
          <pc:sldMk cId="2581412168" sldId="310"/>
        </pc:sldMkLst>
        <pc:spChg chg="mod">
          <ac:chgData name="Lisa Noguchi" userId="bacdba6e-f437-404b-b7a3-95aa7b398a2f" providerId="ADAL" clId="{33A8948C-1204-4C3A-9FB9-3249A39BB116}" dt="2020-03-09T01:15:30.254" v="98" actId="20577"/>
          <ac:spMkLst>
            <pc:docMk/>
            <pc:sldMk cId="2581412168" sldId="310"/>
            <ac:spMk id="3" creationId="{00000000-0000-0000-0000-000000000000}"/>
          </ac:spMkLst>
        </pc:spChg>
      </pc:sldChg>
      <pc:sldChg chg="addSp delSp modSp delCm">
        <pc:chgData name="Lisa Noguchi" userId="bacdba6e-f437-404b-b7a3-95aa7b398a2f" providerId="ADAL" clId="{33A8948C-1204-4C3A-9FB9-3249A39BB116}" dt="2020-03-09T01:35:10.130" v="218" actId="1076"/>
        <pc:sldMkLst>
          <pc:docMk/>
          <pc:sldMk cId="2130214865" sldId="311"/>
        </pc:sldMkLst>
        <pc:spChg chg="del">
          <ac:chgData name="Lisa Noguchi" userId="bacdba6e-f437-404b-b7a3-95aa7b398a2f" providerId="ADAL" clId="{33A8948C-1204-4C3A-9FB9-3249A39BB116}" dt="2020-03-09T01:32:27.286" v="195" actId="478"/>
          <ac:spMkLst>
            <pc:docMk/>
            <pc:sldMk cId="2130214865" sldId="311"/>
            <ac:spMk id="5" creationId="{00000000-0000-0000-0000-000000000000}"/>
          </ac:spMkLst>
        </pc:spChg>
        <pc:spChg chg="add mod">
          <ac:chgData name="Lisa Noguchi" userId="bacdba6e-f437-404b-b7a3-95aa7b398a2f" providerId="ADAL" clId="{33A8948C-1204-4C3A-9FB9-3249A39BB116}" dt="2020-03-09T01:35:10.130" v="218" actId="1076"/>
          <ac:spMkLst>
            <pc:docMk/>
            <pc:sldMk cId="2130214865" sldId="311"/>
            <ac:spMk id="7" creationId="{1E726906-17B1-42E2-9EEE-2F6F0A0598EE}"/>
          </ac:spMkLst>
        </pc:spChg>
        <pc:picChg chg="add mod">
          <ac:chgData name="Lisa Noguchi" userId="bacdba6e-f437-404b-b7a3-95aa7b398a2f" providerId="ADAL" clId="{33A8948C-1204-4C3A-9FB9-3249A39BB116}" dt="2020-03-09T01:32:38.145" v="199" actId="1076"/>
          <ac:picMkLst>
            <pc:docMk/>
            <pc:sldMk cId="2130214865" sldId="311"/>
            <ac:picMk id="6" creationId="{D39F150C-69F7-4973-9CD1-6566BBA5642F}"/>
          </ac:picMkLst>
        </pc:picChg>
        <pc:picChg chg="del">
          <ac:chgData name="Lisa Noguchi" userId="bacdba6e-f437-404b-b7a3-95aa7b398a2f" providerId="ADAL" clId="{33A8948C-1204-4C3A-9FB9-3249A39BB116}" dt="2020-03-09T01:32:22.940" v="194" actId="478"/>
          <ac:picMkLst>
            <pc:docMk/>
            <pc:sldMk cId="2130214865" sldId="311"/>
            <ac:picMk id="1026" creationId="{00000000-0000-0000-0000-000000000000}"/>
          </ac:picMkLst>
        </pc:picChg>
      </pc:sldChg>
      <pc:sldChg chg="modSp">
        <pc:chgData name="Lisa Noguchi" userId="bacdba6e-f437-404b-b7a3-95aa7b398a2f" providerId="ADAL" clId="{33A8948C-1204-4C3A-9FB9-3249A39BB116}" dt="2020-03-09T01:15:43.035" v="101" actId="20577"/>
        <pc:sldMkLst>
          <pc:docMk/>
          <pc:sldMk cId="714428627" sldId="325"/>
        </pc:sldMkLst>
        <pc:spChg chg="mod">
          <ac:chgData name="Lisa Noguchi" userId="bacdba6e-f437-404b-b7a3-95aa7b398a2f" providerId="ADAL" clId="{33A8948C-1204-4C3A-9FB9-3249A39BB116}" dt="2020-03-09T01:15:43.035" v="101" actId="20577"/>
          <ac:spMkLst>
            <pc:docMk/>
            <pc:sldMk cId="714428627" sldId="325"/>
            <ac:spMk id="3" creationId="{00000000-0000-0000-0000-000000000000}"/>
          </ac:spMkLst>
        </pc:spChg>
      </pc:sldChg>
      <pc:sldChg chg="delSp modSp delCm">
        <pc:chgData name="Lisa Noguchi" userId="bacdba6e-f437-404b-b7a3-95aa7b398a2f" providerId="ADAL" clId="{33A8948C-1204-4C3A-9FB9-3249A39BB116}" dt="2020-03-09T01:16:14.453" v="104" actId="1076"/>
        <pc:sldMkLst>
          <pc:docMk/>
          <pc:sldMk cId="2516543966" sldId="330"/>
        </pc:sldMkLst>
        <pc:spChg chg="mod">
          <ac:chgData name="Lisa Noguchi" userId="bacdba6e-f437-404b-b7a3-95aa7b398a2f" providerId="ADAL" clId="{33A8948C-1204-4C3A-9FB9-3249A39BB116}" dt="2020-03-09T01:16:14.453" v="104" actId="1076"/>
          <ac:spMkLst>
            <pc:docMk/>
            <pc:sldMk cId="2516543966" sldId="330"/>
            <ac:spMk id="2" creationId="{2E0809AA-3E05-46CF-9904-A38C3269BBC5}"/>
          </ac:spMkLst>
        </pc:spChg>
        <pc:picChg chg="del">
          <ac:chgData name="Lisa Noguchi" userId="bacdba6e-f437-404b-b7a3-95aa7b398a2f" providerId="ADAL" clId="{33A8948C-1204-4C3A-9FB9-3249A39BB116}" dt="2020-03-09T01:15:56.887" v="102" actId="478"/>
          <ac:picMkLst>
            <pc:docMk/>
            <pc:sldMk cId="2516543966" sldId="330"/>
            <ac:picMk id="1026" creationId="{2B308650-2A15-4FEE-80AE-621A2ABE8DBE}"/>
          </ac:picMkLst>
        </pc:picChg>
      </pc:sldChg>
      <pc:sldChg chg="modSp">
        <pc:chgData name="Lisa Noguchi" userId="bacdba6e-f437-404b-b7a3-95aa7b398a2f" providerId="ADAL" clId="{33A8948C-1204-4C3A-9FB9-3249A39BB116}" dt="2020-03-09T01:16:47.603" v="115" actId="20577"/>
        <pc:sldMkLst>
          <pc:docMk/>
          <pc:sldMk cId="2888799661" sldId="331"/>
        </pc:sldMkLst>
        <pc:spChg chg="mod">
          <ac:chgData name="Lisa Noguchi" userId="bacdba6e-f437-404b-b7a3-95aa7b398a2f" providerId="ADAL" clId="{33A8948C-1204-4C3A-9FB9-3249A39BB116}" dt="2020-03-09T01:16:47.603" v="115" actId="20577"/>
          <ac:spMkLst>
            <pc:docMk/>
            <pc:sldMk cId="2888799661" sldId="331"/>
            <ac:spMk id="3" creationId="{5DAC287E-9387-49FA-8369-A6CE55253D3E}"/>
          </ac:spMkLst>
        </pc:spChg>
      </pc:sldChg>
      <pc:sldChg chg="modSp delCm modNotesTx">
        <pc:chgData name="Lisa Noguchi" userId="bacdba6e-f437-404b-b7a3-95aa7b398a2f" providerId="ADAL" clId="{33A8948C-1204-4C3A-9FB9-3249A39BB116}" dt="2020-03-09T01:19:50.437" v="155" actId="20577"/>
        <pc:sldMkLst>
          <pc:docMk/>
          <pc:sldMk cId="1138341041" sldId="332"/>
        </pc:sldMkLst>
        <pc:spChg chg="mod">
          <ac:chgData name="Lisa Noguchi" userId="bacdba6e-f437-404b-b7a3-95aa7b398a2f" providerId="ADAL" clId="{33A8948C-1204-4C3A-9FB9-3249A39BB116}" dt="2020-03-09T01:19:42.320" v="153" actId="20577"/>
          <ac:spMkLst>
            <pc:docMk/>
            <pc:sldMk cId="1138341041" sldId="332"/>
            <ac:spMk id="4" creationId="{B6A3A408-9E43-4282-96E2-CBCD8D2C12E1}"/>
          </ac:spMkLst>
        </pc:spChg>
      </pc:sldChg>
      <pc:sldChg chg="modNotesTx">
        <pc:chgData name="Lisa Noguchi" userId="bacdba6e-f437-404b-b7a3-95aa7b398a2f" providerId="ADAL" clId="{33A8948C-1204-4C3A-9FB9-3249A39BB116}" dt="2020-03-09T01:18:29.131" v="150" actId="6549"/>
        <pc:sldMkLst>
          <pc:docMk/>
          <pc:sldMk cId="3171027669" sldId="333"/>
        </pc:sldMkLst>
      </pc:sldChg>
      <pc:sldChg chg="modNotesTx">
        <pc:chgData name="Lisa Noguchi" userId="bacdba6e-f437-404b-b7a3-95aa7b398a2f" providerId="ADAL" clId="{33A8948C-1204-4C3A-9FB9-3249A39BB116}" dt="2020-03-09T01:46:34.631" v="296" actId="20577"/>
        <pc:sldMkLst>
          <pc:docMk/>
          <pc:sldMk cId="622565361" sldId="499"/>
        </pc:sldMkLst>
      </pc:sldChg>
      <pc:sldChg chg="modSp">
        <pc:chgData name="Lisa Noguchi" userId="bacdba6e-f437-404b-b7a3-95aa7b398a2f" providerId="ADAL" clId="{33A8948C-1204-4C3A-9FB9-3249A39BB116}" dt="2020-03-09T01:43:56.954" v="220" actId="20577"/>
        <pc:sldMkLst>
          <pc:docMk/>
          <pc:sldMk cId="3064071114" sldId="504"/>
        </pc:sldMkLst>
        <pc:spChg chg="mod">
          <ac:chgData name="Lisa Noguchi" userId="bacdba6e-f437-404b-b7a3-95aa7b398a2f" providerId="ADAL" clId="{33A8948C-1204-4C3A-9FB9-3249A39BB116}" dt="2020-03-09T01:43:56.954" v="220" actId="20577"/>
          <ac:spMkLst>
            <pc:docMk/>
            <pc:sldMk cId="3064071114" sldId="504"/>
            <ac:spMk id="4" creationId="{F7A5EFD9-9C0D-4A33-BF0A-B08D4AF86E8E}"/>
          </ac:spMkLst>
        </pc:spChg>
      </pc:sldChg>
      <pc:sldChg chg="modSp">
        <pc:chgData name="Lisa Noguchi" userId="bacdba6e-f437-404b-b7a3-95aa7b398a2f" providerId="ADAL" clId="{33A8948C-1204-4C3A-9FB9-3249A39BB116}" dt="2020-03-09T01:28:36.943" v="179" actId="20577"/>
        <pc:sldMkLst>
          <pc:docMk/>
          <pc:sldMk cId="242545643" sldId="509"/>
        </pc:sldMkLst>
        <pc:spChg chg="mod">
          <ac:chgData name="Lisa Noguchi" userId="bacdba6e-f437-404b-b7a3-95aa7b398a2f" providerId="ADAL" clId="{33A8948C-1204-4C3A-9FB9-3249A39BB116}" dt="2020-03-09T01:28:36.943" v="179" actId="20577"/>
          <ac:spMkLst>
            <pc:docMk/>
            <pc:sldMk cId="242545643" sldId="509"/>
            <ac:spMk id="3" creationId="{CC624CF2-B5AD-476B-98CE-E51CDC8E5465}"/>
          </ac:spMkLst>
        </pc:spChg>
      </pc:sldChg>
      <pc:sldChg chg="modSp">
        <pc:chgData name="Lisa Noguchi" userId="bacdba6e-f437-404b-b7a3-95aa7b398a2f" providerId="ADAL" clId="{33A8948C-1204-4C3A-9FB9-3249A39BB116}" dt="2020-03-09T01:28:58.576" v="190" actId="20577"/>
        <pc:sldMkLst>
          <pc:docMk/>
          <pc:sldMk cId="1281599200" sldId="510"/>
        </pc:sldMkLst>
        <pc:spChg chg="mod">
          <ac:chgData name="Lisa Noguchi" userId="bacdba6e-f437-404b-b7a3-95aa7b398a2f" providerId="ADAL" clId="{33A8948C-1204-4C3A-9FB9-3249A39BB116}" dt="2020-03-09T01:28:58.576" v="190" actId="20577"/>
          <ac:spMkLst>
            <pc:docMk/>
            <pc:sldMk cId="1281599200" sldId="510"/>
            <ac:spMk id="3" creationId="{F5B20929-0834-4444-BF50-C05159278EAA}"/>
          </ac:spMkLst>
        </pc:spChg>
      </pc:sldChg>
      <pc:sldChg chg="del">
        <pc:chgData name="Lisa Noguchi" userId="bacdba6e-f437-404b-b7a3-95aa7b398a2f" providerId="ADAL" clId="{33A8948C-1204-4C3A-9FB9-3249A39BB116}" dt="2020-03-09T15:59:35.654" v="890" actId="2696"/>
        <pc:sldMkLst>
          <pc:docMk/>
          <pc:sldMk cId="2265310341" sldId="513"/>
        </pc:sldMkLst>
      </pc:sldChg>
      <pc:sldChg chg="del">
        <pc:chgData name="Lisa Noguchi" userId="bacdba6e-f437-404b-b7a3-95aa7b398a2f" providerId="ADAL" clId="{33A8948C-1204-4C3A-9FB9-3249A39BB116}" dt="2020-03-09T15:59:32.575" v="889" actId="2696"/>
        <pc:sldMkLst>
          <pc:docMk/>
          <pc:sldMk cId="366522950" sldId="514"/>
        </pc:sldMkLst>
      </pc:sldChg>
      <pc:sldChg chg="modSp">
        <pc:chgData name="Lisa Noguchi" userId="bacdba6e-f437-404b-b7a3-95aa7b398a2f" providerId="ADAL" clId="{33A8948C-1204-4C3A-9FB9-3249A39BB116}" dt="2020-03-09T01:06:01.671" v="5" actId="20577"/>
        <pc:sldMkLst>
          <pc:docMk/>
          <pc:sldMk cId="2665355404" sldId="520"/>
        </pc:sldMkLst>
        <pc:spChg chg="mod">
          <ac:chgData name="Lisa Noguchi" userId="bacdba6e-f437-404b-b7a3-95aa7b398a2f" providerId="ADAL" clId="{33A8948C-1204-4C3A-9FB9-3249A39BB116}" dt="2020-03-09T01:06:01.671" v="5" actId="20577"/>
          <ac:spMkLst>
            <pc:docMk/>
            <pc:sldMk cId="2665355404" sldId="520"/>
            <ac:spMk id="5" creationId="{3D2C4E85-E4A5-4509-8FDA-8BCC3C3A4579}"/>
          </ac:spMkLst>
        </pc:spChg>
      </pc:sldChg>
      <pc:sldChg chg="delSp modSp add del">
        <pc:chgData name="Lisa Noguchi" userId="bacdba6e-f437-404b-b7a3-95aa7b398a2f" providerId="ADAL" clId="{33A8948C-1204-4C3A-9FB9-3249A39BB116}" dt="2020-03-09T01:48:05.930" v="362" actId="2696"/>
        <pc:sldMkLst>
          <pc:docMk/>
          <pc:sldMk cId="1119886030" sldId="521"/>
        </pc:sldMkLst>
        <pc:spChg chg="mod">
          <ac:chgData name="Lisa Noguchi" userId="bacdba6e-f437-404b-b7a3-95aa7b398a2f" providerId="ADAL" clId="{33A8948C-1204-4C3A-9FB9-3249A39BB116}" dt="2020-03-09T01:47:17.074" v="361" actId="1076"/>
          <ac:spMkLst>
            <pc:docMk/>
            <pc:sldMk cId="1119886030" sldId="521"/>
            <ac:spMk id="2" creationId="{62FB91E5-7760-4EB1-86EA-D8985BB1C52E}"/>
          </ac:spMkLst>
        </pc:spChg>
        <pc:spChg chg="del">
          <ac:chgData name="Lisa Noguchi" userId="bacdba6e-f437-404b-b7a3-95aa7b398a2f" providerId="ADAL" clId="{33A8948C-1204-4C3A-9FB9-3249A39BB116}" dt="2020-03-09T01:47:12.985" v="360" actId="478"/>
          <ac:spMkLst>
            <pc:docMk/>
            <pc:sldMk cId="1119886030" sldId="521"/>
            <ac:spMk id="3" creationId="{8D661AD8-9DC9-4514-9145-314994537708}"/>
          </ac:spMkLst>
        </pc:spChg>
      </pc:sldChg>
    </pc:docChg>
  </pc:docChgLst>
  <pc:docChgLst>
    <pc:chgData name="Lisa Noguchi" userId="S::lnoguchi@jhpiego.org::bacdba6e-f437-404b-b7a3-95aa7b398a2f" providerId="AD" clId="Web-{74AA082D-CA8C-7122-7036-579C31AC708B}"/>
    <pc:docChg chg="modSld">
      <pc:chgData name="Lisa Noguchi" userId="S::lnoguchi@jhpiego.org::bacdba6e-f437-404b-b7a3-95aa7b398a2f" providerId="AD" clId="Web-{74AA082D-CA8C-7122-7036-579C31AC708B}" dt="2020-02-27T22:39:27.794" v="1" actId="20577"/>
      <pc:docMkLst>
        <pc:docMk/>
      </pc:docMkLst>
      <pc:sldChg chg="modSp">
        <pc:chgData name="Lisa Noguchi" userId="S::lnoguchi@jhpiego.org::bacdba6e-f437-404b-b7a3-95aa7b398a2f" providerId="AD" clId="Web-{74AA082D-CA8C-7122-7036-579C31AC708B}" dt="2020-02-27T22:39:27.794" v="1" actId="20577"/>
        <pc:sldMkLst>
          <pc:docMk/>
          <pc:sldMk cId="0" sldId="256"/>
        </pc:sldMkLst>
        <pc:spChg chg="mod">
          <ac:chgData name="Lisa Noguchi" userId="S::lnoguchi@jhpiego.org::bacdba6e-f437-404b-b7a3-95aa7b398a2f" providerId="AD" clId="Web-{74AA082D-CA8C-7122-7036-579C31AC708B}" dt="2020-02-27T22:39:27.794" v="1" actId="20577"/>
          <ac:spMkLst>
            <pc:docMk/>
            <pc:sldMk cId="0" sldId="256"/>
            <ac:spMk id="9218" creationId="{00000000-0000-0000-0000-000000000000}"/>
          </ac:spMkLst>
        </pc:spChg>
      </pc:sldChg>
    </pc:docChg>
  </pc:docChgLst>
  <pc:docChgLst>
    <pc:chgData name="Lisa Noguchi" userId="S::lnoguchi@jhpiego.org::bacdba6e-f437-404b-b7a3-95aa7b398a2f" providerId="AD" clId="Web-{9E88BFCD-9242-02A7-E548-54111EBF6A84}"/>
    <pc:docChg chg="modSld">
      <pc:chgData name="Lisa Noguchi" userId="S::lnoguchi@jhpiego.org::bacdba6e-f437-404b-b7a3-95aa7b398a2f" providerId="AD" clId="Web-{9E88BFCD-9242-02A7-E548-54111EBF6A84}" dt="2020-03-29T19:50:14.570" v="990"/>
      <pc:docMkLst>
        <pc:docMk/>
      </pc:docMkLst>
      <pc:sldChg chg="addSp delSp modSp modNotes">
        <pc:chgData name="Lisa Noguchi" userId="S::lnoguchi@jhpiego.org::bacdba6e-f437-404b-b7a3-95aa7b398a2f" providerId="AD" clId="Web-{9E88BFCD-9242-02A7-E548-54111EBF6A84}" dt="2020-03-29T19:50:14.570" v="990"/>
        <pc:sldMkLst>
          <pc:docMk/>
          <pc:sldMk cId="0" sldId="256"/>
        </pc:sldMkLst>
        <pc:spChg chg="add del">
          <ac:chgData name="Lisa Noguchi" userId="S::lnoguchi@jhpiego.org::bacdba6e-f437-404b-b7a3-95aa7b398a2f" providerId="AD" clId="Web-{9E88BFCD-9242-02A7-E548-54111EBF6A84}" dt="2020-03-29T19:48:02.600" v="852"/>
          <ac:spMkLst>
            <pc:docMk/>
            <pc:sldMk cId="0" sldId="256"/>
            <ac:spMk id="2" creationId="{EC0B7F43-E85E-4B49-BDA9-A35FF18CBC75}"/>
          </ac:spMkLst>
        </pc:spChg>
        <pc:spChg chg="add mod">
          <ac:chgData name="Lisa Noguchi" userId="S::lnoguchi@jhpiego.org::bacdba6e-f437-404b-b7a3-95aa7b398a2f" providerId="AD" clId="Web-{9E88BFCD-9242-02A7-E548-54111EBF6A84}" dt="2020-03-29T19:46:47.317" v="849" actId="20577"/>
          <ac:spMkLst>
            <pc:docMk/>
            <pc:sldMk cId="0" sldId="256"/>
            <ac:spMk id="6" creationId="{A50094BA-0018-4FDA-BF4B-04C3FBE73576}"/>
          </ac:spMkLst>
        </pc:spChg>
        <pc:spChg chg="mod">
          <ac:chgData name="Lisa Noguchi" userId="S::lnoguchi@jhpiego.org::bacdba6e-f437-404b-b7a3-95aa7b398a2f" providerId="AD" clId="Web-{9E88BFCD-9242-02A7-E548-54111EBF6A84}" dt="2020-03-29T19:49:01.006" v="899" actId="20577"/>
          <ac:spMkLst>
            <pc:docMk/>
            <pc:sldMk cId="0" sldId="256"/>
            <ac:spMk id="9218" creationId="{00000000-0000-0000-0000-000000000000}"/>
          </ac:spMkLst>
        </pc:spChg>
      </pc:sldChg>
      <pc:sldChg chg="modSp">
        <pc:chgData name="Lisa Noguchi" userId="S::lnoguchi@jhpiego.org::bacdba6e-f437-404b-b7a3-95aa7b398a2f" providerId="AD" clId="Web-{9E88BFCD-9242-02A7-E548-54111EBF6A84}" dt="2020-03-29T19:26:22.021" v="449" actId="20577"/>
        <pc:sldMkLst>
          <pc:docMk/>
          <pc:sldMk cId="4281310348" sldId="264"/>
        </pc:sldMkLst>
        <pc:spChg chg="mod">
          <ac:chgData name="Lisa Noguchi" userId="S::lnoguchi@jhpiego.org::bacdba6e-f437-404b-b7a3-95aa7b398a2f" providerId="AD" clId="Web-{9E88BFCD-9242-02A7-E548-54111EBF6A84}" dt="2020-03-29T19:26:22.021" v="449" actId="20577"/>
          <ac:spMkLst>
            <pc:docMk/>
            <pc:sldMk cId="4281310348" sldId="264"/>
            <ac:spMk id="2" creationId="{00000000-0000-0000-0000-000000000000}"/>
          </ac:spMkLst>
        </pc:spChg>
        <pc:spChg chg="mod">
          <ac:chgData name="Lisa Noguchi" userId="S::lnoguchi@jhpiego.org::bacdba6e-f437-404b-b7a3-95aa7b398a2f" providerId="AD" clId="Web-{9E88BFCD-9242-02A7-E548-54111EBF6A84}" dt="2020-03-29T19:26:03.365" v="447" actId="20577"/>
          <ac:spMkLst>
            <pc:docMk/>
            <pc:sldMk cId="4281310348" sldId="264"/>
            <ac:spMk id="3" creationId="{00000000-0000-0000-0000-000000000000}"/>
          </ac:spMkLst>
        </pc:spChg>
      </pc:sldChg>
      <pc:sldChg chg="modSp">
        <pc:chgData name="Lisa Noguchi" userId="S::lnoguchi@jhpiego.org::bacdba6e-f437-404b-b7a3-95aa7b398a2f" providerId="AD" clId="Web-{9E88BFCD-9242-02A7-E548-54111EBF6A84}" dt="2020-03-29T17:50:51.742" v="435" actId="20577"/>
        <pc:sldMkLst>
          <pc:docMk/>
          <pc:sldMk cId="3686101783" sldId="267"/>
        </pc:sldMkLst>
        <pc:spChg chg="mod">
          <ac:chgData name="Lisa Noguchi" userId="S::lnoguchi@jhpiego.org::bacdba6e-f437-404b-b7a3-95aa7b398a2f" providerId="AD" clId="Web-{9E88BFCD-9242-02A7-E548-54111EBF6A84}" dt="2020-03-29T17:50:51.742" v="435" actId="20577"/>
          <ac:spMkLst>
            <pc:docMk/>
            <pc:sldMk cId="3686101783" sldId="267"/>
            <ac:spMk id="3" creationId="{00000000-0000-0000-0000-000000000000}"/>
          </ac:spMkLst>
        </pc:spChg>
      </pc:sldChg>
      <pc:sldChg chg="modSp">
        <pc:chgData name="Lisa Noguchi" userId="S::lnoguchi@jhpiego.org::bacdba6e-f437-404b-b7a3-95aa7b398a2f" providerId="AD" clId="Web-{9E88BFCD-9242-02A7-E548-54111EBF6A84}" dt="2020-03-29T17:14:40.504" v="27" actId="20577"/>
        <pc:sldMkLst>
          <pc:docMk/>
          <pc:sldMk cId="2150807446" sldId="271"/>
        </pc:sldMkLst>
        <pc:spChg chg="mod">
          <ac:chgData name="Lisa Noguchi" userId="S::lnoguchi@jhpiego.org::bacdba6e-f437-404b-b7a3-95aa7b398a2f" providerId="AD" clId="Web-{9E88BFCD-9242-02A7-E548-54111EBF6A84}" dt="2020-03-29T17:14:40.504" v="27" actId="20577"/>
          <ac:spMkLst>
            <pc:docMk/>
            <pc:sldMk cId="2150807446" sldId="271"/>
            <ac:spMk id="3" creationId="{00000000-0000-0000-0000-000000000000}"/>
          </ac:spMkLst>
        </pc:spChg>
      </pc:sldChg>
      <pc:sldChg chg="modSp modNotes">
        <pc:chgData name="Lisa Noguchi" userId="S::lnoguchi@jhpiego.org::bacdba6e-f437-404b-b7a3-95aa7b398a2f" providerId="AD" clId="Web-{9E88BFCD-9242-02A7-E548-54111EBF6A84}" dt="2020-03-29T17:49:19.414" v="428" actId="14100"/>
        <pc:sldMkLst>
          <pc:docMk/>
          <pc:sldMk cId="254273913" sldId="278"/>
        </pc:sldMkLst>
        <pc:spChg chg="mod">
          <ac:chgData name="Lisa Noguchi" userId="S::lnoguchi@jhpiego.org::bacdba6e-f437-404b-b7a3-95aa7b398a2f" providerId="AD" clId="Web-{9E88BFCD-9242-02A7-E548-54111EBF6A84}" dt="2020-03-29T17:49:19.414" v="428" actId="14100"/>
          <ac:spMkLst>
            <pc:docMk/>
            <pc:sldMk cId="254273913" sldId="278"/>
            <ac:spMk id="3" creationId="{00000000-0000-0000-0000-000000000000}"/>
          </ac:spMkLst>
        </pc:spChg>
      </pc:sldChg>
      <pc:sldChg chg="modSp">
        <pc:chgData name="Lisa Noguchi" userId="S::lnoguchi@jhpiego.org::bacdba6e-f437-404b-b7a3-95aa7b398a2f" providerId="AD" clId="Web-{9E88BFCD-9242-02A7-E548-54111EBF6A84}" dt="2020-03-29T17:49:10.008" v="427" actId="20577"/>
        <pc:sldMkLst>
          <pc:docMk/>
          <pc:sldMk cId="878719868" sldId="280"/>
        </pc:sldMkLst>
        <pc:spChg chg="mod">
          <ac:chgData name="Lisa Noguchi" userId="S::lnoguchi@jhpiego.org::bacdba6e-f437-404b-b7a3-95aa7b398a2f" providerId="AD" clId="Web-{9E88BFCD-9242-02A7-E548-54111EBF6A84}" dt="2020-03-29T17:49:10.008" v="427" actId="20577"/>
          <ac:spMkLst>
            <pc:docMk/>
            <pc:sldMk cId="878719868" sldId="280"/>
            <ac:spMk id="3" creationId="{00000000-0000-0000-0000-000000000000}"/>
          </ac:spMkLst>
        </pc:spChg>
      </pc:sldChg>
      <pc:sldChg chg="modSp">
        <pc:chgData name="Lisa Noguchi" userId="S::lnoguchi@jhpiego.org::bacdba6e-f437-404b-b7a3-95aa7b398a2f" providerId="AD" clId="Web-{9E88BFCD-9242-02A7-E548-54111EBF6A84}" dt="2020-03-29T17:48:25.695" v="423" actId="20577"/>
        <pc:sldMkLst>
          <pc:docMk/>
          <pc:sldMk cId="4213145237" sldId="287"/>
        </pc:sldMkLst>
        <pc:spChg chg="mod">
          <ac:chgData name="Lisa Noguchi" userId="S::lnoguchi@jhpiego.org::bacdba6e-f437-404b-b7a3-95aa7b398a2f" providerId="AD" clId="Web-{9E88BFCD-9242-02A7-E548-54111EBF6A84}" dt="2020-03-29T17:48:25.695" v="423" actId="20577"/>
          <ac:spMkLst>
            <pc:docMk/>
            <pc:sldMk cId="4213145237" sldId="287"/>
            <ac:spMk id="2" creationId="{00000000-0000-0000-0000-000000000000}"/>
          </ac:spMkLst>
        </pc:spChg>
      </pc:sldChg>
      <pc:sldChg chg="modSp">
        <pc:chgData name="Lisa Noguchi" userId="S::lnoguchi@jhpiego.org::bacdba6e-f437-404b-b7a3-95aa7b398a2f" providerId="AD" clId="Web-{9E88BFCD-9242-02A7-E548-54111EBF6A84}" dt="2020-03-29T17:44:06.867" v="375" actId="20577"/>
        <pc:sldMkLst>
          <pc:docMk/>
          <pc:sldMk cId="3418159685" sldId="290"/>
        </pc:sldMkLst>
        <pc:spChg chg="mod">
          <ac:chgData name="Lisa Noguchi" userId="S::lnoguchi@jhpiego.org::bacdba6e-f437-404b-b7a3-95aa7b398a2f" providerId="AD" clId="Web-{9E88BFCD-9242-02A7-E548-54111EBF6A84}" dt="2020-03-29T17:44:06.867" v="375" actId="20577"/>
          <ac:spMkLst>
            <pc:docMk/>
            <pc:sldMk cId="3418159685" sldId="290"/>
            <ac:spMk id="2" creationId="{00000000-0000-0000-0000-000000000000}"/>
          </ac:spMkLst>
        </pc:spChg>
        <pc:spChg chg="mod">
          <ac:chgData name="Lisa Noguchi" userId="S::lnoguchi@jhpiego.org::bacdba6e-f437-404b-b7a3-95aa7b398a2f" providerId="AD" clId="Web-{9E88BFCD-9242-02A7-E548-54111EBF6A84}" dt="2020-03-29T17:43:47.367" v="370" actId="20577"/>
          <ac:spMkLst>
            <pc:docMk/>
            <pc:sldMk cId="3418159685" sldId="290"/>
            <ac:spMk id="3" creationId="{00000000-0000-0000-0000-000000000000}"/>
          </ac:spMkLst>
        </pc:spChg>
      </pc:sldChg>
      <pc:sldChg chg="modSp delCm">
        <pc:chgData name="Lisa Noguchi" userId="S::lnoguchi@jhpiego.org::bacdba6e-f437-404b-b7a3-95aa7b398a2f" providerId="AD" clId="Web-{9E88BFCD-9242-02A7-E548-54111EBF6A84}" dt="2020-03-29T17:24:25.207" v="321" actId="20577"/>
        <pc:sldMkLst>
          <pc:docMk/>
          <pc:sldMk cId="1152709144" sldId="299"/>
        </pc:sldMkLst>
        <pc:spChg chg="mod">
          <ac:chgData name="Lisa Noguchi" userId="S::lnoguchi@jhpiego.org::bacdba6e-f437-404b-b7a3-95aa7b398a2f" providerId="AD" clId="Web-{9E88BFCD-9242-02A7-E548-54111EBF6A84}" dt="2020-03-29T17:24:25.207" v="321" actId="20577"/>
          <ac:spMkLst>
            <pc:docMk/>
            <pc:sldMk cId="1152709144" sldId="299"/>
            <ac:spMk id="3" creationId="{00000000-0000-0000-0000-000000000000}"/>
          </ac:spMkLst>
        </pc:spChg>
      </pc:sldChg>
      <pc:sldChg chg="modSp delCm">
        <pc:chgData name="Lisa Noguchi" userId="S::lnoguchi@jhpiego.org::bacdba6e-f437-404b-b7a3-95aa7b398a2f" providerId="AD" clId="Web-{9E88BFCD-9242-02A7-E548-54111EBF6A84}" dt="2020-03-29T19:36:24.231" v="663" actId="20577"/>
        <pc:sldMkLst>
          <pc:docMk/>
          <pc:sldMk cId="2782292656" sldId="317"/>
        </pc:sldMkLst>
        <pc:spChg chg="mod">
          <ac:chgData name="Lisa Noguchi" userId="S::lnoguchi@jhpiego.org::bacdba6e-f437-404b-b7a3-95aa7b398a2f" providerId="AD" clId="Web-{9E88BFCD-9242-02A7-E548-54111EBF6A84}" dt="2020-03-29T19:36:24.231" v="663" actId="20577"/>
          <ac:spMkLst>
            <pc:docMk/>
            <pc:sldMk cId="2782292656" sldId="317"/>
            <ac:spMk id="3" creationId="{00000000-0000-0000-0000-000000000000}"/>
          </ac:spMkLst>
        </pc:spChg>
      </pc:sldChg>
      <pc:sldChg chg="modSp delCm">
        <pc:chgData name="Lisa Noguchi" userId="S::lnoguchi@jhpiego.org::bacdba6e-f437-404b-b7a3-95aa7b398a2f" providerId="AD" clId="Web-{9E88BFCD-9242-02A7-E548-54111EBF6A84}" dt="2020-03-29T19:27:49.725" v="453" actId="14100"/>
        <pc:sldMkLst>
          <pc:docMk/>
          <pc:sldMk cId="3021556942" sldId="318"/>
        </pc:sldMkLst>
        <pc:spChg chg="mod">
          <ac:chgData name="Lisa Noguchi" userId="S::lnoguchi@jhpiego.org::bacdba6e-f437-404b-b7a3-95aa7b398a2f" providerId="AD" clId="Web-{9E88BFCD-9242-02A7-E548-54111EBF6A84}" dt="2020-03-29T19:27:49.725" v="453" actId="14100"/>
          <ac:spMkLst>
            <pc:docMk/>
            <pc:sldMk cId="3021556942" sldId="318"/>
            <ac:spMk id="3" creationId="{00000000-0000-0000-0000-000000000000}"/>
          </ac:spMkLst>
        </pc:spChg>
      </pc:sldChg>
      <pc:sldChg chg="modSp">
        <pc:chgData name="Lisa Noguchi" userId="S::lnoguchi@jhpiego.org::bacdba6e-f437-404b-b7a3-95aa7b398a2f" providerId="AD" clId="Web-{9E88BFCD-9242-02A7-E548-54111EBF6A84}" dt="2020-03-29T19:32:13.338" v="542" actId="20577"/>
        <pc:sldMkLst>
          <pc:docMk/>
          <pc:sldMk cId="3811632375" sldId="319"/>
        </pc:sldMkLst>
        <pc:spChg chg="mod">
          <ac:chgData name="Lisa Noguchi" userId="S::lnoguchi@jhpiego.org::bacdba6e-f437-404b-b7a3-95aa7b398a2f" providerId="AD" clId="Web-{9E88BFCD-9242-02A7-E548-54111EBF6A84}" dt="2020-03-29T19:32:13.338" v="542" actId="20577"/>
          <ac:spMkLst>
            <pc:docMk/>
            <pc:sldMk cId="3811632375" sldId="319"/>
            <ac:spMk id="3" creationId="{00000000-0000-0000-0000-000000000000}"/>
          </ac:spMkLst>
        </pc:spChg>
      </pc:sldChg>
      <pc:sldChg chg="modSp modNotes">
        <pc:chgData name="Lisa Noguchi" userId="S::lnoguchi@jhpiego.org::bacdba6e-f437-404b-b7a3-95aa7b398a2f" providerId="AD" clId="Web-{9E88BFCD-9242-02A7-E548-54111EBF6A84}" dt="2020-03-29T19:30:15.336" v="521" actId="20577"/>
        <pc:sldMkLst>
          <pc:docMk/>
          <pc:sldMk cId="3101425802" sldId="320"/>
        </pc:sldMkLst>
        <pc:spChg chg="mod">
          <ac:chgData name="Lisa Noguchi" userId="S::lnoguchi@jhpiego.org::bacdba6e-f437-404b-b7a3-95aa7b398a2f" providerId="AD" clId="Web-{9E88BFCD-9242-02A7-E548-54111EBF6A84}" dt="2020-03-29T19:30:15.336" v="521" actId="20577"/>
          <ac:spMkLst>
            <pc:docMk/>
            <pc:sldMk cId="3101425802" sldId="320"/>
            <ac:spMk id="3" creationId="{00000000-0000-0000-0000-000000000000}"/>
          </ac:spMkLst>
        </pc:spChg>
      </pc:sldChg>
      <pc:sldChg chg="modSp delCm modNotes">
        <pc:chgData name="Lisa Noguchi" userId="S::lnoguchi@jhpiego.org::bacdba6e-f437-404b-b7a3-95aa7b398a2f" providerId="AD" clId="Web-{9E88BFCD-9242-02A7-E548-54111EBF6A84}" dt="2020-03-29T19:34:06.683" v="600"/>
        <pc:sldMkLst>
          <pc:docMk/>
          <pc:sldMk cId="3856570260" sldId="322"/>
        </pc:sldMkLst>
        <pc:spChg chg="mod">
          <ac:chgData name="Lisa Noguchi" userId="S::lnoguchi@jhpiego.org::bacdba6e-f437-404b-b7a3-95aa7b398a2f" providerId="AD" clId="Web-{9E88BFCD-9242-02A7-E548-54111EBF6A84}" dt="2020-03-29T19:33:39.167" v="596" actId="20577"/>
          <ac:spMkLst>
            <pc:docMk/>
            <pc:sldMk cId="3856570260" sldId="322"/>
            <ac:spMk id="3" creationId="{00000000-0000-0000-0000-000000000000}"/>
          </ac:spMkLst>
        </pc:spChg>
      </pc:sldChg>
      <pc:sldChg chg="modSp">
        <pc:chgData name="Lisa Noguchi" userId="S::lnoguchi@jhpiego.org::bacdba6e-f437-404b-b7a3-95aa7b398a2f" providerId="AD" clId="Web-{9E88BFCD-9242-02A7-E548-54111EBF6A84}" dt="2020-03-29T19:42:39.518" v="731" actId="20577"/>
        <pc:sldMkLst>
          <pc:docMk/>
          <pc:sldMk cId="4039818943" sldId="323"/>
        </pc:sldMkLst>
        <pc:spChg chg="mod">
          <ac:chgData name="Lisa Noguchi" userId="S::lnoguchi@jhpiego.org::bacdba6e-f437-404b-b7a3-95aa7b398a2f" providerId="AD" clId="Web-{9E88BFCD-9242-02A7-E548-54111EBF6A84}" dt="2020-03-29T19:42:39.518" v="731" actId="20577"/>
          <ac:spMkLst>
            <pc:docMk/>
            <pc:sldMk cId="4039818943" sldId="323"/>
            <ac:spMk id="3" creationId="{00000000-0000-0000-0000-000000000000}"/>
          </ac:spMkLst>
        </pc:spChg>
      </pc:sldChg>
      <pc:sldChg chg="modSp">
        <pc:chgData name="Lisa Noguchi" userId="S::lnoguchi@jhpiego.org::bacdba6e-f437-404b-b7a3-95aa7b398a2f" providerId="AD" clId="Web-{9E88BFCD-9242-02A7-E548-54111EBF6A84}" dt="2020-03-29T19:31:03.337" v="523" actId="20577"/>
        <pc:sldMkLst>
          <pc:docMk/>
          <pc:sldMk cId="1184836765" sldId="324"/>
        </pc:sldMkLst>
        <pc:spChg chg="mod">
          <ac:chgData name="Lisa Noguchi" userId="S::lnoguchi@jhpiego.org::bacdba6e-f437-404b-b7a3-95aa7b398a2f" providerId="AD" clId="Web-{9E88BFCD-9242-02A7-E548-54111EBF6A84}" dt="2020-03-29T19:31:03.337" v="523" actId="20577"/>
          <ac:spMkLst>
            <pc:docMk/>
            <pc:sldMk cId="1184836765" sldId="324"/>
            <ac:spMk id="3" creationId="{00000000-0000-0000-0000-000000000000}"/>
          </ac:spMkLst>
        </pc:spChg>
      </pc:sldChg>
      <pc:sldChg chg="modSp delCm modNotes">
        <pc:chgData name="Lisa Noguchi" userId="S::lnoguchi@jhpiego.org::bacdba6e-f437-404b-b7a3-95aa7b398a2f" providerId="AD" clId="Web-{9E88BFCD-9242-02A7-E548-54111EBF6A84}" dt="2020-03-29T19:45:27.035" v="822"/>
        <pc:sldMkLst>
          <pc:docMk/>
          <pc:sldMk cId="2813893545" sldId="328"/>
        </pc:sldMkLst>
        <pc:spChg chg="mod">
          <ac:chgData name="Lisa Noguchi" userId="S::lnoguchi@jhpiego.org::bacdba6e-f437-404b-b7a3-95aa7b398a2f" providerId="AD" clId="Web-{9E88BFCD-9242-02A7-E548-54111EBF6A84}" dt="2020-03-29T19:45:06.644" v="821" actId="20577"/>
          <ac:spMkLst>
            <pc:docMk/>
            <pc:sldMk cId="2813893545" sldId="328"/>
            <ac:spMk id="3" creationId="{00000000-0000-0000-0000-000000000000}"/>
          </ac:spMkLst>
        </pc:spChg>
      </pc:sldChg>
      <pc:sldChg chg="modNotes">
        <pc:chgData name="Lisa Noguchi" userId="S::lnoguchi@jhpiego.org::bacdba6e-f437-404b-b7a3-95aa7b398a2f" providerId="AD" clId="Web-{9E88BFCD-9242-02A7-E548-54111EBF6A84}" dt="2020-03-29T17:10:47.888" v="13"/>
        <pc:sldMkLst>
          <pc:docMk/>
          <pc:sldMk cId="2516543966" sldId="330"/>
        </pc:sldMkLst>
      </pc:sldChg>
      <pc:sldChg chg="modSp delCm modNotes">
        <pc:chgData name="Lisa Noguchi" userId="S::lnoguchi@jhpiego.org::bacdba6e-f437-404b-b7a3-95aa7b398a2f" providerId="AD" clId="Web-{9E88BFCD-9242-02A7-E548-54111EBF6A84}" dt="2020-03-29T17:51:59.429" v="443"/>
        <pc:sldMkLst>
          <pc:docMk/>
          <pc:sldMk cId="2331301062" sldId="502"/>
        </pc:sldMkLst>
        <pc:spChg chg="mod">
          <ac:chgData name="Lisa Noguchi" userId="S::lnoguchi@jhpiego.org::bacdba6e-f437-404b-b7a3-95aa7b398a2f" providerId="AD" clId="Web-{9E88BFCD-9242-02A7-E548-54111EBF6A84}" dt="2020-03-29T17:20:23.575" v="181" actId="20577"/>
          <ac:spMkLst>
            <pc:docMk/>
            <pc:sldMk cId="2331301062" sldId="502"/>
            <ac:spMk id="2" creationId="{CA8FE53B-FCAB-4161-A425-88FC6522FCF0}"/>
          </ac:spMkLst>
        </pc:spChg>
        <pc:spChg chg="mod">
          <ac:chgData name="Lisa Noguchi" userId="S::lnoguchi@jhpiego.org::bacdba6e-f437-404b-b7a3-95aa7b398a2f" providerId="AD" clId="Web-{9E88BFCD-9242-02A7-E548-54111EBF6A84}" dt="2020-03-29T17:51:15.539" v="437" actId="20577"/>
          <ac:spMkLst>
            <pc:docMk/>
            <pc:sldMk cId="2331301062" sldId="502"/>
            <ac:spMk id="3" creationId="{4827AEDF-80DE-43CB-9DDB-FA361814F804}"/>
          </ac:spMkLst>
        </pc:spChg>
      </pc:sldChg>
      <pc:sldChg chg="modSp">
        <pc:chgData name="Lisa Noguchi" userId="S::lnoguchi@jhpiego.org::bacdba6e-f437-404b-b7a3-95aa7b398a2f" providerId="AD" clId="Web-{9E88BFCD-9242-02A7-E548-54111EBF6A84}" dt="2020-03-29T17:47:30.570" v="422" actId="20577"/>
        <pc:sldMkLst>
          <pc:docMk/>
          <pc:sldMk cId="3064071114" sldId="504"/>
        </pc:sldMkLst>
        <pc:spChg chg="mod">
          <ac:chgData name="Lisa Noguchi" userId="S::lnoguchi@jhpiego.org::bacdba6e-f437-404b-b7a3-95aa7b398a2f" providerId="AD" clId="Web-{9E88BFCD-9242-02A7-E548-54111EBF6A84}" dt="2020-03-29T17:47:30.570" v="422" actId="20577"/>
          <ac:spMkLst>
            <pc:docMk/>
            <pc:sldMk cId="3064071114" sldId="504"/>
            <ac:spMk id="4" creationId="{F7A5EFD9-9C0D-4A33-BF0A-B08D4AF86E8E}"/>
          </ac:spMkLst>
        </pc:spChg>
      </pc:sldChg>
      <pc:sldChg chg="modSp modNotes">
        <pc:chgData name="Lisa Noguchi" userId="S::lnoguchi@jhpiego.org::bacdba6e-f437-404b-b7a3-95aa7b398a2f" providerId="AD" clId="Web-{9E88BFCD-9242-02A7-E548-54111EBF6A84}" dt="2020-03-29T17:22:21.078" v="262"/>
        <pc:sldMkLst>
          <pc:docMk/>
          <pc:sldMk cId="492438019" sldId="506"/>
        </pc:sldMkLst>
        <pc:spChg chg="mod">
          <ac:chgData name="Lisa Noguchi" userId="S::lnoguchi@jhpiego.org::bacdba6e-f437-404b-b7a3-95aa7b398a2f" providerId="AD" clId="Web-{9E88BFCD-9242-02A7-E548-54111EBF6A84}" dt="2020-03-29T17:21:53.671" v="255" actId="20577"/>
          <ac:spMkLst>
            <pc:docMk/>
            <pc:sldMk cId="492438019" sldId="506"/>
            <ac:spMk id="2" creationId="{DA71BCCD-6C58-4358-B7F7-BF47AAD40BBF}"/>
          </ac:spMkLst>
        </pc:spChg>
      </pc:sldChg>
      <pc:sldChg chg="modSp">
        <pc:chgData name="Lisa Noguchi" userId="S::lnoguchi@jhpiego.org::bacdba6e-f437-404b-b7a3-95aa7b398a2f" providerId="AD" clId="Web-{9E88BFCD-9242-02A7-E548-54111EBF6A84}" dt="2020-03-29T17:42:14.069" v="323" actId="14100"/>
        <pc:sldMkLst>
          <pc:docMk/>
          <pc:sldMk cId="242545643" sldId="509"/>
        </pc:sldMkLst>
        <pc:spChg chg="mod">
          <ac:chgData name="Lisa Noguchi" userId="S::lnoguchi@jhpiego.org::bacdba6e-f437-404b-b7a3-95aa7b398a2f" providerId="AD" clId="Web-{9E88BFCD-9242-02A7-E548-54111EBF6A84}" dt="2020-03-29T17:42:14.069" v="323" actId="14100"/>
          <ac:spMkLst>
            <pc:docMk/>
            <pc:sldMk cId="242545643" sldId="509"/>
            <ac:spMk id="3" creationId="{CC624CF2-B5AD-476B-98CE-E51CDC8E5465}"/>
          </ac:spMkLst>
        </pc:spChg>
      </pc:sldChg>
      <pc:sldChg chg="delCm">
        <pc:chgData name="Lisa Noguchi" userId="S::lnoguchi@jhpiego.org::bacdba6e-f437-404b-b7a3-95aa7b398a2f" providerId="AD" clId="Web-{9E88BFCD-9242-02A7-E548-54111EBF6A84}" dt="2020-03-29T17:24:44.114" v="322"/>
        <pc:sldMkLst>
          <pc:docMk/>
          <pc:sldMk cId="2185942117" sldId="5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3F9396-666B-4103-B182-A1446A2F969D}" type="datetimeFigureOut">
              <a:rPr lang="en-US"/>
              <a:pPr>
                <a:defRPr/>
              </a:pPr>
              <a:t>4/3/2020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2910DAD-6AAE-450F-8F6F-32FBCF3886A8}" type="slidenum">
              <a:rPr lang="en-US"/>
              <a:pPr>
                <a:defRPr/>
              </a:pPr>
              <a:t>‹#›</a:t>
            </a:fld>
            <a:endParaRPr lang="en-US"/>
          </a:p>
        </p:txBody>
      </p:sp>
    </p:spTree>
    <p:extLst>
      <p:ext uri="{BB962C8B-B14F-4D97-AF65-F5344CB8AC3E}">
        <p14:creationId xmlns:p14="http://schemas.microsoft.com/office/powerpoint/2010/main" val="1901837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7DDFA20-9B43-444A-B272-35DA6C7EA89F}" type="datetimeFigureOut">
              <a:rPr lang="en-US"/>
              <a:pPr>
                <a:defRPr/>
              </a:pPr>
              <a:t>4/3/2020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AB222FF-92D1-4136-AD76-BADB0E88879F}" type="slidenum">
              <a:rPr lang="en-US"/>
              <a:pPr>
                <a:defRPr/>
              </a:pPr>
              <a:t>‹#›</a:t>
            </a:fld>
            <a:endParaRPr lang="en-US"/>
          </a:p>
        </p:txBody>
      </p:sp>
    </p:spTree>
    <p:extLst>
      <p:ext uri="{BB962C8B-B14F-4D97-AF65-F5344CB8AC3E}">
        <p14:creationId xmlns:p14="http://schemas.microsoft.com/office/powerpoint/2010/main" val="2289101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dx.doi.org/10.15585/mmwr.mm6613e1"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Notes: this module is designed to be delivered as an interactive session where facilitators pause every 1-2 slides for discussion. Depending on length of discussion, it will take approximately 1.5-2.5 hours to complete this session. </a:t>
            </a:r>
          </a:p>
        </p:txBody>
      </p:sp>
      <p:sp>
        <p:nvSpPr>
          <p:cNvPr id="4" name="Slide Number Placeholder 3"/>
          <p:cNvSpPr>
            <a:spLocks noGrp="1"/>
          </p:cNvSpPr>
          <p:nvPr>
            <p:ph type="sldNum" sz="quarter" idx="5"/>
          </p:nvPr>
        </p:nvSpPr>
        <p:spPr/>
        <p:txBody>
          <a:bodyPr/>
          <a:lstStyle/>
          <a:p>
            <a:pPr>
              <a:defRPr/>
            </a:pPr>
            <a:fld id="{5AB222FF-92D1-4136-AD76-BADB0E88879F}" type="slidenum">
              <a:rPr lang="en-US"/>
              <a:pPr>
                <a:defRPr/>
              </a:pPr>
              <a:t>1</a:t>
            </a:fld>
            <a:endParaRPr lang="en-US"/>
          </a:p>
        </p:txBody>
      </p:sp>
    </p:spTree>
    <p:extLst>
      <p:ext uri="{BB962C8B-B14F-4D97-AF65-F5344CB8AC3E}">
        <p14:creationId xmlns:p14="http://schemas.microsoft.com/office/powerpoint/2010/main" val="3025922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P</a:t>
            </a:r>
            <a:r>
              <a:rPr lang="en-US" sz="1200" b="0" baseline="0" dirty="0"/>
              <a:t>roviders can only treat the symptoms of Zika infection. S</a:t>
            </a:r>
            <a:r>
              <a:rPr lang="en-US" sz="1200" b="0" dirty="0"/>
              <a:t>ymptoms should be treated with rest, fluids to prevent dehydration, and acetaminophen to reduce fever and pain. Acetaminophen </a:t>
            </a:r>
            <a:r>
              <a:rPr lang="en-US" sz="1200" dirty="0"/>
              <a:t>can be given during pregnancy in the absence of drug allergy. Pregnant women should avoid aspirin and other non-steroidal anti-inflammatory drugs (NSAIDS).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5F5F5F"/>
                </a:solidFill>
              </a:rPr>
              <a:t>Image source: </a:t>
            </a:r>
            <a:r>
              <a:rPr lang="en-US" sz="1200" dirty="0" err="1">
                <a:solidFill>
                  <a:srgbClr val="5F5F5F"/>
                </a:solidFill>
              </a:rPr>
              <a:t>Jhpiego</a:t>
            </a:r>
            <a:r>
              <a:rPr lang="en-US" sz="1200" dirty="0">
                <a:solidFill>
                  <a:srgbClr val="5F5F5F"/>
                </a:solidFill>
              </a:rPr>
              <a:t>, iStock 2018</a:t>
            </a:r>
            <a:endParaRPr lang="en-US" sz="1200"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12</a:t>
            </a:fld>
            <a:endParaRPr lang="en-US"/>
          </a:p>
        </p:txBody>
      </p:sp>
    </p:spTree>
    <p:extLst>
      <p:ext uri="{BB962C8B-B14F-4D97-AF65-F5344CB8AC3E}">
        <p14:creationId xmlns:p14="http://schemas.microsoft.com/office/powerpoint/2010/main" val="161167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Notes:</a:t>
            </a:r>
          </a:p>
          <a:p>
            <a:r>
              <a:rPr lang="en-US" b="0" dirty="0"/>
              <a:t>Since no vaccine or antiviral treatment exists for Zika, prevention strategies must be a primary focus. </a:t>
            </a:r>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15</a:t>
            </a:fld>
            <a:endParaRPr lang="en-US"/>
          </a:p>
        </p:txBody>
      </p:sp>
    </p:spTree>
    <p:extLst>
      <p:ext uri="{BB962C8B-B14F-4D97-AF65-F5344CB8AC3E}">
        <p14:creationId xmlns:p14="http://schemas.microsoft.com/office/powerpoint/2010/main" val="354054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0"/>
              </a:spcBef>
            </a:pPr>
            <a:r>
              <a:rPr lang="en-US" sz="1200" dirty="0"/>
              <a:t>Notes:</a:t>
            </a:r>
          </a:p>
          <a:p>
            <a:pPr>
              <a:lnSpc>
                <a:spcPct val="150000"/>
              </a:lnSpc>
              <a:spcBef>
                <a:spcPts val="0"/>
              </a:spcBef>
            </a:pPr>
            <a:r>
              <a:rPr lang="en-US" sz="1200" dirty="0"/>
              <a:t>Counseling women and their families on the importance of vector control is a critical component of Zika prevention. Providers should e</a:t>
            </a:r>
            <a:r>
              <a:rPr lang="en-US" sz="2400" dirty="0"/>
              <a:t>ncourage women and families to do the following:</a:t>
            </a:r>
          </a:p>
          <a:p>
            <a:pPr marL="228600" indent="-228600">
              <a:lnSpc>
                <a:spcPct val="150000"/>
              </a:lnSpc>
              <a:spcBef>
                <a:spcPts val="0"/>
              </a:spcBef>
              <a:buAutoNum type="arabicPeriod"/>
            </a:pPr>
            <a:r>
              <a:rPr lang="en-US" sz="1200" b="0" i="0" u="none" strike="noStrike" kern="1200" baseline="0" dirty="0">
                <a:solidFill>
                  <a:schemeClr val="tx1"/>
                </a:solidFill>
                <a:latin typeface="+mn-lt"/>
                <a:ea typeface="+mn-ea"/>
                <a:cs typeface="+mn-cs"/>
              </a:rPr>
              <a:t>cover water storage containers at all times with a cover that is tight fitting and does not warp or touch the water., </a:t>
            </a:r>
          </a:p>
          <a:p>
            <a:pPr marL="228600" indent="-228600">
              <a:lnSpc>
                <a:spcPct val="150000"/>
              </a:lnSpc>
              <a:spcBef>
                <a:spcPts val="0"/>
              </a:spcBef>
              <a:buAutoNum type="arabicPeriod"/>
            </a:pPr>
            <a:r>
              <a:rPr lang="en-US" sz="1200" b="0" i="0" u="none" strike="noStrike" kern="1200" baseline="0" dirty="0">
                <a:solidFill>
                  <a:schemeClr val="tx1"/>
                </a:solidFill>
                <a:latin typeface="+mn-lt"/>
                <a:ea typeface="+mn-ea"/>
                <a:cs typeface="+mn-cs"/>
              </a:rPr>
              <a:t>scrub walls of water storage containers once a week with a brush to remove mosquito eggs, </a:t>
            </a:r>
          </a:p>
          <a:p>
            <a:pPr marL="228600" indent="-228600">
              <a:lnSpc>
                <a:spcPct val="150000"/>
              </a:lnSpc>
              <a:spcBef>
                <a:spcPts val="0"/>
              </a:spcBef>
              <a:buAutoNum type="arabicPeriod"/>
            </a:pPr>
            <a:r>
              <a:rPr lang="en-US" sz="1200" b="0" i="0" u="none" strike="noStrike" kern="1200" baseline="0" dirty="0">
                <a:solidFill>
                  <a:schemeClr val="tx1"/>
                </a:solidFill>
                <a:latin typeface="+mn-lt"/>
                <a:ea typeface="+mn-ea"/>
                <a:cs typeface="+mn-cs"/>
              </a:rPr>
              <a:t>empty standing water from indoor plant trays, and </a:t>
            </a:r>
          </a:p>
          <a:p>
            <a:pPr marL="228600" indent="-228600">
              <a:lnSpc>
                <a:spcPct val="150000"/>
              </a:lnSpc>
              <a:spcBef>
                <a:spcPts val="0"/>
              </a:spcBef>
              <a:buAutoNum type="arabicPeriod"/>
            </a:pPr>
            <a:r>
              <a:rPr lang="en-US" sz="1200" b="0" i="0" u="none" strike="noStrike" kern="1200" baseline="0" dirty="0">
                <a:solidFill>
                  <a:schemeClr val="tx1"/>
                </a:solidFill>
                <a:latin typeface="+mn-lt"/>
                <a:ea typeface="+mn-ea"/>
                <a:cs typeface="+mn-cs"/>
              </a:rPr>
              <a:t>once a week, empty and scrub with a brush, turn over, cover, or throw out items that hold water. </a:t>
            </a:r>
          </a:p>
          <a:p>
            <a:pPr marL="0" indent="0">
              <a:lnSpc>
                <a:spcPct val="150000"/>
              </a:lnSpc>
              <a:spcBef>
                <a:spcPts val="0"/>
              </a:spcBef>
              <a:buNone/>
            </a:pPr>
            <a:endParaRPr lang="en-US" sz="2400" dirty="0"/>
          </a:p>
          <a:p>
            <a:pPr marL="0" indent="0">
              <a:lnSpc>
                <a:spcPct val="150000"/>
              </a:lnSpc>
              <a:spcBef>
                <a:spcPts val="0"/>
              </a:spcBef>
              <a:buNone/>
            </a:pPr>
            <a:r>
              <a:rPr lang="en-US" sz="2400" dirty="0"/>
              <a:t>Additionally, women and their families should share and participate in vector control measures within their community to initiate community-wide source reduction campaigns.</a:t>
            </a:r>
          </a:p>
          <a:p>
            <a:pPr>
              <a:lnSpc>
                <a:spcPct val="150000"/>
              </a:lnSpc>
              <a:spcBef>
                <a:spcPts val="0"/>
              </a:spcBef>
            </a:pPr>
            <a:endParaRPr lang="en-US" sz="24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16</a:t>
            </a:fld>
            <a:endParaRPr lang="en-US"/>
          </a:p>
        </p:txBody>
      </p:sp>
    </p:spTree>
    <p:extLst>
      <p:ext uri="{BB962C8B-B14F-4D97-AF65-F5344CB8AC3E}">
        <p14:creationId xmlns:p14="http://schemas.microsoft.com/office/powerpoint/2010/main" val="388008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Mosquitos that carry ZIKV often bite during daytime hours and inside homes. </a:t>
            </a:r>
            <a:r>
              <a:rPr lang="en-US" dirty="0"/>
              <a:t>These mosquitos also spread dengue and chikungunya. Therefore, avoiding mosquito bites is critical in preventing Zika and other related infections. There are several ways to avoid mosquito bites such as wearing long-sleeved shirts and long pants, </a:t>
            </a:r>
            <a:r>
              <a:rPr lang="en-US" sz="2400" dirty="0"/>
              <a:t>using insect repellent, and u</a:t>
            </a:r>
            <a:r>
              <a:rPr lang="en-US" sz="1200" b="0" i="0" u="none" strike="noStrike" kern="1200" baseline="0" dirty="0">
                <a:solidFill>
                  <a:schemeClr val="tx1"/>
                </a:solidFill>
                <a:latin typeface="+mn-lt"/>
                <a:ea typeface="+mn-ea"/>
                <a:cs typeface="+mn-cs"/>
              </a:rPr>
              <a:t>sing a mosquito bed net for daytime sleeping. If available, use air conditioning or screens on windows and doors, and repair holes in screens to keep mosquitos outside. If offered, allow vector control teams into the home and community to apply larvicide. </a:t>
            </a:r>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17</a:t>
            </a:fld>
            <a:endParaRPr lang="en-US"/>
          </a:p>
        </p:txBody>
      </p:sp>
    </p:spTree>
    <p:extLst>
      <p:ext uri="{BB962C8B-B14F-4D97-AF65-F5344CB8AC3E}">
        <p14:creationId xmlns:p14="http://schemas.microsoft.com/office/powerpoint/2010/main" val="2656676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Using effective insect repellents correctly and consistently can reduce the risk of getting mosquito bites. </a:t>
            </a:r>
            <a:r>
              <a:rPr lang="en-US" sz="1200" dirty="0"/>
              <a:t>Insect repellent is safe for use during pregnancy and breastfeeding if</a:t>
            </a:r>
            <a:r>
              <a:rPr lang="en-US" sz="1200" baseline="0" dirty="0"/>
              <a:t> these guidelines are followed.</a:t>
            </a:r>
            <a:r>
              <a:rPr lang="en-US" sz="1200" dirty="0"/>
              <a:t> </a:t>
            </a:r>
            <a:r>
              <a:rPr lang="en-US" sz="1200" b="0" i="0" u="none" strike="noStrike" kern="1200" baseline="0" dirty="0">
                <a:solidFill>
                  <a:schemeClr val="tx1"/>
                </a:solidFill>
                <a:latin typeface="+mn-lt"/>
                <a:ea typeface="+mn-ea"/>
                <a:cs typeface="+mn-cs"/>
              </a:rPr>
              <a:t>Always follow instructions on product labels and reapply as recommended. Women are often primary caretakers for children, so related messages may be appropriate for these clients. Spray repellent onto an adult’s hands and then apply to a child’s face. Do not use oil of lemon eucalyptus on children under 3 years old. </a:t>
            </a:r>
            <a:endParaRPr lang="en-US" sz="1200"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18</a:t>
            </a:fld>
            <a:endParaRPr lang="en-US"/>
          </a:p>
        </p:txBody>
      </p:sp>
    </p:spTree>
    <p:extLst>
      <p:ext uri="{BB962C8B-B14F-4D97-AF65-F5344CB8AC3E}">
        <p14:creationId xmlns:p14="http://schemas.microsoft.com/office/powerpoint/2010/main" val="1523678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Preventing unintended pregnancy during a Zika virus outbreak can be a primary strategy to prevent poor pregnancy and birth outcomes linked to Zika infection during pregnancy. </a:t>
            </a:r>
            <a:r>
              <a:rPr lang="en-US" sz="1200" dirty="0"/>
              <a:t>The best way for sexually active women and their partners to reduce</a:t>
            </a:r>
            <a:r>
              <a:rPr lang="en-US" sz="1200" baseline="0" dirty="0"/>
              <a:t> the risk of unintended pregnancy is to use effective birth control methods consistently and correctly. High to moderate effective methods include IUDs, implants, pills, rings, patches, and the depot medroxyprogesterone acetate (DMPA) injection. It is also important to help women make an informed choice about their family planning options.</a:t>
            </a:r>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19</a:t>
            </a:fld>
            <a:endParaRPr lang="en-US"/>
          </a:p>
        </p:txBody>
      </p:sp>
    </p:spTree>
    <p:extLst>
      <p:ext uri="{BB962C8B-B14F-4D97-AF65-F5344CB8AC3E}">
        <p14:creationId xmlns:p14="http://schemas.microsoft.com/office/powerpoint/2010/main" val="1262125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During a Zika virus outbreak, providers should discuss with women of reproductive age and couples who choose to delay or avoid becoming pregnant their pregnancy intentions and reproductive life plan and strategies to prevent unintended pregnancy. Providers should provide information about birth control methods that best meet the client’s needs,</a:t>
            </a:r>
            <a:r>
              <a:rPr lang="en-US" baseline="0" dirty="0"/>
              <a:t> including the use of the most effective contraceptive methods such as long acting reversible contraceptives or LARC. It is equally important to discuss the role of condoms to reduce the risk for sexually transmitted infections including Zika.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20</a:t>
            </a:fld>
            <a:endParaRPr lang="en-US"/>
          </a:p>
        </p:txBody>
      </p:sp>
    </p:spTree>
    <p:extLst>
      <p:ext uri="{BB962C8B-B14F-4D97-AF65-F5344CB8AC3E}">
        <p14:creationId xmlns:p14="http://schemas.microsoft.com/office/powerpoint/2010/main" val="1585594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Notes:</a:t>
            </a:r>
          </a:p>
          <a:p>
            <a:r>
              <a:rPr lang="en-US" sz="1200" b="0" dirty="0"/>
              <a:t>To prevent transmission during pregnancy, all women of reproductive age should follow </a:t>
            </a:r>
            <a:r>
              <a:rPr lang="en-US" sz="1200" dirty="0"/>
              <a:t>vector control and personal protection guidelines. Sexual transmission can be prevented through condom use with every act of intercourse or by practicing abstinence throughout pregnancy.</a:t>
            </a:r>
          </a:p>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21</a:t>
            </a:fld>
            <a:endParaRPr lang="en-US"/>
          </a:p>
        </p:txBody>
      </p:sp>
    </p:spTree>
    <p:extLst>
      <p:ext uri="{BB962C8B-B14F-4D97-AF65-F5344CB8AC3E}">
        <p14:creationId xmlns:p14="http://schemas.microsoft.com/office/powerpoint/2010/main" val="3985005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25</a:t>
            </a:fld>
            <a:endParaRPr lang="en-US"/>
          </a:p>
        </p:txBody>
      </p:sp>
    </p:spTree>
    <p:extLst>
      <p:ext uri="{BB962C8B-B14F-4D97-AF65-F5344CB8AC3E}">
        <p14:creationId xmlns:p14="http://schemas.microsoft.com/office/powerpoint/2010/main" val="302943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a:solidFill>
                  <a:srgbClr val="006DAC"/>
                </a:solidFill>
                <a:effectLst/>
                <a:latin typeface="Proxima Nova"/>
              </a:rPr>
              <a:t>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u="none" dirty="0">
                <a:solidFill>
                  <a:srgbClr val="006DAC"/>
                </a:solidFill>
                <a:effectLst/>
                <a:latin typeface="Proxima Nova"/>
              </a:rPr>
              <a:t>Zika can cause adverse pregnancy and birth outcomes such as</a:t>
            </a:r>
            <a:r>
              <a:rPr lang="en-US" b="0" i="0" u="none" baseline="0" dirty="0">
                <a:solidFill>
                  <a:srgbClr val="006DAC"/>
                </a:solidFill>
                <a:effectLst/>
                <a:latin typeface="Proxima Nova"/>
              </a:rPr>
              <a:t> microcephaly and other severe fetal brain abnormalities. </a:t>
            </a:r>
            <a:r>
              <a:rPr lang="en-US" sz="1200" b="1" i="0" u="none" kern="1200" baseline="0" dirty="0">
                <a:solidFill>
                  <a:schemeClr val="tx1"/>
                </a:solidFill>
                <a:effectLst/>
                <a:latin typeface="+mn-lt"/>
                <a:ea typeface="+mn-ea"/>
                <a:cs typeface="+mn-cs"/>
              </a:rPr>
              <a:t>T</a:t>
            </a:r>
            <a:r>
              <a:rPr lang="en-US" sz="1200" b="1" kern="1200" dirty="0">
                <a:solidFill>
                  <a:schemeClr val="tx1"/>
                </a:solidFill>
                <a:latin typeface="+mn-lt"/>
                <a:ea typeface="+mn-ea"/>
                <a:cs typeface="+mn-cs"/>
              </a:rPr>
              <a:t>here is no evidence to suggest that these birth defects are caused by mosquito control efforts (spraying). </a:t>
            </a:r>
            <a:r>
              <a:rPr lang="en-US" b="0" i="0" u="none" baseline="0" dirty="0">
                <a:solidFill>
                  <a:srgbClr val="006DAC"/>
                </a:solidFill>
                <a:effectLst/>
                <a:latin typeface="Proxima Nova"/>
              </a:rPr>
              <a:t>Congenital abnormalities will be presented in question 4.</a:t>
            </a:r>
            <a:endParaRPr lang="en-US" u="none"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26</a:t>
            </a:fld>
            <a:endParaRPr lang="en-US"/>
          </a:p>
        </p:txBody>
      </p:sp>
    </p:spTree>
    <p:extLst>
      <p:ext uri="{BB962C8B-B14F-4D97-AF65-F5344CB8AC3E}">
        <p14:creationId xmlns:p14="http://schemas.microsoft.com/office/powerpoint/2010/main" val="172092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Zika infection during pregnancy can have devastating outcomes causing pregnancy loss and stillbirth, fetal growth problems, severe birth defects, and developmental issues. Although the 2015 Zika outbreak has largely passed, antenatal care</a:t>
            </a:r>
            <a:r>
              <a:rPr lang="en-US" baseline="0" dirty="0"/>
              <a:t> </a:t>
            </a:r>
            <a:r>
              <a:rPr lang="en-US" dirty="0"/>
              <a:t>providers need to be prepared to help patients prevent or manage a Zika infection. This module will address how providers can care for women at risk of Zika infection.</a:t>
            </a:r>
          </a:p>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3</a:t>
            </a:fld>
            <a:endParaRPr lang="en-US"/>
          </a:p>
        </p:txBody>
      </p:sp>
    </p:spTree>
    <p:extLst>
      <p:ext uri="{BB962C8B-B14F-4D97-AF65-F5344CB8AC3E}">
        <p14:creationId xmlns:p14="http://schemas.microsoft.com/office/powerpoint/2010/main" val="1709488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b="0" i="0" dirty="0"/>
              <a:t>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Birth defects were reported in a higher proportion of babies whose mothers were infected with Zika virus during the first trimester (first three months) of pregnancy.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In one large study, the proportion of babies affected by birth defects was similar for women with Zika infection during pregnancy who experienced symptoms compared to those who did not experience symptoms.</a:t>
            </a:r>
            <a:endParaRPr lang="en-US" sz="2400" b="0" i="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27</a:t>
            </a:fld>
            <a:endParaRPr lang="en-US"/>
          </a:p>
        </p:txBody>
      </p:sp>
    </p:spTree>
    <p:extLst>
      <p:ext uri="{BB962C8B-B14F-4D97-AF65-F5344CB8AC3E}">
        <p14:creationId xmlns:p14="http://schemas.microsoft.com/office/powerpoint/2010/main" val="3374813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600" dirty="0"/>
              <a:t>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dirty="0"/>
              <a:t>Zika can affect women at </a:t>
            </a:r>
            <a:r>
              <a:rPr lang="en-US" sz="2400" b="1" dirty="0">
                <a:solidFill>
                  <a:srgbClr val="002A6C"/>
                </a:solidFill>
              </a:rPr>
              <a:t>any time </a:t>
            </a:r>
            <a:r>
              <a:rPr lang="en-US" sz="2400" dirty="0"/>
              <a:t>during their pregnancy. P</a:t>
            </a:r>
            <a:r>
              <a:rPr lang="en-US" sz="2600" dirty="0">
                <a:solidFill>
                  <a:schemeClr val="accent1"/>
                </a:solidFill>
              </a:rPr>
              <a:t>rotection against Zika is important </a:t>
            </a:r>
            <a:r>
              <a:rPr lang="en-US" sz="2600" u="none" dirty="0">
                <a:solidFill>
                  <a:schemeClr val="accent1"/>
                </a:solidFill>
              </a:rPr>
              <a:t>throughout pregnancy.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600" u="none" dirty="0">
              <a:solidFill>
                <a:schemeClr val="accent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Reynolds MR, Jones AM, Petersen EE, et al. Vital Signs: Update on Zika Virus–Associated Birth Defects and Evaluation of All U.S. Infants with Congenital Zika Virus Exposure — U.S. Zika Pregnancy Registry, 2016. MMWR </a:t>
            </a:r>
            <a:r>
              <a:rPr lang="en-US" sz="1200" b="0" i="0" u="none" strike="noStrike" kern="1200" err="1">
                <a:solidFill>
                  <a:schemeClr val="tx1"/>
                </a:solidFill>
                <a:effectLst/>
                <a:latin typeface="+mn-lt"/>
                <a:ea typeface="+mn-ea"/>
                <a:cs typeface="+mn-cs"/>
              </a:rPr>
              <a:t>Morb</a:t>
            </a:r>
            <a:r>
              <a:rPr lang="en-US" sz="1200" b="0" i="0" u="none" strike="noStrike" kern="1200" dirty="0">
                <a:solidFill>
                  <a:schemeClr val="tx1"/>
                </a:solidFill>
                <a:effectLst/>
                <a:latin typeface="+mn-lt"/>
                <a:ea typeface="+mn-ea"/>
                <a:cs typeface="+mn-cs"/>
              </a:rPr>
              <a:t> Mortal </a:t>
            </a:r>
            <a:r>
              <a:rPr lang="en-US" sz="1200" b="0" i="0" u="none" strike="noStrike" kern="1200" err="1">
                <a:solidFill>
                  <a:schemeClr val="tx1"/>
                </a:solidFill>
                <a:effectLst/>
                <a:latin typeface="+mn-lt"/>
                <a:ea typeface="+mn-ea"/>
                <a:cs typeface="+mn-cs"/>
              </a:rPr>
              <a:t>Wkly</a:t>
            </a:r>
            <a:r>
              <a:rPr lang="en-US" sz="1200" b="0" i="0" u="none" strike="noStrike" kern="1200" dirty="0">
                <a:solidFill>
                  <a:schemeClr val="tx1"/>
                </a:solidFill>
                <a:effectLst/>
                <a:latin typeface="+mn-lt"/>
                <a:ea typeface="+mn-ea"/>
                <a:cs typeface="+mn-cs"/>
              </a:rPr>
              <a:t> Rep 2017;66:366-373. DOI: </a:t>
            </a:r>
            <a:r>
              <a:rPr lang="en-US" sz="1200" b="0" i="0" u="sng" kern="1200" dirty="0">
                <a:solidFill>
                  <a:schemeClr val="tx1"/>
                </a:solidFill>
                <a:effectLst/>
                <a:latin typeface="+mn-lt"/>
                <a:ea typeface="+mn-ea"/>
                <a:cs typeface="+mn-cs"/>
                <a:hlinkClick r:id="rId3"/>
              </a:rPr>
              <a:t>http://dx.doi.org/10.15585/mmwr.mm6613e1</a:t>
            </a:r>
            <a:r>
              <a:rPr lang="en-US" sz="1200" b="0" i="0" u="none" strike="noStrike" kern="1200" dirty="0">
                <a:solidFill>
                  <a:schemeClr val="tx1"/>
                </a:solidFill>
                <a:effectLst/>
                <a:latin typeface="+mn-lt"/>
                <a:ea typeface="+mn-ea"/>
                <a:cs typeface="+mn-cs"/>
                <a:hlinkClick r:id="rId3"/>
              </a:rPr>
              <a:t>External</a:t>
            </a:r>
            <a:endParaRPr lang="en-US" sz="2600" u="none" dirty="0">
              <a:solidFill>
                <a:schemeClr val="accent1"/>
              </a:solidFill>
            </a:endParaRPr>
          </a:p>
          <a:p>
            <a:endParaRPr lang="en-US" sz="2600"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28</a:t>
            </a:fld>
            <a:endParaRPr lang="en-US"/>
          </a:p>
        </p:txBody>
      </p:sp>
    </p:spTree>
    <p:extLst>
      <p:ext uri="{BB962C8B-B14F-4D97-AF65-F5344CB8AC3E}">
        <p14:creationId xmlns:p14="http://schemas.microsoft.com/office/powerpoint/2010/main" val="1247351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29</a:t>
            </a:fld>
            <a:endParaRPr lang="en-US"/>
          </a:p>
        </p:txBody>
      </p:sp>
    </p:spTree>
    <p:extLst>
      <p:ext uri="{BB962C8B-B14F-4D97-AF65-F5344CB8AC3E}">
        <p14:creationId xmlns:p14="http://schemas.microsoft.com/office/powerpoint/2010/main" val="2937710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Notes:</a:t>
            </a:r>
          </a:p>
          <a:p>
            <a:r>
              <a:rPr lang="en-US" b="0" dirty="0"/>
              <a:t>Congenital Zika syndrome (CZS) has unique features including birth defects like microcephaly and other health and development problems. However, there is still more to learn about how Zika affects mothers and babies. Research is ongoing regarding the longer term effects of congenital Zika infection on development and learning in children.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Some babies with possible Zika infection during pregnancy might look healthy at birth but can develop long-term health problems as they grow. Careful monitoring and evaluation of children born to mothers with evidence of possible Zika virus infection during pregnancy is essential to ensure babies receive the care they need.</a:t>
            </a:r>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30</a:t>
            </a:fld>
            <a:endParaRPr lang="en-US"/>
          </a:p>
        </p:txBody>
      </p:sp>
    </p:spTree>
    <p:extLst>
      <p:ext uri="{BB962C8B-B14F-4D97-AF65-F5344CB8AC3E}">
        <p14:creationId xmlns:p14="http://schemas.microsoft.com/office/powerpoint/2010/main" val="3883611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31</a:t>
            </a:fld>
            <a:endParaRPr lang="en-US"/>
          </a:p>
        </p:txBody>
      </p:sp>
    </p:spTree>
    <p:extLst>
      <p:ext uri="{BB962C8B-B14F-4D97-AF65-F5344CB8AC3E}">
        <p14:creationId xmlns:p14="http://schemas.microsoft.com/office/powerpoint/2010/main" val="3943207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Antenatal care visits should be scheduled or encouraged according to national standards. </a:t>
            </a:r>
            <a:r>
              <a:rPr lang="en-US" sz="1200" dirty="0"/>
              <a:t>During the first visit, educate women on signs and symptoms to look for and advise them to present early if they experience any symptoms. At each antenatal care visit, providers should assess women for symptoms of Zika. Preventing Zika infections during pregnancy should also be discussed especially sexual transmission risk and the importance of condom use or abstinence throughout pregnancy. </a:t>
            </a:r>
            <a:r>
              <a:rPr lang="en-US" dirty="0"/>
              <a:t>During the visit, providers should discuss family planning methods and document the mother’s desired post partum method prior to labor, before the 36</a:t>
            </a:r>
            <a:r>
              <a:rPr lang="en-US" baseline="30000" dirty="0"/>
              <a:t>th</a:t>
            </a:r>
            <a:r>
              <a:rPr lang="en-US" dirty="0"/>
              <a:t> week of pregnancy.</a:t>
            </a:r>
            <a:r>
              <a:rPr lang="en-US" sz="2000" dirty="0"/>
              <a:t> Emotional support should also</a:t>
            </a:r>
            <a:r>
              <a:rPr lang="en-US" sz="2000" baseline="0" dirty="0"/>
              <a:t> be provided </a:t>
            </a:r>
            <a:r>
              <a:rPr lang="en-US" sz="2000" dirty="0"/>
              <a:t>as many women will be concerned throughout their pregnancy.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32</a:t>
            </a:fld>
            <a:endParaRPr lang="en-US"/>
          </a:p>
        </p:txBody>
      </p:sp>
    </p:spTree>
    <p:extLst>
      <p:ext uri="{BB962C8B-B14F-4D97-AF65-F5344CB8AC3E}">
        <p14:creationId xmlns:p14="http://schemas.microsoft.com/office/powerpoint/2010/main" val="1043136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3600" dirty="0"/>
              <a:t>Notes:</a:t>
            </a:r>
          </a:p>
          <a:p>
            <a:pPr marL="0" lvl="1"/>
            <a:r>
              <a:rPr kumimoji="0" lang="en-US" sz="1200" b="0" i="0" u="none" strike="noStrike" kern="1200" cap="none" spc="0" normalizeH="0" baseline="0" noProof="0" dirty="0">
                <a:ln>
                  <a:noFill/>
                </a:ln>
                <a:solidFill>
                  <a:srgbClr val="5F5F5F"/>
                </a:solidFill>
                <a:effectLst/>
                <a:uLnTx/>
                <a:uFillTx/>
                <a:latin typeface="Gill Sans MT" panose="020B0502020104020203" pitchFamily="34" charset="0"/>
                <a:ea typeface="+mn-ea"/>
                <a:cs typeface="Arial" panose="020B0604020202020204" pitchFamily="34" charset="0"/>
              </a:rPr>
              <a:t>WHO has two decision-charts one for the </a:t>
            </a:r>
            <a:r>
              <a:rPr kumimoji="0" lang="en-US" sz="1200" b="0" i="1" u="none" strike="noStrike" kern="1200" cap="none" spc="0" normalizeH="0" baseline="0" noProof="0" dirty="0">
                <a:ln>
                  <a:noFill/>
                </a:ln>
                <a:solidFill>
                  <a:srgbClr val="5F5F5F"/>
                </a:solidFill>
                <a:effectLst/>
                <a:uLnTx/>
                <a:uFillTx/>
                <a:latin typeface="Gill Sans MT" panose="020B0502020104020203" pitchFamily="34" charset="0"/>
                <a:ea typeface="+mn-ea"/>
                <a:cs typeface="Arial" panose="020B0604020202020204" pitchFamily="34" charset="0"/>
              </a:rPr>
              <a:t>Care of pregnant women living in areas with ongoing Zika virus transmission </a:t>
            </a:r>
            <a:r>
              <a:rPr kumimoji="0" lang="en-US" sz="1200" b="0" i="0" u="none" strike="noStrike" kern="1200" cap="none" spc="0" normalizeH="0" baseline="0" noProof="0" dirty="0">
                <a:ln>
                  <a:noFill/>
                </a:ln>
                <a:solidFill>
                  <a:srgbClr val="5F5F5F"/>
                </a:solidFill>
                <a:effectLst/>
                <a:uLnTx/>
                <a:uFillTx/>
                <a:latin typeface="Gill Sans MT" panose="020B0502020104020203" pitchFamily="34" charset="0"/>
                <a:ea typeface="+mn-ea"/>
                <a:cs typeface="Arial" panose="020B0604020202020204" pitchFamily="34" charset="0"/>
              </a:rPr>
              <a:t>and one for the </a:t>
            </a:r>
            <a:r>
              <a:rPr kumimoji="0" lang="en-US" sz="1200" b="0" i="1" u="none" strike="noStrike" kern="1200" cap="none" spc="0" normalizeH="0" baseline="0" noProof="0" dirty="0">
                <a:ln>
                  <a:noFill/>
                </a:ln>
                <a:solidFill>
                  <a:srgbClr val="5F5F5F"/>
                </a:solidFill>
                <a:effectLst/>
                <a:uLnTx/>
                <a:uFillTx/>
                <a:latin typeface="Gill Sans MT" panose="020B0502020104020203" pitchFamily="34" charset="0"/>
                <a:ea typeface="+mn-ea"/>
                <a:cs typeface="Arial" panose="020B0604020202020204" pitchFamily="34" charset="0"/>
              </a:rPr>
              <a:t>Care of pregnant women with a history of travel to areas with ongoing Zika virus transmission.</a:t>
            </a:r>
          </a:p>
          <a:p>
            <a:pPr marL="0" lvl="1"/>
            <a:endParaRPr kumimoji="0" lang="en-US" sz="1200" b="0" i="0" u="none" strike="noStrike" kern="1200" cap="none" spc="0" normalizeH="0" baseline="0" noProof="0" dirty="0">
              <a:ln>
                <a:noFill/>
              </a:ln>
              <a:solidFill>
                <a:srgbClr val="5F5F5F"/>
              </a:solidFill>
              <a:effectLst/>
              <a:uLnTx/>
              <a:uFillTx/>
              <a:latin typeface="Gill Sans MT" panose="020B0502020104020203"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Decision chart: http://www.who.int/csr/resources/publications/zika/pregnancy-management/en/</a:t>
            </a:r>
          </a:p>
          <a:p>
            <a:endParaRPr kumimoji="0" lang="en-US" sz="1200" b="0" i="0" u="none" strike="noStrike" kern="1200" cap="none" spc="0" normalizeH="0" baseline="0" noProof="0" dirty="0">
              <a:ln>
                <a:noFill/>
              </a:ln>
              <a:solidFill>
                <a:srgbClr val="5F5F5F"/>
              </a:solidFill>
              <a:effectLst/>
              <a:uLnTx/>
              <a:uFillTx/>
              <a:latin typeface="Gill Sans MT" panose="020B0502020104020203"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33</a:t>
            </a:fld>
            <a:endParaRPr lang="en-US"/>
          </a:p>
        </p:txBody>
      </p:sp>
    </p:spTree>
    <p:extLst>
      <p:ext uri="{BB962C8B-B14F-4D97-AF65-F5344CB8AC3E}">
        <p14:creationId xmlns:p14="http://schemas.microsoft.com/office/powerpoint/2010/main" val="783027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Notes: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The World Health Organization recommends one ultrasound scan before 24 weeks of gestation for all pregnant women. However, abnormalities associated with congenital Zika infection may be difficult to detect and depend on the capacity of the ultrasound provider and their equipment. Pregnant women who receive ultrasounds should be counseled on the possible limitations and benefits of ultrasound before and after this service.</a:t>
            </a:r>
          </a:p>
          <a:p>
            <a:pPr marL="0" lvl="1"/>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34</a:t>
            </a:fld>
            <a:endParaRPr lang="en-US"/>
          </a:p>
        </p:txBody>
      </p:sp>
    </p:spTree>
    <p:extLst>
      <p:ext uri="{BB962C8B-B14F-4D97-AF65-F5344CB8AC3E}">
        <p14:creationId xmlns:p14="http://schemas.microsoft.com/office/powerpoint/2010/main" val="2462204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Notes:</a:t>
            </a:r>
          </a:p>
          <a:p>
            <a:pPr>
              <a:defRPr/>
            </a:pPr>
            <a:r>
              <a:rPr lang="en-US" sz="1200" kern="1200">
                <a:solidFill>
                  <a:schemeClr val="tx1"/>
                </a:solidFill>
                <a:latin typeface="+mn-lt"/>
                <a:ea typeface="+mn-ea"/>
                <a:cs typeface="+mn-cs"/>
              </a:rPr>
              <a:t>Zika infection is associated with a range of fetal brain and eye abnormalities on ultrasound, as well as growth restriction and lack of adequate amniotic fluid. </a:t>
            </a:r>
            <a:r>
              <a:rPr lang="en-US"/>
              <a:t>A</a:t>
            </a:r>
            <a:r>
              <a:rPr lang="en-US">
                <a:solidFill>
                  <a:srgbClr val="FF0000"/>
                </a:solidFill>
              </a:rPr>
              <a:t>dvanced training may be required to detect abnormalities such as </a:t>
            </a:r>
            <a:r>
              <a:rPr lang="en-US" sz="3200" dirty="0"/>
              <a:t>the ones listed onscreen. </a:t>
            </a:r>
            <a:r>
              <a:rPr lang="en-US" sz="1200" kern="1200" dirty="0">
                <a:solidFill>
                  <a:srgbClr val="FF0000"/>
                </a:solidFill>
                <a:latin typeface="+mn-lt"/>
                <a:ea typeface="+mn-ea"/>
                <a:cs typeface="+mn-cs"/>
              </a:rPr>
              <a:t>R</a:t>
            </a:r>
            <a:r>
              <a:rPr lang="en-US" sz="1200" kern="1200">
                <a:solidFill>
                  <a:schemeClr val="tx1"/>
                </a:solidFill>
                <a:latin typeface="+mn-lt"/>
                <a:ea typeface="+mn-ea"/>
                <a:cs typeface="+mn-cs"/>
              </a:rPr>
              <a:t>eferral to specialist is </a:t>
            </a:r>
            <a:r>
              <a:rPr lang="en-US"/>
              <a:t>needed for</a:t>
            </a:r>
            <a:r>
              <a:rPr lang="en-US" sz="1200" kern="1200">
                <a:solidFill>
                  <a:schemeClr val="tx1"/>
                </a:solidFill>
                <a:latin typeface="+mn-lt"/>
                <a:ea typeface="+mn-ea"/>
                <a:cs typeface="+mn-cs"/>
              </a:rPr>
              <a:t> detection and verification of suspected abnormal findings on ultrasound.</a:t>
            </a:r>
            <a:endParaRPr lang="en-US" sz="1200" kern="1200">
              <a:solidFill>
                <a:schemeClr val="tx1"/>
              </a:solidFill>
              <a:latin typeface="+mn-lt"/>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35</a:t>
            </a:fld>
            <a:endParaRPr lang="en-US"/>
          </a:p>
        </p:txBody>
      </p:sp>
    </p:spTree>
    <p:extLst>
      <p:ext uri="{BB962C8B-B14F-4D97-AF65-F5344CB8AC3E}">
        <p14:creationId xmlns:p14="http://schemas.microsoft.com/office/powerpoint/2010/main" val="518095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a:t>Other findings that may be associated with a Zika</a:t>
            </a:r>
            <a:r>
              <a:rPr lang="en-US" baseline="0"/>
              <a:t> virus</a:t>
            </a:r>
            <a:r>
              <a:rPr lang="en-US"/>
              <a:t> infection include intrauterine fetal demise or death, intrauterine growth restriction, and oligohydramnios, or insufficient amniotic fluid surrounding the baby.</a:t>
            </a:r>
            <a:endParaRPr lang="en-US">
              <a:cs typeface="Calibri"/>
            </a:endParaRPr>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36</a:t>
            </a:fld>
            <a:endParaRPr lang="en-US"/>
          </a:p>
        </p:txBody>
      </p:sp>
    </p:spTree>
    <p:extLst>
      <p:ext uri="{BB962C8B-B14F-4D97-AF65-F5344CB8AC3E}">
        <p14:creationId xmlns:p14="http://schemas.microsoft.com/office/powerpoint/2010/main" val="370230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This module contains five topics related to caring for women at risk of Zika infection.</a:t>
            </a:r>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4</a:t>
            </a:fld>
            <a:endParaRPr lang="en-US"/>
          </a:p>
        </p:txBody>
      </p:sp>
    </p:spTree>
    <p:extLst>
      <p:ext uri="{BB962C8B-B14F-4D97-AF65-F5344CB8AC3E}">
        <p14:creationId xmlns:p14="http://schemas.microsoft.com/office/powerpoint/2010/main" val="3833142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37</a:t>
            </a:fld>
            <a:endParaRPr lang="en-US"/>
          </a:p>
        </p:txBody>
      </p:sp>
    </p:spTree>
    <p:extLst>
      <p:ext uri="{BB962C8B-B14F-4D97-AF65-F5344CB8AC3E}">
        <p14:creationId xmlns:p14="http://schemas.microsoft.com/office/powerpoint/2010/main" val="3150926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3000" b="0" i="0" u="none" strike="noStrike" kern="1200" cap="none" spc="0" normalizeH="0" baseline="0" noProof="0" dirty="0">
                <a:ln>
                  <a:noFill/>
                </a:ln>
                <a:solidFill>
                  <a:srgbClr val="5F5F5F"/>
                </a:solidFill>
                <a:effectLst/>
                <a:uLnTx/>
                <a:uFillTx/>
                <a:latin typeface="Gill Sans MT" panose="020B0502020104020203" pitchFamily="34" charset="0"/>
                <a:ea typeface="+mn-ea"/>
                <a:cs typeface="Arial" panose="020B0604020202020204" pitchFamily="34" charset="0"/>
              </a:rPr>
              <a:t>Notes:</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3000" b="0" i="0" u="none" strike="noStrike" kern="1200" cap="none" spc="0" normalizeH="0" baseline="0" noProof="0" dirty="0">
                <a:ln>
                  <a:noFill/>
                </a:ln>
                <a:solidFill>
                  <a:srgbClr val="5F5F5F"/>
                </a:solidFill>
                <a:effectLst/>
                <a:uLnTx/>
                <a:uFillTx/>
                <a:latin typeface="Gill Sans MT" panose="020B0502020104020203" pitchFamily="34" charset="0"/>
                <a:ea typeface="+mn-ea"/>
                <a:cs typeface="Arial" panose="020B0604020202020204" pitchFamily="34" charset="0"/>
              </a:rPr>
              <a:t>Postpartum Family Planning (PPFP) counseling is an important part of antenatal care as it can help to prevent potential birth defects in unplanned pregnancies. </a:t>
            </a:r>
            <a:r>
              <a:rPr kumimoji="0" lang="en-US" sz="2600" b="0" i="0" u="none" strike="noStrike" kern="1200" cap="none" spc="0" normalizeH="0" baseline="0" noProof="0" dirty="0">
                <a:ln>
                  <a:noFill/>
                </a:ln>
                <a:solidFill>
                  <a:srgbClr val="5F5F5F"/>
                </a:solidFill>
                <a:effectLst/>
                <a:uLnTx/>
                <a:uFillTx/>
                <a:latin typeface="Gill Sans MT" panose="020B0502020104020203" pitchFamily="34" charset="0"/>
                <a:ea typeface="+mn-ea"/>
                <a:cs typeface="Arial" panose="020B0604020202020204" pitchFamily="34" charset="0"/>
              </a:rPr>
              <a:t>PPFP counseling should be offered at each ANC visit and the woman’s choice should be documented by the 36</a:t>
            </a:r>
            <a:r>
              <a:rPr kumimoji="0" lang="en-US" sz="2600" b="0" i="0" u="none" strike="noStrike" kern="1200" cap="none" spc="0" normalizeH="0" baseline="30000" noProof="0" dirty="0">
                <a:ln>
                  <a:noFill/>
                </a:ln>
                <a:solidFill>
                  <a:srgbClr val="5F5F5F"/>
                </a:solidFill>
                <a:effectLst/>
                <a:uLnTx/>
                <a:uFillTx/>
                <a:latin typeface="Gill Sans MT" panose="020B0502020104020203" pitchFamily="34" charset="0"/>
                <a:ea typeface="+mn-ea"/>
                <a:cs typeface="Arial" panose="020B0604020202020204" pitchFamily="34" charset="0"/>
              </a:rPr>
              <a:t>th</a:t>
            </a:r>
            <a:r>
              <a:rPr kumimoji="0" lang="en-US" sz="2600" b="0" i="0" u="none" strike="noStrike" kern="1200" cap="none" spc="0" normalizeH="0" baseline="0" noProof="0" dirty="0">
                <a:ln>
                  <a:noFill/>
                </a:ln>
                <a:solidFill>
                  <a:srgbClr val="5F5F5F"/>
                </a:solidFill>
                <a:effectLst/>
                <a:uLnTx/>
                <a:uFillTx/>
                <a:latin typeface="Gill Sans MT" panose="020B0502020104020203" pitchFamily="34" charset="0"/>
                <a:ea typeface="+mn-ea"/>
                <a:cs typeface="Arial" panose="020B0604020202020204" pitchFamily="34" charset="0"/>
              </a:rPr>
              <a:t> week of pregnancy. </a:t>
            </a:r>
            <a:r>
              <a:rPr lang="en-US" sz="3200" i="0" dirty="0"/>
              <a:t>Planned pregnancies allow women to actively prevent Zika exposure before and during pregnancies. </a:t>
            </a:r>
            <a:r>
              <a:rPr kumimoji="0" lang="en-US" sz="3000" b="0" i="0" u="none" strike="noStrike" kern="1200" cap="none" spc="0" normalizeH="0" baseline="0" noProof="0" dirty="0">
                <a:ln>
                  <a:noFill/>
                </a:ln>
                <a:solidFill>
                  <a:srgbClr val="5F5F5F"/>
                </a:solidFill>
                <a:effectLst/>
                <a:uLnTx/>
                <a:uFillTx/>
                <a:latin typeface="Gill Sans MT" panose="020B0502020104020203" pitchFamily="34" charset="0"/>
                <a:ea typeface="+mn-ea"/>
                <a:cs typeface="Arial" panose="020B0604020202020204" pitchFamily="34" charset="0"/>
              </a:rPr>
              <a:t>PPFP counseling and method uptake after delivery allows for healthy birth spacing. </a:t>
            </a:r>
            <a:r>
              <a:rPr kumimoji="0" lang="en-US" sz="2600" b="0" i="0" u="none" strike="noStrike" kern="1200" cap="none" spc="0" normalizeH="0" baseline="0" noProof="0" dirty="0">
                <a:ln>
                  <a:noFill/>
                </a:ln>
                <a:solidFill>
                  <a:srgbClr val="5F5F5F"/>
                </a:solidFill>
                <a:effectLst/>
                <a:uLnTx/>
                <a:uFillTx/>
                <a:latin typeface="Gill Sans MT" panose="020B0502020104020203" pitchFamily="34" charset="0"/>
                <a:ea typeface="+mn-ea"/>
                <a:cs typeface="Arial" panose="020B0604020202020204" pitchFamily="34" charset="0"/>
              </a:rPr>
              <a:t>It is recommended that women wait at least 3 years between births for the health of her children and herself. </a:t>
            </a:r>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40</a:t>
            </a:fld>
            <a:endParaRPr lang="en-US"/>
          </a:p>
        </p:txBody>
      </p:sp>
    </p:spTree>
    <p:extLst>
      <p:ext uri="{BB962C8B-B14F-4D97-AF65-F5344CB8AC3E}">
        <p14:creationId xmlns:p14="http://schemas.microsoft.com/office/powerpoint/2010/main" val="4161326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41</a:t>
            </a:fld>
            <a:endParaRPr lang="en-US"/>
          </a:p>
        </p:txBody>
      </p:sp>
    </p:spTree>
    <p:extLst>
      <p:ext uri="{BB962C8B-B14F-4D97-AF65-F5344CB8AC3E}">
        <p14:creationId xmlns:p14="http://schemas.microsoft.com/office/powerpoint/2010/main" val="4104122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Notes:</a:t>
            </a:r>
          </a:p>
          <a:p>
            <a:r>
              <a:rPr lang="en-US" sz="1200" dirty="0"/>
              <a:t>Women living in areas of local Zika transmission, whether or not they have been infected with Zika, should be encouraged to continue to breastfeed. Additionally, breastfeeding can prevent pregnancy if LAM is followed.</a:t>
            </a:r>
          </a:p>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42</a:t>
            </a:fld>
            <a:endParaRPr lang="en-US"/>
          </a:p>
        </p:txBody>
      </p:sp>
    </p:spTree>
    <p:extLst>
      <p:ext uri="{BB962C8B-B14F-4D97-AF65-F5344CB8AC3E}">
        <p14:creationId xmlns:p14="http://schemas.microsoft.com/office/powerpoint/2010/main" val="2204327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accent6"/>
                </a:solidFill>
              </a:rPr>
              <a:t>Notes: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accent6"/>
                </a:solidFill>
              </a:rPr>
              <a:t>Pregnancy prevention for women who do not want to be pregnant is a primary strategy to reduce Zika-related birth outcomes. F</a:t>
            </a:r>
            <a:r>
              <a:rPr lang="en-US" dirty="0"/>
              <a:t>amily planning creates an opportunity to p</a:t>
            </a:r>
            <a:r>
              <a:rPr lang="en-US" sz="2400" dirty="0">
                <a:solidFill>
                  <a:schemeClr val="accent6"/>
                </a:solidFill>
              </a:rPr>
              <a:t>romote capacity-building, high-quality FP service delivery regardless of local status of Zika transmission. Providers can offer comprehensive and updated evidence-based counseling on all options and methods to all women of reproductive age.  </a:t>
            </a:r>
          </a:p>
          <a:p>
            <a:endParaRPr lang="en-US" dirty="0"/>
          </a:p>
          <a:p>
            <a:endParaRPr lang="en-US" dirty="0"/>
          </a:p>
          <a:p>
            <a:endParaRPr lang="en-US" dirty="0">
              <a:solidFill>
                <a:schemeClr val="accent6"/>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43</a:t>
            </a:fld>
            <a:endParaRPr lang="en-US"/>
          </a:p>
        </p:txBody>
      </p:sp>
    </p:spTree>
    <p:extLst>
      <p:ext uri="{BB962C8B-B14F-4D97-AF65-F5344CB8AC3E}">
        <p14:creationId xmlns:p14="http://schemas.microsoft.com/office/powerpoint/2010/main" val="947863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Family planning counseling entails many components. The components listed onscreen should be included in family planning client-centered discussions. </a:t>
            </a:r>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44</a:t>
            </a:fld>
            <a:endParaRPr lang="en-US"/>
          </a:p>
        </p:txBody>
      </p:sp>
    </p:spTree>
    <p:extLst>
      <p:ext uri="{BB962C8B-B14F-4D97-AF65-F5344CB8AC3E}">
        <p14:creationId xmlns:p14="http://schemas.microsoft.com/office/powerpoint/2010/main" val="1860030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This job aid illustrates the WHO Model of Tiered Contraceptive Effectiveness. Providers can use this job aid to help women make an informed choice regarding contraceptive use.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45</a:t>
            </a:fld>
            <a:endParaRPr lang="en-US"/>
          </a:p>
        </p:txBody>
      </p:sp>
    </p:spTree>
    <p:extLst>
      <p:ext uri="{BB962C8B-B14F-4D97-AF65-F5344CB8AC3E}">
        <p14:creationId xmlns:p14="http://schemas.microsoft.com/office/powerpoint/2010/main" val="3863927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following series of Zika case studies offers participants/learners a chance to apply their understanding of providing care for women at risk of Zika infection.</a:t>
            </a:r>
          </a:p>
          <a:p>
            <a:endParaRPr lang="en-US" dirty="0"/>
          </a:p>
        </p:txBody>
      </p:sp>
      <p:sp>
        <p:nvSpPr>
          <p:cNvPr id="4" name="Slide Number Placeholder 3"/>
          <p:cNvSpPr>
            <a:spLocks noGrp="1"/>
          </p:cNvSpPr>
          <p:nvPr>
            <p:ph type="sldNum" sz="quarter" idx="5"/>
          </p:nvPr>
        </p:nvSpPr>
        <p:spPr/>
        <p:txBody>
          <a:bodyPr/>
          <a:lstStyle/>
          <a:p>
            <a:pPr>
              <a:defRPr/>
            </a:pPr>
            <a:fld id="{5AB222FF-92D1-4136-AD76-BADB0E88879F}" type="slidenum">
              <a:rPr lang="en-US" smtClean="0"/>
              <a:pPr>
                <a:defRPr/>
              </a:pPr>
              <a:t>46</a:t>
            </a:fld>
            <a:endParaRPr lang="en-US"/>
          </a:p>
        </p:txBody>
      </p:sp>
    </p:spTree>
    <p:extLst>
      <p:ext uri="{BB962C8B-B14F-4D97-AF65-F5344CB8AC3E}">
        <p14:creationId xmlns:p14="http://schemas.microsoft.com/office/powerpoint/2010/main" val="1929509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solidFill>
                  <a:srgbClr val="808080"/>
                </a:solidFill>
              </a:rPr>
              <a:t>Jeanne could also be a 22-year old G0 presenting for a gynecological complaint or to learn more about family planning. The discussion points would be the same.</a:t>
            </a:r>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47</a:t>
            </a:fld>
            <a:endParaRPr lang="en-US"/>
          </a:p>
        </p:txBody>
      </p:sp>
    </p:spTree>
    <p:extLst>
      <p:ext uri="{BB962C8B-B14F-4D97-AF65-F5344CB8AC3E}">
        <p14:creationId xmlns:p14="http://schemas.microsoft.com/office/powerpoint/2010/main" val="1206169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a:t>Whether a visit is for ANC, postpartum, or general health services, try to use the opportunity to address unmet need for family planning counseling and method provision, as applicable.</a:t>
            </a:r>
            <a:endParaRPr lang="en-US">
              <a:cs typeface="Calibri"/>
            </a:endParaRPr>
          </a:p>
        </p:txBody>
      </p:sp>
      <p:sp>
        <p:nvSpPr>
          <p:cNvPr id="4" name="Slide Number Placeholder 3"/>
          <p:cNvSpPr>
            <a:spLocks noGrp="1"/>
          </p:cNvSpPr>
          <p:nvPr>
            <p:ph type="sldNum" sz="quarter" idx="5"/>
          </p:nvPr>
        </p:nvSpPr>
        <p:spPr/>
        <p:txBody>
          <a:bodyPr/>
          <a:lstStyle/>
          <a:p>
            <a:pPr>
              <a:defRPr/>
            </a:pPr>
            <a:fld id="{5AB222FF-92D1-4136-AD76-BADB0E88879F}" type="slidenum">
              <a:rPr lang="en-US" smtClean="0"/>
              <a:pPr>
                <a:defRPr/>
              </a:pPr>
              <a:t>48</a:t>
            </a:fld>
            <a:endParaRPr lang="en-US"/>
          </a:p>
        </p:txBody>
      </p:sp>
    </p:spTree>
    <p:extLst>
      <p:ext uri="{BB962C8B-B14F-4D97-AF65-F5344CB8AC3E}">
        <p14:creationId xmlns:p14="http://schemas.microsoft.com/office/powerpoint/2010/main" val="402137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US" sz="2400" dirty="0"/>
              <a:t>Notes: </a:t>
            </a:r>
          </a:p>
          <a:p>
            <a:pPr>
              <a:spcAft>
                <a:spcPts val="800"/>
              </a:spcAft>
            </a:pPr>
            <a:r>
              <a:rPr lang="en-US" sz="2400"/>
              <a:t>Zika virus is a</a:t>
            </a:r>
            <a:r>
              <a:rPr lang="en-US" sz="2400" baseline="0"/>
              <a:t> type of</a:t>
            </a:r>
            <a:r>
              <a:rPr lang="en-US" sz="2400"/>
              <a:t> arbovirus related to viruses that cause dengue, yellow fever, tickborne encephalitis, and West Nile viruses.</a:t>
            </a:r>
            <a:endParaRPr lang="en-US" sz="2400">
              <a:cs typeface="Calibri"/>
            </a:endParaRPr>
          </a:p>
          <a:p>
            <a:pPr>
              <a:spcAft>
                <a:spcPts val="800"/>
              </a:spcAft>
            </a:pPr>
            <a:endParaRPr lang="en-US" sz="2400" dirty="0"/>
          </a:p>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6</a:t>
            </a:fld>
            <a:endParaRPr lang="en-US"/>
          </a:p>
        </p:txBody>
      </p:sp>
    </p:spTree>
    <p:extLst>
      <p:ext uri="{BB962C8B-B14F-4D97-AF65-F5344CB8AC3E}">
        <p14:creationId xmlns:p14="http://schemas.microsoft.com/office/powerpoint/2010/main" val="1621859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49</a:t>
            </a:fld>
            <a:endParaRPr lang="en-US"/>
          </a:p>
        </p:txBody>
      </p:sp>
    </p:spTree>
    <p:extLst>
      <p:ext uri="{BB962C8B-B14F-4D97-AF65-F5344CB8AC3E}">
        <p14:creationId xmlns:p14="http://schemas.microsoft.com/office/powerpoint/2010/main" val="3067448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It is important to establish whether </a:t>
            </a:r>
            <a:r>
              <a:rPr lang="en-US" dirty="0" err="1"/>
              <a:t>Youseline</a:t>
            </a:r>
            <a:r>
              <a:rPr lang="en-US" dirty="0"/>
              <a:t> is pregnant or not then provide care based on the determination.</a:t>
            </a:r>
          </a:p>
        </p:txBody>
      </p:sp>
      <p:sp>
        <p:nvSpPr>
          <p:cNvPr id="4" name="Slide Number Placeholder 3"/>
          <p:cNvSpPr>
            <a:spLocks noGrp="1"/>
          </p:cNvSpPr>
          <p:nvPr>
            <p:ph type="sldNum" sz="quarter" idx="5"/>
          </p:nvPr>
        </p:nvSpPr>
        <p:spPr/>
        <p:txBody>
          <a:bodyPr/>
          <a:lstStyle/>
          <a:p>
            <a:pPr>
              <a:defRPr/>
            </a:pPr>
            <a:fld id="{5AB222FF-92D1-4136-AD76-BADB0E88879F}" type="slidenum">
              <a:rPr lang="en-US" smtClean="0"/>
              <a:pPr>
                <a:defRPr/>
              </a:pPr>
              <a:t>50</a:t>
            </a:fld>
            <a:endParaRPr lang="en-US"/>
          </a:p>
        </p:txBody>
      </p:sp>
    </p:spTree>
    <p:extLst>
      <p:ext uri="{BB962C8B-B14F-4D97-AF65-F5344CB8AC3E}">
        <p14:creationId xmlns:p14="http://schemas.microsoft.com/office/powerpoint/2010/main" val="3102086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52</a:t>
            </a:fld>
            <a:endParaRPr lang="en-US"/>
          </a:p>
        </p:txBody>
      </p:sp>
    </p:spTree>
    <p:extLst>
      <p:ext uri="{BB962C8B-B14F-4D97-AF65-F5344CB8AC3E}">
        <p14:creationId xmlns:p14="http://schemas.microsoft.com/office/powerpoint/2010/main" val="11985668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a:defRPr/>
            </a:pPr>
            <a:r>
              <a:rPr lang="en-US"/>
              <a:t>Remember, a rash could be a symptom of Zika infection. So, Mariana should be tested for Zika. An ultrasound is recommended by WHO. If Mariana tests positive for Zika, a repeat ultrasound is recommended at 28 weeks. </a:t>
            </a:r>
            <a:endParaRPr lang="en-US">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discussed previously, </a:t>
            </a:r>
            <a:r>
              <a:rPr lang="en-US" sz="1200" kern="1200" dirty="0">
                <a:solidFill>
                  <a:schemeClr val="tx1"/>
                </a:solidFill>
                <a:latin typeface="+mn-lt"/>
                <a:ea typeface="+mn-ea"/>
                <a:cs typeface="+mn-cs"/>
              </a:rPr>
              <a:t>abnormalities associated with congenital Zika infection may be difficult to detect and depend on the capacity of the ultrasound provider and their equipment. Pregnant women who receive ultrasounds should be counseled on the possible limitations and benefits of ultrasound before and after this service.</a:t>
            </a:r>
          </a:p>
          <a:p>
            <a:endParaRPr lang="en-US" dirty="0"/>
          </a:p>
        </p:txBody>
      </p:sp>
      <p:sp>
        <p:nvSpPr>
          <p:cNvPr id="4" name="Slide Number Placeholder 3"/>
          <p:cNvSpPr>
            <a:spLocks noGrp="1"/>
          </p:cNvSpPr>
          <p:nvPr>
            <p:ph type="sldNum" sz="quarter" idx="5"/>
          </p:nvPr>
        </p:nvSpPr>
        <p:spPr/>
        <p:txBody>
          <a:bodyPr/>
          <a:lstStyle/>
          <a:p>
            <a:pPr>
              <a:defRPr/>
            </a:pPr>
            <a:fld id="{5AB222FF-92D1-4136-AD76-BADB0E88879F}" type="slidenum">
              <a:rPr lang="en-US" smtClean="0"/>
              <a:pPr>
                <a:defRPr/>
              </a:pPr>
              <a:t>53</a:t>
            </a:fld>
            <a:endParaRPr lang="en-US"/>
          </a:p>
        </p:txBody>
      </p:sp>
    </p:spTree>
    <p:extLst>
      <p:ext uri="{BB962C8B-B14F-4D97-AF65-F5344CB8AC3E}">
        <p14:creationId xmlns:p14="http://schemas.microsoft.com/office/powerpoint/2010/main" val="3595658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54</a:t>
            </a:fld>
            <a:endParaRPr lang="en-US"/>
          </a:p>
        </p:txBody>
      </p:sp>
    </p:spTree>
    <p:extLst>
      <p:ext uri="{BB962C8B-B14F-4D97-AF65-F5344CB8AC3E}">
        <p14:creationId xmlns:p14="http://schemas.microsoft.com/office/powerpoint/2010/main" val="837183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Although Magdalena’s baby does not appear to have CZS, </a:t>
            </a:r>
            <a:r>
              <a:rPr lang="en-US" sz="1200" kern="1200" dirty="0">
                <a:solidFill>
                  <a:schemeClr val="tx1"/>
                </a:solidFill>
                <a:latin typeface="+mn-lt"/>
                <a:ea typeface="+mn-ea"/>
                <a:cs typeface="+mn-cs"/>
              </a:rPr>
              <a:t>babies that are phenotypically normal may still develop growth and development abnormalities. If a baby was exposed to confirmed Zika infection in utero, care providers should be aware and alert for possible late-appearing complications. It is also </a:t>
            </a:r>
            <a:r>
              <a:rPr lang="en-US" dirty="0"/>
              <a:t>important to provide postpartum family planning counseling so Magdalena is aware of her options whether she wants to have more children or wants to prevent an unintended pregnancy. </a:t>
            </a:r>
          </a:p>
        </p:txBody>
      </p:sp>
      <p:sp>
        <p:nvSpPr>
          <p:cNvPr id="4" name="Slide Number Placeholder 3"/>
          <p:cNvSpPr>
            <a:spLocks noGrp="1"/>
          </p:cNvSpPr>
          <p:nvPr>
            <p:ph type="sldNum" sz="quarter" idx="5"/>
          </p:nvPr>
        </p:nvSpPr>
        <p:spPr/>
        <p:txBody>
          <a:bodyPr/>
          <a:lstStyle/>
          <a:p>
            <a:pPr>
              <a:defRPr/>
            </a:pPr>
            <a:fld id="{5AB222FF-92D1-4136-AD76-BADB0E88879F}" type="slidenum">
              <a:rPr lang="en-US" smtClean="0"/>
              <a:pPr>
                <a:defRPr/>
              </a:pPr>
              <a:t>55</a:t>
            </a:fld>
            <a:endParaRPr lang="en-US"/>
          </a:p>
        </p:txBody>
      </p:sp>
    </p:spTree>
    <p:extLst>
      <p:ext uri="{BB962C8B-B14F-4D97-AF65-F5344CB8AC3E}">
        <p14:creationId xmlns:p14="http://schemas.microsoft.com/office/powerpoint/2010/main" val="2984947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56</a:t>
            </a:fld>
            <a:endParaRPr lang="en-US"/>
          </a:p>
        </p:txBody>
      </p:sp>
    </p:spTree>
    <p:extLst>
      <p:ext uri="{BB962C8B-B14F-4D97-AF65-F5344CB8AC3E}">
        <p14:creationId xmlns:p14="http://schemas.microsoft.com/office/powerpoint/2010/main" val="436939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B222FF-92D1-4136-AD76-BADB0E88879F}" type="slidenum">
              <a:rPr lang="en-US" smtClean="0"/>
              <a:pPr>
                <a:defRPr/>
              </a:pPr>
              <a:t>57</a:t>
            </a:fld>
            <a:endParaRPr lang="en-US"/>
          </a:p>
        </p:txBody>
      </p:sp>
    </p:spTree>
    <p:extLst>
      <p:ext uri="{BB962C8B-B14F-4D97-AF65-F5344CB8AC3E}">
        <p14:creationId xmlns:p14="http://schemas.microsoft.com/office/powerpoint/2010/main" val="262746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a:t>
            </a:r>
          </a:p>
          <a:p>
            <a:r>
              <a:rPr lang="en-US" dirty="0"/>
              <a:t>There are three common modes of transmission: 1. mosquito bites, which are the most</a:t>
            </a:r>
            <a:r>
              <a:rPr lang="en-US" baseline="0" dirty="0"/>
              <a:t> common</a:t>
            </a:r>
            <a:r>
              <a:rPr lang="en-US" dirty="0"/>
              <a:t>, 2. during pregnancy, also referred to as vertical transmission, and 3. sexual transmission. Transmission through blood transfusion is theoretically possible but has not been confirmed.</a:t>
            </a:r>
            <a:r>
              <a:rPr lang="en-US" baseline="0" dirty="0"/>
              <a:t> L</a:t>
            </a:r>
            <a:r>
              <a:rPr lang="en-US" dirty="0"/>
              <a:t>aboratory exposure is possible</a:t>
            </a:r>
            <a:r>
              <a:rPr lang="en-US" baseline="0" dirty="0"/>
              <a:t> and has been confirmed but </a:t>
            </a:r>
            <a:r>
              <a:rPr lang="en-US" dirty="0"/>
              <a:t>has not been commonly reported. </a:t>
            </a:r>
          </a:p>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7</a:t>
            </a:fld>
            <a:endParaRPr lang="en-US"/>
          </a:p>
        </p:txBody>
      </p:sp>
    </p:spTree>
    <p:extLst>
      <p:ext uri="{BB962C8B-B14F-4D97-AF65-F5344CB8AC3E}">
        <p14:creationId xmlns:p14="http://schemas.microsoft.com/office/powerpoint/2010/main" val="1190311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dirty="0"/>
              <a:t>Notes: </a:t>
            </a:r>
          </a:p>
          <a:p>
            <a:pPr marL="0" indent="0">
              <a:buNone/>
            </a:pPr>
            <a:r>
              <a:rPr lang="en-US" sz="1200" b="0" i="0" kern="1200" dirty="0">
                <a:solidFill>
                  <a:schemeClr val="tx1"/>
                </a:solidFill>
                <a:effectLst/>
                <a:latin typeface="+mn-lt"/>
                <a:ea typeface="+mn-ea"/>
                <a:cs typeface="+mn-cs"/>
              </a:rPr>
              <a:t>The Zika virus is primarily spread through the bite of an infected female mosquito of the </a:t>
            </a:r>
            <a:r>
              <a:rPr lang="en-US" sz="1200" b="0" i="1" kern="1200" dirty="0">
                <a:solidFill>
                  <a:schemeClr val="tx1"/>
                </a:solidFill>
                <a:effectLst/>
                <a:latin typeface="+mn-lt"/>
                <a:ea typeface="+mn-ea"/>
                <a:cs typeface="+mn-cs"/>
              </a:rPr>
              <a:t>Aedes</a:t>
            </a:r>
            <a:r>
              <a:rPr lang="en-US" sz="1200" b="0" i="0" kern="1200" dirty="0">
                <a:solidFill>
                  <a:schemeClr val="tx1"/>
                </a:solidFill>
                <a:effectLst/>
                <a:latin typeface="+mn-lt"/>
                <a:ea typeface="+mn-ea"/>
                <a:cs typeface="+mn-cs"/>
              </a:rPr>
              <a:t> species. </a:t>
            </a:r>
            <a:r>
              <a:rPr lang="en-US" sz="2400" i="0" dirty="0"/>
              <a:t>Mosquito bites can occur during the day and at night.</a:t>
            </a:r>
          </a:p>
          <a:p>
            <a:pPr marL="0" indent="0">
              <a:buNone/>
            </a:pPr>
            <a:endParaRPr lang="en-US" sz="2400" i="0" dirty="0"/>
          </a:p>
          <a:p>
            <a:endParaRPr lang="en-US" sz="2400" dirty="0"/>
          </a:p>
          <a:p>
            <a:endParaRPr lang="en-US" sz="2400" dirty="0"/>
          </a:p>
          <a:p>
            <a:endParaRPr lang="en-US" sz="1100" baseline="0"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8</a:t>
            </a:fld>
            <a:endParaRPr lang="en-US"/>
          </a:p>
        </p:txBody>
      </p:sp>
    </p:spTree>
    <p:extLst>
      <p:ext uri="{BB962C8B-B14F-4D97-AF65-F5344CB8AC3E}">
        <p14:creationId xmlns:p14="http://schemas.microsoft.com/office/powerpoint/2010/main" val="187316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Vertical</a:t>
            </a:r>
            <a:r>
              <a:rPr lang="en-US" baseline="0" dirty="0"/>
              <a:t> transmission or transmission of the virus during pregnancy can occur at any stage in pregnancy. In perinatal transmission, a pregnant </a:t>
            </a:r>
            <a:r>
              <a:rPr lang="en-US" dirty="0">
                <a:solidFill>
                  <a:schemeClr val="bg1"/>
                </a:solidFill>
              </a:rPr>
              <a:t>woman is typically infected with the Zika virus within +/-2 weeks of delivery. There is limited information to date on the long</a:t>
            </a:r>
            <a:r>
              <a:rPr lang="en-US" baseline="0" dirty="0">
                <a:solidFill>
                  <a:schemeClr val="bg1"/>
                </a:solidFill>
              </a:rPr>
              <a:t> </a:t>
            </a:r>
            <a:r>
              <a:rPr lang="en-US" dirty="0">
                <a:solidFill>
                  <a:schemeClr val="bg1"/>
                </a:solidFill>
              </a:rPr>
              <a:t>term</a:t>
            </a:r>
            <a:r>
              <a:rPr lang="en-US" baseline="0" dirty="0">
                <a:solidFill>
                  <a:schemeClr val="bg1"/>
                </a:solidFill>
              </a:rPr>
              <a:t> outcomes of </a:t>
            </a:r>
            <a:r>
              <a:rPr lang="en-US" dirty="0">
                <a:solidFill>
                  <a:schemeClr val="bg1"/>
                </a:solidFill>
              </a:rPr>
              <a:t>postnatal transmission.</a:t>
            </a:r>
            <a:r>
              <a:rPr lang="en-US" baseline="0" dirty="0">
                <a:solidFill>
                  <a:schemeClr val="bg1"/>
                </a:solidFill>
              </a:rPr>
              <a:t> </a:t>
            </a:r>
            <a:r>
              <a:rPr lang="en-US" sz="1200" dirty="0"/>
              <a:t>There are currently no confirmed cases of Zika transmission</a:t>
            </a:r>
            <a:r>
              <a:rPr lang="en-US" sz="1200" baseline="0" dirty="0"/>
              <a:t> via </a:t>
            </a:r>
            <a:r>
              <a:rPr lang="en-US" sz="1200" dirty="0"/>
              <a:t>breast milk. </a:t>
            </a:r>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9</a:t>
            </a:fld>
            <a:endParaRPr lang="en-US"/>
          </a:p>
        </p:txBody>
      </p:sp>
    </p:spTree>
    <p:extLst>
      <p:ext uri="{BB962C8B-B14F-4D97-AF65-F5344CB8AC3E}">
        <p14:creationId xmlns:p14="http://schemas.microsoft.com/office/powerpoint/2010/main" val="1460100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10</a:t>
            </a:fld>
            <a:endParaRPr lang="en-US"/>
          </a:p>
        </p:txBody>
      </p:sp>
    </p:spTree>
    <p:extLst>
      <p:ext uri="{BB962C8B-B14F-4D97-AF65-F5344CB8AC3E}">
        <p14:creationId xmlns:p14="http://schemas.microsoft.com/office/powerpoint/2010/main" val="3680665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a:t>Notes: </a:t>
            </a:r>
          </a:p>
          <a:p>
            <a:r>
              <a:rPr lang="en-US" sz="2600" dirty="0"/>
              <a:t>The most common symptoms are: fever, rash, joint pain, and conjunctivitis. Symptoms typically last 4</a:t>
            </a:r>
            <a:r>
              <a:rPr lang="en-US" sz="2600" baseline="0" dirty="0"/>
              <a:t> to </a:t>
            </a:r>
            <a:r>
              <a:rPr lang="en-US" sz="2600" dirty="0"/>
              <a:t>10 days. The infection is rarely fatal. In some cases, </a:t>
            </a:r>
            <a:r>
              <a:rPr lang="en-US" sz="2600" dirty="0" err="1"/>
              <a:t>Guillain-Barré</a:t>
            </a:r>
            <a:r>
              <a:rPr lang="en-US" sz="2600" dirty="0"/>
              <a:t> syndrome can occur but is not common.</a:t>
            </a:r>
          </a:p>
          <a:p>
            <a:endParaRPr lang="en-US" dirty="0"/>
          </a:p>
        </p:txBody>
      </p:sp>
      <p:sp>
        <p:nvSpPr>
          <p:cNvPr id="4" name="Slide Number Placeholder 3"/>
          <p:cNvSpPr>
            <a:spLocks noGrp="1"/>
          </p:cNvSpPr>
          <p:nvPr>
            <p:ph type="sldNum" sz="quarter" idx="10"/>
          </p:nvPr>
        </p:nvSpPr>
        <p:spPr/>
        <p:txBody>
          <a:bodyPr/>
          <a:lstStyle/>
          <a:p>
            <a:pPr>
              <a:defRPr/>
            </a:pPr>
            <a:fld id="{5AB222FF-92D1-4136-AD76-BADB0E88879F}" type="slidenum">
              <a:rPr lang="en-US" smtClean="0"/>
              <a:pPr>
                <a:defRPr/>
              </a:pPr>
              <a:t>11</a:t>
            </a:fld>
            <a:endParaRPr lang="en-US"/>
          </a:p>
        </p:txBody>
      </p:sp>
    </p:spTree>
    <p:extLst>
      <p:ext uri="{BB962C8B-B14F-4D97-AF65-F5344CB8AC3E}">
        <p14:creationId xmlns:p14="http://schemas.microsoft.com/office/powerpoint/2010/main" val="2405187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0" y="1981200"/>
            <a:ext cx="7772400" cy="2667000"/>
          </a:xfrm>
        </p:spPr>
        <p:txBody>
          <a:bodyPr anchor="b">
            <a:noAutofit/>
          </a:bodyPr>
          <a:lstStyle>
            <a:lvl1pPr>
              <a:lnSpc>
                <a:spcPct val="100000"/>
              </a:lnSpc>
              <a:defRPr sz="4000">
                <a:solidFill>
                  <a:srgbClr val="002A6C"/>
                </a:solidFill>
                <a:latin typeface="Gill Sans MT" panose="020B0502020104020203" pitchFamily="34" charset="0"/>
                <a:cs typeface="Arial" panose="020B0604020202020204" pitchFamily="34" charset="0"/>
              </a:defRPr>
            </a:lvl1pPr>
          </a:lstStyle>
          <a:p>
            <a:r>
              <a:rPr lang="en-US" dirty="0"/>
              <a:t>Click to edit Master title style</a:t>
            </a:r>
          </a:p>
        </p:txBody>
      </p:sp>
      <p:sp>
        <p:nvSpPr>
          <p:cNvPr id="15" name="Subtitle 2"/>
          <p:cNvSpPr>
            <a:spLocks noGrp="1"/>
          </p:cNvSpPr>
          <p:nvPr>
            <p:ph type="subTitle" idx="1"/>
          </p:nvPr>
        </p:nvSpPr>
        <p:spPr>
          <a:xfrm>
            <a:off x="762000" y="4800600"/>
            <a:ext cx="7772400" cy="1219200"/>
          </a:xfrm>
        </p:spPr>
        <p:txBody>
          <a:bodyPr>
            <a:normAutofit/>
          </a:bodyPr>
          <a:lstStyle>
            <a:lvl1pPr marL="0" indent="0" algn="ctr">
              <a:buNone/>
              <a:defRPr sz="2400">
                <a:solidFill>
                  <a:srgbClr val="808080"/>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9" name="Group 8"/>
          <p:cNvGrpSpPr/>
          <p:nvPr userDrawn="1"/>
        </p:nvGrpSpPr>
        <p:grpSpPr>
          <a:xfrm>
            <a:off x="1749490" y="533418"/>
            <a:ext cx="5337045" cy="1295382"/>
            <a:chOff x="1749490" y="513525"/>
            <a:chExt cx="5337045" cy="1295382"/>
          </a:xfrm>
        </p:grpSpPr>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r="1978"/>
            <a:stretch/>
          </p:blipFill>
          <p:spPr>
            <a:xfrm>
              <a:off x="1749490" y="513525"/>
              <a:ext cx="3264160" cy="1295382"/>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74855" y="815734"/>
              <a:ext cx="2011680" cy="737616"/>
            </a:xfrm>
            <a:prstGeom prst="rect">
              <a:avLst/>
            </a:prstGeom>
          </p:spPr>
        </p:pic>
      </p:grpSp>
    </p:spTree>
    <p:custDataLst>
      <p:tags r:id="rId1"/>
    </p:custDataLst>
    <p:extLst>
      <p:ext uri="{BB962C8B-B14F-4D97-AF65-F5344CB8AC3E}">
        <p14:creationId xmlns:p14="http://schemas.microsoft.com/office/powerpoint/2010/main" val="158291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0" y="1981200"/>
            <a:ext cx="4648200" cy="2667000"/>
          </a:xfrm>
        </p:spPr>
        <p:txBody>
          <a:bodyPr anchor="b">
            <a:noAutofit/>
          </a:bodyPr>
          <a:lstStyle>
            <a:lvl1pPr algn="l">
              <a:lnSpc>
                <a:spcPct val="100000"/>
              </a:lnSpc>
              <a:defRPr sz="3000">
                <a:solidFill>
                  <a:srgbClr val="002A6C"/>
                </a:solidFill>
                <a:latin typeface="Gill Sans MT" panose="020B0502020104020203" pitchFamily="34" charset="0"/>
                <a:cs typeface="Arial" panose="020B0604020202020204" pitchFamily="34" charset="0"/>
              </a:defRPr>
            </a:lvl1pPr>
          </a:lstStyle>
          <a:p>
            <a:r>
              <a:rPr lang="en-US"/>
              <a:t>Click to edit Master title style</a:t>
            </a:r>
          </a:p>
        </p:txBody>
      </p:sp>
      <p:sp>
        <p:nvSpPr>
          <p:cNvPr id="15" name="Subtitle 2"/>
          <p:cNvSpPr>
            <a:spLocks noGrp="1"/>
          </p:cNvSpPr>
          <p:nvPr>
            <p:ph type="subTitle" idx="1"/>
          </p:nvPr>
        </p:nvSpPr>
        <p:spPr>
          <a:xfrm>
            <a:off x="762000" y="4800600"/>
            <a:ext cx="4648200" cy="1219200"/>
          </a:xfrm>
        </p:spPr>
        <p:txBody>
          <a:bodyPr>
            <a:normAutofit/>
          </a:bodyPr>
          <a:lstStyle>
            <a:lvl1pPr marL="0" indent="0" algn="l">
              <a:buNone/>
              <a:defRPr sz="2200">
                <a:solidFill>
                  <a:srgbClr val="5F5F5F"/>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ClipArt Placeholder 2"/>
          <p:cNvSpPr>
            <a:spLocks noGrp="1"/>
          </p:cNvSpPr>
          <p:nvPr>
            <p:ph type="clipArt" sz="quarter" idx="13"/>
          </p:nvPr>
        </p:nvSpPr>
        <p:spPr>
          <a:xfrm>
            <a:off x="5638800" y="1981200"/>
            <a:ext cx="2667000" cy="4038600"/>
          </a:xfrm>
        </p:spPr>
        <p:txBody>
          <a:bodyPr rtlCol="0">
            <a:normAutofit/>
          </a:bodyPr>
          <a:lstStyle>
            <a:lvl1pPr marL="0" indent="0">
              <a:buNone/>
              <a:defRPr/>
            </a:lvl1pPr>
          </a:lstStyle>
          <a:p>
            <a:pPr lvl="0"/>
            <a:endParaRPr lang="en-US" noProof="0"/>
          </a:p>
        </p:txBody>
      </p:sp>
      <p:grpSp>
        <p:nvGrpSpPr>
          <p:cNvPr id="9" name="Group 8"/>
          <p:cNvGrpSpPr/>
          <p:nvPr userDrawn="1"/>
        </p:nvGrpSpPr>
        <p:grpSpPr>
          <a:xfrm>
            <a:off x="1749490" y="533418"/>
            <a:ext cx="5337045" cy="1295382"/>
            <a:chOff x="1749490" y="513525"/>
            <a:chExt cx="5337045" cy="1295382"/>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1978"/>
            <a:stretch/>
          </p:blipFill>
          <p:spPr>
            <a:xfrm>
              <a:off x="1749490" y="513525"/>
              <a:ext cx="3264160" cy="129538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4855" y="815734"/>
              <a:ext cx="2011680" cy="737616"/>
            </a:xfrm>
            <a:prstGeom prst="rect">
              <a:avLst/>
            </a:prstGeom>
          </p:spPr>
        </p:pic>
      </p:grpSp>
    </p:spTree>
    <p:extLst>
      <p:ext uri="{BB962C8B-B14F-4D97-AF65-F5344CB8AC3E}">
        <p14:creationId xmlns:p14="http://schemas.microsoft.com/office/powerpoint/2010/main" val="161334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a:t>Click to edit Master title style</a:t>
            </a:r>
          </a:p>
        </p:txBody>
      </p:sp>
      <p:sp>
        <p:nvSpPr>
          <p:cNvPr id="3" name="Content Placeholder 2"/>
          <p:cNvSpPr>
            <a:spLocks noGrp="1"/>
          </p:cNvSpPr>
          <p:nvPr>
            <p:ph idx="1"/>
          </p:nvPr>
        </p:nvSpPr>
        <p:spPr/>
        <p:txBody>
          <a:bodyPr/>
          <a:lstStyle>
            <a:lvl1pPr>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394AD2A7-6147-4577-9891-B30CACE7B848}" type="slidenum">
              <a:rPr lang="en-US"/>
              <a:pPr>
                <a:defRPr/>
              </a:pPr>
              <a:t>‹#›</a:t>
            </a:fld>
            <a:endParaRPr lang="en-US"/>
          </a:p>
        </p:txBody>
      </p:sp>
    </p:spTree>
    <p:extLst>
      <p:ext uri="{BB962C8B-B14F-4D97-AF65-F5344CB8AC3E}">
        <p14:creationId xmlns:p14="http://schemas.microsoft.com/office/powerpoint/2010/main" val="301102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C0C548B5-EC84-4B0E-BE13-E7192186B0E0}" type="slidenum">
              <a:rPr lang="en-US"/>
              <a:pPr>
                <a:defRPr/>
              </a:pPr>
              <a:t>‹#›</a:t>
            </a:fld>
            <a:endParaRPr lang="en-US"/>
          </a:p>
        </p:txBody>
      </p:sp>
    </p:spTree>
    <p:extLst>
      <p:ext uri="{BB962C8B-B14F-4D97-AF65-F5344CB8AC3E}">
        <p14:creationId xmlns:p14="http://schemas.microsoft.com/office/powerpoint/2010/main" val="863815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F5F5F"/>
                </a:solidFill>
              </a:defRPr>
            </a:lvl1pPr>
            <a:lvl2pPr>
              <a:defRPr sz="2200">
                <a:solidFill>
                  <a:srgbClr val="5F5F5F"/>
                </a:solidFill>
              </a:defRPr>
            </a:lvl2pPr>
            <a:lvl3pPr>
              <a:defRPr sz="2000">
                <a:solidFill>
                  <a:srgbClr val="5F5F5F"/>
                </a:solidFill>
              </a:defRPr>
            </a:lvl3pPr>
            <a:lvl4pPr>
              <a:defRPr sz="1800">
                <a:solidFill>
                  <a:srgbClr val="5F5F5F"/>
                </a:solidFill>
              </a:defRPr>
            </a:lvl4pPr>
            <a:lvl5pPr>
              <a:defRPr sz="1600">
                <a:solidFill>
                  <a:srgbClr val="5F5F5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C47599CD-AF74-45D7-9EBD-42E72EC99B01}" type="slidenum">
              <a:rPr lang="en-US"/>
              <a:pPr>
                <a:defRPr/>
              </a:pPr>
              <a:t>‹#›</a:t>
            </a:fld>
            <a:endParaRPr lang="en-US"/>
          </a:p>
        </p:txBody>
      </p:sp>
    </p:spTree>
    <p:extLst>
      <p:ext uri="{BB962C8B-B14F-4D97-AF65-F5344CB8AC3E}">
        <p14:creationId xmlns:p14="http://schemas.microsoft.com/office/powerpoint/2010/main" val="4196982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031934AD-DBC9-4EDD-B686-455CF3D74807}" type="slidenum">
              <a:rPr lang="en-US"/>
              <a:pPr>
                <a:defRPr/>
              </a:pPr>
              <a:t>‹#›</a:t>
            </a:fld>
            <a:endParaRPr lang="en-US"/>
          </a:p>
        </p:txBody>
      </p:sp>
    </p:spTree>
    <p:extLst>
      <p:ext uri="{BB962C8B-B14F-4D97-AF65-F5344CB8AC3E}">
        <p14:creationId xmlns:p14="http://schemas.microsoft.com/office/powerpoint/2010/main" val="122342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58C2176-5AA6-42CC-B2F5-29103EC16FF5}" type="slidenum">
              <a:rPr lang="en-US"/>
              <a:pPr>
                <a:defRPr/>
              </a:pPr>
              <a:t>‹#›</a:t>
            </a:fld>
            <a:endParaRPr lang="en-US"/>
          </a:p>
        </p:txBody>
      </p:sp>
    </p:spTree>
    <p:extLst>
      <p:ext uri="{BB962C8B-B14F-4D97-AF65-F5344CB8AC3E}">
        <p14:creationId xmlns:p14="http://schemas.microsoft.com/office/powerpoint/2010/main" val="262062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93738" y="1831975"/>
            <a:ext cx="7696200"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400">
                <a:solidFill>
                  <a:srgbClr val="002A6C"/>
                </a:solidFill>
                <a:latin typeface="Gill Sans MT" pitchFamily="34" charset="0"/>
              </a:rPr>
              <a:t>For more information, please visit</a:t>
            </a:r>
          </a:p>
          <a:p>
            <a:pPr algn="ctr">
              <a:defRPr/>
            </a:pPr>
            <a:r>
              <a:rPr lang="en-US" altLang="en-US" sz="3400" b="1">
                <a:solidFill>
                  <a:srgbClr val="002A6C"/>
                </a:solidFill>
                <a:latin typeface="Gill Sans MT" pitchFamily="34" charset="0"/>
              </a:rPr>
              <a:t>www.mcsprogram.org</a:t>
            </a:r>
          </a:p>
          <a:p>
            <a:pPr>
              <a:defRPr/>
            </a:pPr>
            <a:endParaRPr lang="en-US" altLang="en-US"/>
          </a:p>
        </p:txBody>
      </p:sp>
      <p:sp>
        <p:nvSpPr>
          <p:cNvPr id="3" name="TextBox 2"/>
          <p:cNvSpPr txBox="1">
            <a:spLocks noChangeArrowheads="1"/>
          </p:cNvSpPr>
          <p:nvPr/>
        </p:nvSpPr>
        <p:spPr bwMode="auto">
          <a:xfrm>
            <a:off x="693738" y="3733800"/>
            <a:ext cx="7696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400">
                <a:latin typeface="Gill Sans MT" pitchFamily="34" charset="0"/>
              </a:rPr>
              <a:t>This presentation was made possible by the generous support of the American people through the United States Agency for International Development (USAID), under the terms of the Cooperative Agreement AID-OAA-A-14-00028.  The contents are the responsibility of the authors and do not necessarily reflect the views of USAID or the United States Government.</a:t>
            </a:r>
          </a:p>
        </p:txBody>
      </p:sp>
      <p:sp>
        <p:nvSpPr>
          <p:cNvPr id="4" name="TextBox 3"/>
          <p:cNvSpPr txBox="1">
            <a:spLocks noChangeArrowheads="1"/>
          </p:cNvSpPr>
          <p:nvPr/>
        </p:nvSpPr>
        <p:spPr bwMode="auto">
          <a:xfrm>
            <a:off x="960438" y="6019800"/>
            <a:ext cx="7162800"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defRPr/>
            </a:pPr>
            <a:r>
              <a:rPr lang="en-US" altLang="en-US" sz="2800" baseline="30000">
                <a:solidFill>
                  <a:srgbClr val="002A6C"/>
                </a:solidFill>
                <a:latin typeface="Gill Sans MT" pitchFamily="34" charset="0"/>
              </a:rPr>
              <a:t> facebook.com/MCSPglobal 			twitter.com/MCSPglobal</a:t>
            </a:r>
          </a:p>
        </p:txBody>
      </p:sp>
    </p:spTree>
    <p:extLst>
      <p:ext uri="{BB962C8B-B14F-4D97-AF65-F5344CB8AC3E}">
        <p14:creationId xmlns:p14="http://schemas.microsoft.com/office/powerpoint/2010/main" val="234985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0" y="1981200"/>
            <a:ext cx="4648200" cy="2667000"/>
          </a:xfrm>
        </p:spPr>
        <p:txBody>
          <a:bodyPr anchor="b">
            <a:noAutofit/>
          </a:bodyPr>
          <a:lstStyle>
            <a:lvl1pPr algn="l">
              <a:lnSpc>
                <a:spcPct val="100000"/>
              </a:lnSpc>
              <a:defRPr sz="3000">
                <a:solidFill>
                  <a:srgbClr val="002A6C"/>
                </a:solidFill>
                <a:latin typeface="Gill Sans MT" panose="020B0502020104020203" pitchFamily="34" charset="0"/>
                <a:cs typeface="Arial" panose="020B0604020202020204" pitchFamily="34" charset="0"/>
              </a:defRPr>
            </a:lvl1pPr>
          </a:lstStyle>
          <a:p>
            <a:r>
              <a:rPr lang="en-US"/>
              <a:t>Click to edit Master title style</a:t>
            </a:r>
          </a:p>
        </p:txBody>
      </p:sp>
      <p:sp>
        <p:nvSpPr>
          <p:cNvPr id="15" name="Subtitle 2"/>
          <p:cNvSpPr>
            <a:spLocks noGrp="1"/>
          </p:cNvSpPr>
          <p:nvPr>
            <p:ph type="subTitle" idx="1"/>
          </p:nvPr>
        </p:nvSpPr>
        <p:spPr>
          <a:xfrm>
            <a:off x="762000" y="4800600"/>
            <a:ext cx="4648200" cy="1219200"/>
          </a:xfrm>
        </p:spPr>
        <p:txBody>
          <a:bodyPr>
            <a:normAutofit/>
          </a:bodyPr>
          <a:lstStyle>
            <a:lvl1pPr marL="0" indent="0" algn="l">
              <a:buNone/>
              <a:defRPr sz="2200">
                <a:solidFill>
                  <a:srgbClr val="5F5F5F"/>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ClipArt Placeholder 2"/>
          <p:cNvSpPr>
            <a:spLocks noGrp="1"/>
          </p:cNvSpPr>
          <p:nvPr>
            <p:ph type="clipArt" sz="quarter" idx="13"/>
          </p:nvPr>
        </p:nvSpPr>
        <p:spPr>
          <a:xfrm>
            <a:off x="5638800" y="1981200"/>
            <a:ext cx="2667000" cy="4038600"/>
          </a:xfrm>
        </p:spPr>
        <p:txBody>
          <a:bodyPr rtlCol="0">
            <a:normAutofit/>
          </a:bodyPr>
          <a:lstStyle>
            <a:lvl1pPr marL="0" indent="0">
              <a:buNone/>
              <a:defRPr/>
            </a:lvl1pPr>
          </a:lstStyle>
          <a:p>
            <a:pPr lvl="0"/>
            <a:r>
              <a:rPr lang="en-US" noProof="0"/>
              <a:t>Click icon to add online image</a:t>
            </a:r>
          </a:p>
        </p:txBody>
      </p:sp>
      <p:grpSp>
        <p:nvGrpSpPr>
          <p:cNvPr id="9" name="Group 8"/>
          <p:cNvGrpSpPr/>
          <p:nvPr userDrawn="1"/>
        </p:nvGrpSpPr>
        <p:grpSpPr>
          <a:xfrm>
            <a:off x="1749490" y="533418"/>
            <a:ext cx="5337045" cy="1295382"/>
            <a:chOff x="1749490" y="513525"/>
            <a:chExt cx="5337045" cy="1295382"/>
          </a:xfrm>
        </p:grpSpPr>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1978"/>
            <a:stretch/>
          </p:blipFill>
          <p:spPr>
            <a:xfrm>
              <a:off x="1749490" y="513525"/>
              <a:ext cx="3264160" cy="1295382"/>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74855" y="815734"/>
              <a:ext cx="2011680" cy="737616"/>
            </a:xfrm>
            <a:prstGeom prst="rect">
              <a:avLst/>
            </a:prstGeom>
          </p:spPr>
        </p:pic>
      </p:grpSp>
    </p:spTree>
    <p:custDataLst>
      <p:tags r:id="rId1"/>
    </p:custDataLst>
    <p:extLst>
      <p:ext uri="{BB962C8B-B14F-4D97-AF65-F5344CB8AC3E}">
        <p14:creationId xmlns:p14="http://schemas.microsoft.com/office/powerpoint/2010/main" val="353276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0"/>
            <a:ext cx="8229600" cy="1143000"/>
          </a:xfrm>
        </p:spPr>
        <p:txBody>
          <a:bodyPr>
            <a:normAutofit/>
          </a:bodyPr>
          <a:lstStyle>
            <a:lvl1pPr>
              <a:defRPr sz="3500"/>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EA0222A4-8AC8-48A7-9C6E-F978AD53429A}" type="slidenum">
              <a:rPr lang="en-US"/>
              <a:pPr>
                <a:defRPr/>
              </a:pPr>
              <a:t>‹#›</a:t>
            </a:fld>
            <a:endParaRPr lang="en-US"/>
          </a:p>
        </p:txBody>
      </p:sp>
    </p:spTree>
    <p:custDataLst>
      <p:tags r:id="rId1"/>
    </p:custDataLst>
    <p:extLst>
      <p:ext uri="{BB962C8B-B14F-4D97-AF65-F5344CB8AC3E}">
        <p14:creationId xmlns:p14="http://schemas.microsoft.com/office/powerpoint/2010/main" val="138719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700"/>
            <a:ext cx="8229600" cy="1143000"/>
          </a:xfrm>
        </p:spPr>
        <p:txBody>
          <a:bodyPr>
            <a:normAutofit/>
          </a:bodyPr>
          <a:lstStyle>
            <a:lvl1pPr>
              <a:defRPr sz="3500"/>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D5D850E-1C30-4D87-8E65-6E186B96877A}" type="slidenum">
              <a:rPr lang="en-US"/>
              <a:pPr>
                <a:defRPr/>
              </a:pPr>
              <a:t>‹#›</a:t>
            </a:fld>
            <a:endParaRPr lang="en-US"/>
          </a:p>
        </p:txBody>
      </p:sp>
    </p:spTree>
    <p:custDataLst>
      <p:tags r:id="rId1"/>
    </p:custDataLst>
    <p:extLst>
      <p:ext uri="{BB962C8B-B14F-4D97-AF65-F5344CB8AC3E}">
        <p14:creationId xmlns:p14="http://schemas.microsoft.com/office/powerpoint/2010/main" val="47644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F5F5F"/>
                </a:solidFill>
              </a:defRPr>
            </a:lvl1pPr>
            <a:lvl2pPr>
              <a:defRPr sz="2200">
                <a:solidFill>
                  <a:srgbClr val="5F5F5F"/>
                </a:solidFill>
              </a:defRPr>
            </a:lvl2pPr>
            <a:lvl3pPr>
              <a:defRPr sz="2000">
                <a:solidFill>
                  <a:srgbClr val="5F5F5F"/>
                </a:solidFill>
              </a:defRPr>
            </a:lvl3pPr>
            <a:lvl4pPr>
              <a:defRPr sz="1800">
                <a:solidFill>
                  <a:srgbClr val="5F5F5F"/>
                </a:solidFill>
              </a:defRPr>
            </a:lvl4pPr>
            <a:lvl5pPr>
              <a:defRPr sz="1600">
                <a:solidFill>
                  <a:srgbClr val="5F5F5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31F75BA6-6F66-4B4F-B889-433C6A812A46}" type="slidenum">
              <a:rPr lang="en-US"/>
              <a:pPr>
                <a:defRPr/>
              </a:pPr>
              <a:t>‹#›</a:t>
            </a:fld>
            <a:endParaRPr lang="en-US"/>
          </a:p>
        </p:txBody>
      </p:sp>
    </p:spTree>
    <p:custDataLst>
      <p:tags r:id="rId1"/>
    </p:custDataLst>
    <p:extLst>
      <p:ext uri="{BB962C8B-B14F-4D97-AF65-F5344CB8AC3E}">
        <p14:creationId xmlns:p14="http://schemas.microsoft.com/office/powerpoint/2010/main" val="297805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713"/>
            <a:ext cx="8229600" cy="1143000"/>
          </a:xfrm>
        </p:spPr>
        <p:txBody>
          <a:bodyPr>
            <a:normAutofit/>
          </a:bodyPr>
          <a:lstStyle>
            <a:lvl1pPr>
              <a:defRPr sz="3600" b="1">
                <a:solidFill>
                  <a:schemeClr val="tx2"/>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FB7F6CA6-AB2A-454F-BC4F-F3F64A77953D}" type="slidenum">
              <a:rPr lang="en-US"/>
              <a:pPr>
                <a:defRPr/>
              </a:pPr>
              <a:t>‹#›</a:t>
            </a:fld>
            <a:endParaRPr lang="en-US"/>
          </a:p>
        </p:txBody>
      </p:sp>
    </p:spTree>
    <p:custDataLst>
      <p:tags r:id="rId1"/>
    </p:custDataLst>
    <p:extLst>
      <p:ext uri="{BB962C8B-B14F-4D97-AF65-F5344CB8AC3E}">
        <p14:creationId xmlns:p14="http://schemas.microsoft.com/office/powerpoint/2010/main" val="345786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BC1EBD9-0337-43EE-B526-2D0F89511152}" type="slidenum">
              <a:rPr lang="en-US"/>
              <a:pPr>
                <a:defRPr/>
              </a:pPr>
              <a:t>‹#›</a:t>
            </a:fld>
            <a:endParaRPr lang="en-US"/>
          </a:p>
        </p:txBody>
      </p:sp>
    </p:spTree>
    <p:custDataLst>
      <p:tags r:id="rId1"/>
    </p:custDataLst>
    <p:extLst>
      <p:ext uri="{BB962C8B-B14F-4D97-AF65-F5344CB8AC3E}">
        <p14:creationId xmlns:p14="http://schemas.microsoft.com/office/powerpoint/2010/main" val="357866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93738" y="1831975"/>
            <a:ext cx="7696200"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400">
                <a:solidFill>
                  <a:srgbClr val="002A6C"/>
                </a:solidFill>
                <a:latin typeface="Gill Sans MT" pitchFamily="34" charset="0"/>
              </a:rPr>
              <a:t>For more information, please visit</a:t>
            </a:r>
          </a:p>
          <a:p>
            <a:pPr algn="ctr">
              <a:defRPr/>
            </a:pPr>
            <a:r>
              <a:rPr lang="en-US" altLang="en-US" sz="3400" b="1">
                <a:solidFill>
                  <a:srgbClr val="002A6C"/>
                </a:solidFill>
                <a:latin typeface="Gill Sans MT" pitchFamily="34" charset="0"/>
              </a:rPr>
              <a:t>www.mcsprogram.org</a:t>
            </a:r>
          </a:p>
          <a:p>
            <a:pPr>
              <a:defRPr/>
            </a:pPr>
            <a:endParaRPr lang="en-US" altLang="en-US"/>
          </a:p>
        </p:txBody>
      </p:sp>
      <p:sp>
        <p:nvSpPr>
          <p:cNvPr id="3" name="TextBox 2"/>
          <p:cNvSpPr txBox="1">
            <a:spLocks noChangeArrowheads="1"/>
          </p:cNvSpPr>
          <p:nvPr/>
        </p:nvSpPr>
        <p:spPr bwMode="auto">
          <a:xfrm>
            <a:off x="693738" y="3733800"/>
            <a:ext cx="7696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400">
                <a:latin typeface="Gill Sans MT" pitchFamily="34" charset="0"/>
              </a:rPr>
              <a:t>This presentation was made possible by the generous support of the American people through the United States Agency for International Development (USAID), under the terms of the Cooperative Agreement AID-OAA-A-14-00028.  The contents are the responsibility of the authors and do not necessarily reflect the views of USAID or the United States Government.</a:t>
            </a:r>
          </a:p>
        </p:txBody>
      </p:sp>
      <p:sp>
        <p:nvSpPr>
          <p:cNvPr id="4" name="TextBox 3"/>
          <p:cNvSpPr txBox="1">
            <a:spLocks noChangeArrowheads="1"/>
          </p:cNvSpPr>
          <p:nvPr/>
        </p:nvSpPr>
        <p:spPr bwMode="auto">
          <a:xfrm>
            <a:off x="960438" y="6019800"/>
            <a:ext cx="7162800"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2800" baseline="30000">
                <a:solidFill>
                  <a:srgbClr val="002A6C"/>
                </a:solidFill>
                <a:latin typeface="Gill Sans MT" pitchFamily="34" charset="0"/>
              </a:rPr>
              <a:t> facebook.com/MCSPglobal 			twitter.com/MCSPglobal</a:t>
            </a:r>
          </a:p>
        </p:txBody>
      </p:sp>
    </p:spTree>
    <p:custDataLst>
      <p:tags r:id="rId1"/>
    </p:custDataLst>
    <p:extLst>
      <p:ext uri="{BB962C8B-B14F-4D97-AF65-F5344CB8AC3E}">
        <p14:creationId xmlns:p14="http://schemas.microsoft.com/office/powerpoint/2010/main" val="343622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0" y="1981200"/>
            <a:ext cx="7772400" cy="2667000"/>
          </a:xfrm>
        </p:spPr>
        <p:txBody>
          <a:bodyPr anchor="b">
            <a:noAutofit/>
          </a:bodyPr>
          <a:lstStyle>
            <a:lvl1pPr>
              <a:lnSpc>
                <a:spcPct val="100000"/>
              </a:lnSpc>
              <a:defRPr sz="4000">
                <a:solidFill>
                  <a:srgbClr val="002A6C"/>
                </a:solidFill>
                <a:latin typeface="Gill Sans MT" panose="020B0502020104020203" pitchFamily="34" charset="0"/>
                <a:cs typeface="Arial" panose="020B0604020202020204" pitchFamily="34" charset="0"/>
              </a:defRPr>
            </a:lvl1pPr>
          </a:lstStyle>
          <a:p>
            <a:r>
              <a:rPr lang="en-US"/>
              <a:t>Click to edit Master title style</a:t>
            </a:r>
          </a:p>
        </p:txBody>
      </p:sp>
      <p:sp>
        <p:nvSpPr>
          <p:cNvPr id="15" name="Subtitle 2"/>
          <p:cNvSpPr>
            <a:spLocks noGrp="1"/>
          </p:cNvSpPr>
          <p:nvPr>
            <p:ph type="subTitle" idx="1"/>
          </p:nvPr>
        </p:nvSpPr>
        <p:spPr>
          <a:xfrm>
            <a:off x="762000" y="4800600"/>
            <a:ext cx="7772400" cy="1219200"/>
          </a:xfrm>
        </p:spPr>
        <p:txBody>
          <a:bodyPr>
            <a:normAutofit/>
          </a:bodyPr>
          <a:lstStyle>
            <a:lvl1pPr marL="0" indent="0" algn="ctr">
              <a:buNone/>
              <a:defRPr sz="2400">
                <a:solidFill>
                  <a:srgbClr val="5F5F5F"/>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8" name="Group 7"/>
          <p:cNvGrpSpPr/>
          <p:nvPr userDrawn="1"/>
        </p:nvGrpSpPr>
        <p:grpSpPr>
          <a:xfrm>
            <a:off x="1752600" y="533418"/>
            <a:ext cx="5337045" cy="1295382"/>
            <a:chOff x="1749490" y="513525"/>
            <a:chExt cx="5337045" cy="1295382"/>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978"/>
            <a:stretch/>
          </p:blipFill>
          <p:spPr>
            <a:xfrm>
              <a:off x="1749490" y="513525"/>
              <a:ext cx="3264160" cy="129538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4855" y="815734"/>
              <a:ext cx="2011680" cy="737616"/>
            </a:xfrm>
            <a:prstGeom prst="rect">
              <a:avLst/>
            </a:prstGeom>
          </p:spPr>
        </p:pic>
      </p:grpSp>
    </p:spTree>
    <p:extLst>
      <p:ext uri="{BB962C8B-B14F-4D97-AF65-F5344CB8AC3E}">
        <p14:creationId xmlns:p14="http://schemas.microsoft.com/office/powerpoint/2010/main" val="4239723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ags" Target="../tags/tag11.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517648"/>
            <a:ext cx="9144000" cy="4340352"/>
          </a:xfrm>
          <a:prstGeom prst="rect">
            <a:avLst/>
          </a:prstGeom>
        </p:spPr>
      </p:pic>
      <p:sp>
        <p:nvSpPr>
          <p:cNvPr id="1027"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2"/>
                </a:solidFill>
                <a:latin typeface="Gill Sans MT" panose="020B0502020104020203" pitchFamily="34" charset="0"/>
                <a:cs typeface="+mn-cs"/>
              </a:defRPr>
            </a:lvl1pPr>
          </a:lstStyle>
          <a:p>
            <a:pPr>
              <a:defRPr/>
            </a:pPr>
            <a:fld id="{79FC7A99-52AE-4C05-A101-E07476EE88DE}" type="slidenum">
              <a:rPr lang="en-US"/>
              <a:pPr>
                <a:defRPr/>
              </a:pPr>
              <a:t>‹#›</a:t>
            </a:fld>
            <a:endParaRPr lang="en-US"/>
          </a:p>
        </p:txBody>
      </p:sp>
      <p:sp>
        <p:nvSpPr>
          <p:cNvPr id="11"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rgbClr val="9DBFE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Tree>
    <p:custDataLst>
      <p:tags r:id="rId10"/>
    </p:custDataLst>
  </p:cSld>
  <p:clrMap bg1="lt1" tx1="dk1" bg2="lt2" tx2="dk2" accent1="accent1" accent2="accent2" accent3="accent3" accent4="accent4" accent5="accent5" accent6="accent6" hlink="hlink" folHlink="folHlink"/>
  <p:sldLayoutIdLst>
    <p:sldLayoutId id="2147483749" r:id="rId1"/>
    <p:sldLayoutId id="2147483750" r:id="rId2"/>
    <p:sldLayoutId id="2147483739" r:id="rId3"/>
    <p:sldLayoutId id="2147483740" r:id="rId4"/>
    <p:sldLayoutId id="2147483741" r:id="rId5"/>
    <p:sldLayoutId id="2147483742" r:id="rId6"/>
    <p:sldLayoutId id="2147483743" r:id="rId7"/>
    <p:sldLayoutId id="2147483751" r:id="rId8"/>
  </p:sldLayoutIdLst>
  <p:txStyles>
    <p:titleStyle>
      <a:lvl1pPr algn="ctr" rtl="0" eaLnBrk="1" fontAlgn="base" hangingPunct="1">
        <a:spcBef>
          <a:spcPct val="0"/>
        </a:spcBef>
        <a:spcAft>
          <a:spcPct val="0"/>
        </a:spcAft>
        <a:defRPr sz="3600" b="1" kern="1200">
          <a:solidFill>
            <a:schemeClr val="tx2"/>
          </a:solidFill>
          <a:latin typeface="Gill Sans MT" panose="020B0502020104020203" pitchFamily="34" charset="0"/>
          <a:ea typeface="+mj-ea"/>
          <a:cs typeface="Arial" panose="020B0604020202020204" pitchFamily="34" charset="0"/>
        </a:defRPr>
      </a:lvl1pPr>
      <a:lvl2pPr algn="ctr" rtl="0" eaLnBrk="1" fontAlgn="base" hangingPunct="1">
        <a:spcBef>
          <a:spcPct val="0"/>
        </a:spcBef>
        <a:spcAft>
          <a:spcPct val="0"/>
        </a:spcAft>
        <a:defRPr sz="3500">
          <a:solidFill>
            <a:srgbClr val="002A6C"/>
          </a:solidFill>
          <a:latin typeface="Gill Sans MT" pitchFamily="34" charset="0"/>
          <a:cs typeface="Arial" charset="0"/>
        </a:defRPr>
      </a:lvl2pPr>
      <a:lvl3pPr algn="ctr" rtl="0" eaLnBrk="1" fontAlgn="base" hangingPunct="1">
        <a:spcBef>
          <a:spcPct val="0"/>
        </a:spcBef>
        <a:spcAft>
          <a:spcPct val="0"/>
        </a:spcAft>
        <a:defRPr sz="3500">
          <a:solidFill>
            <a:srgbClr val="002A6C"/>
          </a:solidFill>
          <a:latin typeface="Gill Sans MT" pitchFamily="34" charset="0"/>
          <a:cs typeface="Arial" charset="0"/>
        </a:defRPr>
      </a:lvl3pPr>
      <a:lvl4pPr algn="ctr" rtl="0" eaLnBrk="1" fontAlgn="base" hangingPunct="1">
        <a:spcBef>
          <a:spcPct val="0"/>
        </a:spcBef>
        <a:spcAft>
          <a:spcPct val="0"/>
        </a:spcAft>
        <a:defRPr sz="3500">
          <a:solidFill>
            <a:srgbClr val="002A6C"/>
          </a:solidFill>
          <a:latin typeface="Gill Sans MT" pitchFamily="34" charset="0"/>
          <a:cs typeface="Arial" charset="0"/>
        </a:defRPr>
      </a:lvl4pPr>
      <a:lvl5pPr algn="ctr" rtl="0" eaLnBrk="1" fontAlgn="base" hangingPunct="1">
        <a:spcBef>
          <a:spcPct val="0"/>
        </a:spcBef>
        <a:spcAft>
          <a:spcPct val="0"/>
        </a:spcAft>
        <a:defRPr sz="3500">
          <a:solidFill>
            <a:srgbClr val="002A6C"/>
          </a:solidFill>
          <a:latin typeface="Gill Sans MT" pitchFamily="34" charset="0"/>
          <a:cs typeface="Arial" charset="0"/>
        </a:defRPr>
      </a:lvl5pPr>
      <a:lvl6pPr marL="457200" algn="ctr" rtl="0" eaLnBrk="1" fontAlgn="base" hangingPunct="1">
        <a:spcBef>
          <a:spcPct val="0"/>
        </a:spcBef>
        <a:spcAft>
          <a:spcPct val="0"/>
        </a:spcAft>
        <a:defRPr sz="3500">
          <a:solidFill>
            <a:srgbClr val="002A6C"/>
          </a:solidFill>
          <a:latin typeface="Gill Sans MT" pitchFamily="34" charset="0"/>
          <a:cs typeface="Arial" charset="0"/>
        </a:defRPr>
      </a:lvl6pPr>
      <a:lvl7pPr marL="914400" algn="ctr" rtl="0" eaLnBrk="1" fontAlgn="base" hangingPunct="1">
        <a:spcBef>
          <a:spcPct val="0"/>
        </a:spcBef>
        <a:spcAft>
          <a:spcPct val="0"/>
        </a:spcAft>
        <a:defRPr sz="3500">
          <a:solidFill>
            <a:srgbClr val="002A6C"/>
          </a:solidFill>
          <a:latin typeface="Gill Sans MT" pitchFamily="34" charset="0"/>
          <a:cs typeface="Arial" charset="0"/>
        </a:defRPr>
      </a:lvl7pPr>
      <a:lvl8pPr marL="1371600" algn="ctr" rtl="0" eaLnBrk="1" fontAlgn="base" hangingPunct="1">
        <a:spcBef>
          <a:spcPct val="0"/>
        </a:spcBef>
        <a:spcAft>
          <a:spcPct val="0"/>
        </a:spcAft>
        <a:defRPr sz="3500">
          <a:solidFill>
            <a:srgbClr val="002A6C"/>
          </a:solidFill>
          <a:latin typeface="Gill Sans MT" pitchFamily="34" charset="0"/>
          <a:cs typeface="Arial" charset="0"/>
        </a:defRPr>
      </a:lvl8pPr>
      <a:lvl9pPr marL="1828800" algn="ctr" rtl="0" eaLnBrk="1" fontAlgn="base" hangingPunct="1">
        <a:spcBef>
          <a:spcPct val="0"/>
        </a:spcBef>
        <a:spcAft>
          <a:spcPct val="0"/>
        </a:spcAft>
        <a:defRPr sz="3500">
          <a:solidFill>
            <a:srgbClr val="002A6C"/>
          </a:solidFill>
          <a:latin typeface="Gill Sans MT" pitchFamily="34"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5F5F5F"/>
          </a:solidFill>
          <a:latin typeface="Gill Sans MT" panose="020B0502020104020203"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rgbClr val="5F5F5F"/>
          </a:solidFill>
          <a:latin typeface="Gill Sans MT" panose="020B0502020104020203"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rgbClr val="5F5F5F"/>
          </a:solidFill>
          <a:latin typeface="Gill Sans MT" panose="020B0502020104020203"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rgbClr val="5F5F5F"/>
                </a:solidFill>
                <a:latin typeface="+mn-lt"/>
                <a:cs typeface="+mn-cs"/>
              </a:defRPr>
            </a:lvl1pPr>
          </a:lstStyle>
          <a:p>
            <a:pPr>
              <a:defRPr/>
            </a:pPr>
            <a:fld id="{A4438311-3C4B-43E1-9EEF-3D41646CB283}" type="slidenum">
              <a:rPr lang="en-US"/>
              <a:pPr>
                <a:defRPr/>
              </a:pPr>
              <a:t>‹#›</a:t>
            </a:fld>
            <a:endParaRPr lang="en-US"/>
          </a:p>
        </p:txBody>
      </p:sp>
      <p:sp>
        <p:nvSpPr>
          <p:cNvPr id="11"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rgbClr val="9DBFE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Tree>
    <p:custDataLst>
      <p:tags r:id="rId10"/>
    </p:custDataLst>
  </p:cSld>
  <p:clrMap bg1="lt1" tx1="dk1" bg2="lt2" tx2="dk2" accent1="accent1" accent2="accent2" accent3="accent3" accent4="accent4" accent5="accent5" accent6="accent6" hlink="hlink" folHlink="folHlink"/>
  <p:sldLayoutIdLst>
    <p:sldLayoutId id="2147483752" r:id="rId1"/>
    <p:sldLayoutId id="2147483753" r:id="rId2"/>
    <p:sldLayoutId id="2147483744" r:id="rId3"/>
    <p:sldLayoutId id="2147483745" r:id="rId4"/>
    <p:sldLayoutId id="2147483746" r:id="rId5"/>
    <p:sldLayoutId id="2147483747" r:id="rId6"/>
    <p:sldLayoutId id="2147483748" r:id="rId7"/>
    <p:sldLayoutId id="2147483754" r:id="rId8"/>
  </p:sldLayoutIdLst>
  <p:txStyles>
    <p:titleStyle>
      <a:lvl1pPr algn="ctr" rtl="0" eaLnBrk="0" fontAlgn="base" hangingPunct="0">
        <a:spcBef>
          <a:spcPct val="0"/>
        </a:spcBef>
        <a:spcAft>
          <a:spcPct val="0"/>
        </a:spcAft>
        <a:defRPr sz="3500" kern="1200">
          <a:solidFill>
            <a:srgbClr val="002A6C"/>
          </a:solidFill>
          <a:latin typeface="Gill Sans MT" panose="020B0502020104020203" pitchFamily="34" charset="0"/>
          <a:ea typeface="+mj-ea"/>
          <a:cs typeface="Arial" panose="020B0604020202020204" pitchFamily="34" charset="0"/>
        </a:defRPr>
      </a:lvl1pPr>
      <a:lvl2pPr algn="ctr" rtl="0" eaLnBrk="0" fontAlgn="base" hangingPunct="0">
        <a:spcBef>
          <a:spcPct val="0"/>
        </a:spcBef>
        <a:spcAft>
          <a:spcPct val="0"/>
        </a:spcAft>
        <a:defRPr sz="3500">
          <a:solidFill>
            <a:srgbClr val="002A6C"/>
          </a:solidFill>
          <a:latin typeface="Gill Sans MT" pitchFamily="34" charset="0"/>
          <a:cs typeface="Arial" charset="0"/>
        </a:defRPr>
      </a:lvl2pPr>
      <a:lvl3pPr algn="ctr" rtl="0" eaLnBrk="0" fontAlgn="base" hangingPunct="0">
        <a:spcBef>
          <a:spcPct val="0"/>
        </a:spcBef>
        <a:spcAft>
          <a:spcPct val="0"/>
        </a:spcAft>
        <a:defRPr sz="3500">
          <a:solidFill>
            <a:srgbClr val="002A6C"/>
          </a:solidFill>
          <a:latin typeface="Gill Sans MT" pitchFamily="34" charset="0"/>
          <a:cs typeface="Arial" charset="0"/>
        </a:defRPr>
      </a:lvl3pPr>
      <a:lvl4pPr algn="ctr" rtl="0" eaLnBrk="0" fontAlgn="base" hangingPunct="0">
        <a:spcBef>
          <a:spcPct val="0"/>
        </a:spcBef>
        <a:spcAft>
          <a:spcPct val="0"/>
        </a:spcAft>
        <a:defRPr sz="3500">
          <a:solidFill>
            <a:srgbClr val="002A6C"/>
          </a:solidFill>
          <a:latin typeface="Gill Sans MT" pitchFamily="34" charset="0"/>
          <a:cs typeface="Arial" charset="0"/>
        </a:defRPr>
      </a:lvl4pPr>
      <a:lvl5pPr algn="ctr" rtl="0" eaLnBrk="0" fontAlgn="base" hangingPunct="0">
        <a:spcBef>
          <a:spcPct val="0"/>
        </a:spcBef>
        <a:spcAft>
          <a:spcPct val="0"/>
        </a:spcAft>
        <a:defRPr sz="3500">
          <a:solidFill>
            <a:srgbClr val="002A6C"/>
          </a:solidFill>
          <a:latin typeface="Gill Sans MT" pitchFamily="34" charset="0"/>
          <a:cs typeface="Arial" charset="0"/>
        </a:defRPr>
      </a:lvl5pPr>
      <a:lvl6pPr marL="457200" algn="ctr" rtl="0" fontAlgn="base">
        <a:spcBef>
          <a:spcPct val="0"/>
        </a:spcBef>
        <a:spcAft>
          <a:spcPct val="0"/>
        </a:spcAft>
        <a:defRPr sz="3500">
          <a:solidFill>
            <a:srgbClr val="002A6C"/>
          </a:solidFill>
          <a:latin typeface="Gill Sans MT" pitchFamily="34" charset="0"/>
          <a:cs typeface="Arial" charset="0"/>
        </a:defRPr>
      </a:lvl6pPr>
      <a:lvl7pPr marL="914400" algn="ctr" rtl="0" fontAlgn="base">
        <a:spcBef>
          <a:spcPct val="0"/>
        </a:spcBef>
        <a:spcAft>
          <a:spcPct val="0"/>
        </a:spcAft>
        <a:defRPr sz="3500">
          <a:solidFill>
            <a:srgbClr val="002A6C"/>
          </a:solidFill>
          <a:latin typeface="Gill Sans MT" pitchFamily="34" charset="0"/>
          <a:cs typeface="Arial" charset="0"/>
        </a:defRPr>
      </a:lvl7pPr>
      <a:lvl8pPr marL="1371600" algn="ctr" rtl="0" fontAlgn="base">
        <a:spcBef>
          <a:spcPct val="0"/>
        </a:spcBef>
        <a:spcAft>
          <a:spcPct val="0"/>
        </a:spcAft>
        <a:defRPr sz="3500">
          <a:solidFill>
            <a:srgbClr val="002A6C"/>
          </a:solidFill>
          <a:latin typeface="Gill Sans MT" pitchFamily="34" charset="0"/>
          <a:cs typeface="Arial" charset="0"/>
        </a:defRPr>
      </a:lvl8pPr>
      <a:lvl9pPr marL="1828800" algn="ctr" rtl="0" fontAlgn="base">
        <a:spcBef>
          <a:spcPct val="0"/>
        </a:spcBef>
        <a:spcAft>
          <a:spcPct val="0"/>
        </a:spcAft>
        <a:defRPr sz="3500">
          <a:solidFill>
            <a:srgbClr val="002A6C"/>
          </a:solidFill>
          <a:latin typeface="Gill Sans MT"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F5F5F"/>
          </a:solidFill>
          <a:latin typeface="Gill Sans MT" panose="020B0502020104020203"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rgbClr val="5F5F5F"/>
          </a:solidFill>
          <a:latin typeface="Gill Sans MT" panose="020B0502020104020203"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rgbClr val="5F5F5F"/>
          </a:solidFill>
          <a:latin typeface="Gill Sans MT" panose="020B0502020104020203"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13.jpe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emergencies/diseases/zika/en/" TargetMode="Externa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https://www.cdc.gov/zika/index.html" TargetMode="External"/><Relationship Id="rId4" Type="http://schemas.openxmlformats.org/officeDocument/2006/relationships/hyperlink" Target="https://www.paho.org/hq/index.php?option=com_content&amp;view=article&amp;id=11585:zika-virus-infection&amp;Itemid=41688&amp;lang=en"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7.xml"/><Relationship Id="rId5" Type="http://schemas.openxmlformats.org/officeDocument/2006/relationships/hyperlink" Target="http://www.dcmot.com/what-is-zika-virus-its-transmission-symptoms-diagnosis-and-treatments/" TargetMode="Externa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41.xml"/><Relationship Id="rId5" Type="http://schemas.openxmlformats.org/officeDocument/2006/relationships/hyperlink" Target="http://www.dcmot.com/what-is-zika-virus-its-transmission-symptoms-diagnosis-and-treatments/" TargetMode="Externa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44.xml"/><Relationship Id="rId5" Type="http://schemas.openxmlformats.org/officeDocument/2006/relationships/hyperlink" Target="http://www.who.int/csr/resources/publications/zika/pregnancy-management/en/" TargetMode="Externa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tags" Target="../tags/tag45.xml"/><Relationship Id="rId6" Type="http://schemas.openxmlformats.org/officeDocument/2006/relationships/hyperlink" Target="https://creativecommons.org/licenses/by-nc-sa/2.0/?ref=ccsearch&amp;atype=rich" TargetMode="External"/><Relationship Id="rId5" Type="http://schemas.openxmlformats.org/officeDocument/2006/relationships/hyperlink" Target="https://www.flickr.com/photos/42213266@N00" TargetMode="External"/><Relationship Id="rId4" Type="http://schemas.openxmlformats.org/officeDocument/2006/relationships/hyperlink" Target="https://www.flickr.com/photos/42213266@N00/223437116"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51.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53.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56.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58.xml"/><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60.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63.xml"/><Relationship Id="rId4" Type="http://schemas.openxmlformats.org/officeDocument/2006/relationships/image" Target="../media/image28.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65.xml"/><Relationship Id="rId4" Type="http://schemas.openxmlformats.org/officeDocument/2006/relationships/image" Target="../media/image29.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57.xml.rels><?xml version="1.0" encoding="UTF-8" standalone="yes"?>
<Relationships xmlns="http://schemas.openxmlformats.org/package/2006/relationships"><Relationship Id="rId8" Type="http://schemas.openxmlformats.org/officeDocument/2006/relationships/hyperlink" Target="http://www.cdc.gov/mmwr/preview/mmwrhtml/rr6205a1.htm" TargetMode="External"/><Relationship Id="rId3" Type="http://schemas.openxmlformats.org/officeDocument/2006/relationships/notesSlide" Target="../notesSlides/notesSlide47.xml"/><Relationship Id="rId7" Type="http://schemas.openxmlformats.org/officeDocument/2006/relationships/hyperlink" Target="http://www.who.int/reproductivehealth/publications/family_planning/Ex-Summ-MEC-5/en/" TargetMode="External"/><Relationship Id="rId2" Type="http://schemas.openxmlformats.org/officeDocument/2006/relationships/slideLayout" Target="../slideLayouts/slideLayout3.xml"/><Relationship Id="rId1" Type="http://schemas.openxmlformats.org/officeDocument/2006/relationships/tags" Target="../tags/tag68.xml"/><Relationship Id="rId6" Type="http://schemas.openxmlformats.org/officeDocument/2006/relationships/hyperlink" Target="http://www.who.int/csr/resources/publications/zika/pregnancy-management/en/" TargetMode="External"/><Relationship Id="rId5" Type="http://schemas.openxmlformats.org/officeDocument/2006/relationships/hyperlink" Target="https://wwwnc.cdc.gov/travel/page/world-map-areas-with-zika" TargetMode="External"/><Relationship Id="rId4" Type="http://schemas.openxmlformats.org/officeDocument/2006/relationships/hyperlink" Target="NULL" TargetMode="External"/><Relationship Id="rId9" Type="http://schemas.openxmlformats.org/officeDocument/2006/relationships/hyperlink" Target="https://www.k4health.org/toolkits/fp-trm/family-planning-references-and-resources"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cdc.gov/vitalsigns/zika-babies/" TargetMode="External"/><Relationship Id="rId7" Type="http://schemas.openxmlformats.org/officeDocument/2006/relationships/hyperlink" Target="http://www.who.int/mediacentre/news/statements/2016/emergency-committee-zika-microcephaly/en/" TargetMode="External"/><Relationship Id="rId2" Type="http://schemas.openxmlformats.org/officeDocument/2006/relationships/slideLayout" Target="../slideLayouts/slideLayout3.xml"/><Relationship Id="rId1" Type="http://schemas.openxmlformats.org/officeDocument/2006/relationships/tags" Target="../tags/tag69.xml"/><Relationship Id="rId6" Type="http://schemas.openxmlformats.org/officeDocument/2006/relationships/hyperlink" Target="https://www.ncbi.nlm.nih.gov/pubmed/27222919" TargetMode="External"/><Relationship Id="rId5" Type="http://schemas.openxmlformats.org/officeDocument/2006/relationships/hyperlink" Target="http://dx.doi.org/10.3201/eid1705.101939" TargetMode="External"/><Relationship Id="rId4" Type="http://schemas.openxmlformats.org/officeDocument/2006/relationships/hyperlink" Target="https://www.cdc.gov/zika/comm-resource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70.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nc-sa/2.0/?ref=ccsearch&amp;atype=rich" TargetMode="External"/><Relationship Id="rId3" Type="http://schemas.openxmlformats.org/officeDocument/2006/relationships/notesSlide" Target="../notesSlides/notesSlide6.xml"/><Relationship Id="rId7" Type="http://schemas.openxmlformats.org/officeDocument/2006/relationships/hyperlink" Target="https://www.flickr.com/photos/91574361@N03" TargetMode="Externa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hyperlink" Target="https://www.flickr.com/photos/91574361@N03/25849279032"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idx="4294967295"/>
          </p:nvPr>
        </p:nvSpPr>
        <p:spPr>
          <a:xfrm>
            <a:off x="914400" y="1981200"/>
            <a:ext cx="7315200" cy="2667000"/>
          </a:xfrm>
        </p:spPr>
        <p:txBody>
          <a:bodyPr/>
          <a:lstStyle/>
          <a:p>
            <a:r>
              <a:rPr lang="en-US" sz="3600" b="1" dirty="0">
                <a:latin typeface="Gill Sans MT"/>
                <a:cs typeface="Arial"/>
              </a:rPr>
              <a:t>Care </a:t>
            </a:r>
            <a:r>
              <a:rPr lang="en-US" dirty="0">
                <a:latin typeface="Gill Sans MT"/>
                <a:cs typeface="Arial"/>
              </a:rPr>
              <a:t>for Women</a:t>
            </a:r>
            <a:r>
              <a:rPr lang="en-US" sz="3600" b="1" dirty="0">
                <a:latin typeface="Gill Sans MT"/>
                <a:cs typeface="Arial"/>
              </a:rPr>
              <a:t> at Risk </a:t>
            </a:r>
            <a:r>
              <a:rPr lang="en-US" dirty="0">
                <a:latin typeface="Gill Sans MT"/>
                <a:cs typeface="Arial"/>
              </a:rPr>
              <a:t>for</a:t>
            </a:r>
            <a:r>
              <a:rPr lang="en-US" sz="3600" b="1" dirty="0"/>
              <a:t/>
            </a:r>
            <a:br>
              <a:rPr lang="en-US" sz="3600" b="1" dirty="0"/>
            </a:br>
            <a:r>
              <a:rPr lang="en-US" sz="3600" b="1" dirty="0">
                <a:latin typeface="Gill Sans MT"/>
                <a:cs typeface="Arial"/>
              </a:rPr>
              <a:t>Zika Infection:</a:t>
            </a:r>
            <a:br>
              <a:rPr lang="en-US" sz="3600" b="1" dirty="0">
                <a:latin typeface="Gill Sans MT"/>
                <a:cs typeface="Arial"/>
              </a:rPr>
            </a:br>
            <a:r>
              <a:rPr lang="en-US" sz="3600" b="1" dirty="0">
                <a:latin typeface="Gill Sans MT"/>
                <a:cs typeface="Arial"/>
              </a:rPr>
              <a:t/>
            </a:r>
            <a:br>
              <a:rPr lang="en-US" sz="3600" b="1" dirty="0">
                <a:latin typeface="Gill Sans MT"/>
                <a:cs typeface="Arial"/>
              </a:rPr>
            </a:br>
            <a:r>
              <a:rPr lang="en-US" sz="3600" b="1" dirty="0">
                <a:latin typeface="Gill Sans MT"/>
                <a:cs typeface="Arial"/>
              </a:rPr>
              <a:t>Overview of the </a:t>
            </a:r>
            <a:r>
              <a:rPr lang="en-US" dirty="0">
                <a:latin typeface="Gill Sans MT"/>
                <a:cs typeface="Arial"/>
              </a:rPr>
              <a:t>Basics</a:t>
            </a:r>
            <a:endParaRPr lang="en-US" b="1" dirty="0">
              <a:latin typeface="Gill Sans MT"/>
              <a:cs typeface="Arial"/>
            </a:endParaRPr>
          </a:p>
        </p:txBody>
      </p:sp>
      <p:grpSp>
        <p:nvGrpSpPr>
          <p:cNvPr id="3" name="Group 2"/>
          <p:cNvGrpSpPr/>
          <p:nvPr/>
        </p:nvGrpSpPr>
        <p:grpSpPr>
          <a:xfrm>
            <a:off x="1013970" y="470043"/>
            <a:ext cx="7116060" cy="1295382"/>
            <a:chOff x="1749490" y="513525"/>
            <a:chExt cx="5337045" cy="1295382"/>
          </a:xfrm>
        </p:grpSpPr>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r="1978"/>
            <a:stretch/>
          </p:blipFill>
          <p:spPr>
            <a:xfrm>
              <a:off x="1749490" y="513525"/>
              <a:ext cx="3264160" cy="1295382"/>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74855" y="815734"/>
              <a:ext cx="2011680" cy="737616"/>
            </a:xfrm>
            <a:prstGeom prst="rect">
              <a:avLst/>
            </a:prstGeom>
          </p:spPr>
        </p:pic>
      </p:grpSp>
      <p:sp>
        <p:nvSpPr>
          <p:cNvPr id="6" name="TextBox 5">
            <a:extLst>
              <a:ext uri="{FF2B5EF4-FFF2-40B4-BE49-F238E27FC236}">
                <a16:creationId xmlns:a16="http://schemas.microsoft.com/office/drawing/2014/main" id="{A50094BA-0018-4FDA-BF4B-04C3FBE73576}"/>
              </a:ext>
            </a:extLst>
          </p:cNvPr>
          <p:cNvSpPr txBox="1"/>
          <p:nvPr/>
        </p:nvSpPr>
        <p:spPr>
          <a:xfrm>
            <a:off x="237766" y="629063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Arial"/>
              </a:rPr>
              <a:t>Current as of March 2020</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3C9D-B53E-4116-8DAE-CA7EAEA160E6}"/>
              </a:ext>
            </a:extLst>
          </p:cNvPr>
          <p:cNvSpPr>
            <a:spLocks noGrp="1"/>
          </p:cNvSpPr>
          <p:nvPr>
            <p:ph type="title"/>
          </p:nvPr>
        </p:nvSpPr>
        <p:spPr/>
        <p:txBody>
          <a:bodyPr>
            <a:normAutofit/>
          </a:bodyPr>
          <a:lstStyle/>
          <a:p>
            <a:r>
              <a:rPr lang="en-US" sz="3600" b="1" dirty="0">
                <a:solidFill>
                  <a:schemeClr val="tx2"/>
                </a:solidFill>
              </a:rPr>
              <a:t>Transmission: Sexual</a:t>
            </a:r>
          </a:p>
        </p:txBody>
      </p:sp>
      <p:pic>
        <p:nvPicPr>
          <p:cNvPr id="4" name="Picture 4" descr="A screenshot of a cell phone&#10;&#10;Description generated with very high confidence">
            <a:extLst>
              <a:ext uri="{FF2B5EF4-FFF2-40B4-BE49-F238E27FC236}">
                <a16:creationId xmlns:a16="http://schemas.microsoft.com/office/drawing/2014/main" id="{31353249-9BEB-4505-B103-A9DD93E14D57}"/>
              </a:ext>
            </a:extLst>
          </p:cNvPr>
          <p:cNvPicPr>
            <a:picLocks noChangeAspect="1"/>
          </p:cNvPicPr>
          <p:nvPr/>
        </p:nvPicPr>
        <p:blipFill>
          <a:blip r:embed="rId4"/>
          <a:stretch>
            <a:fillRect/>
          </a:stretch>
        </p:blipFill>
        <p:spPr>
          <a:xfrm>
            <a:off x="2480395" y="921255"/>
            <a:ext cx="4183210" cy="5410763"/>
          </a:xfrm>
          <a:prstGeom prst="rect">
            <a:avLst/>
          </a:prstGeom>
          <a:ln>
            <a:solidFill>
              <a:schemeClr val="bg1"/>
            </a:solidFill>
          </a:ln>
        </p:spPr>
      </p:pic>
      <p:sp>
        <p:nvSpPr>
          <p:cNvPr id="6" name="TextBox 5">
            <a:extLst>
              <a:ext uri="{FF2B5EF4-FFF2-40B4-BE49-F238E27FC236}">
                <a16:creationId xmlns:a16="http://schemas.microsoft.com/office/drawing/2014/main" id="{884C9753-326B-48EF-9D3C-FFE0022422F0}"/>
              </a:ext>
            </a:extLst>
          </p:cNvPr>
          <p:cNvSpPr txBox="1"/>
          <p:nvPr/>
        </p:nvSpPr>
        <p:spPr>
          <a:xfrm>
            <a:off x="2480395" y="6346363"/>
            <a:ext cx="3766710" cy="2462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000" dirty="0">
                <a:solidFill>
                  <a:schemeClr val="bg1"/>
                </a:solidFill>
              </a:rPr>
              <a:t>Image source: https://www.cdc.gov/zika/fs-posters/</a:t>
            </a:r>
            <a:r>
              <a:rPr lang="en-US" sz="1000" dirty="0">
                <a:solidFill>
                  <a:schemeClr val="bg1"/>
                </a:solidFill>
              </a:rPr>
              <a:t>text</a:t>
            </a:r>
            <a:endParaRPr lang="en-US" sz="1000" dirty="0">
              <a:solidFill>
                <a:schemeClr val="bg1"/>
              </a:solidFill>
              <a:cs typeface="Calibri"/>
            </a:endParaRPr>
          </a:p>
        </p:txBody>
      </p:sp>
    </p:spTree>
    <p:custDataLst>
      <p:tags r:id="rId1"/>
    </p:custDataLst>
    <p:extLst>
      <p:ext uri="{BB962C8B-B14F-4D97-AF65-F5344CB8AC3E}">
        <p14:creationId xmlns:p14="http://schemas.microsoft.com/office/powerpoint/2010/main" val="317102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732"/>
            <a:ext cx="8229600" cy="1143000"/>
          </a:xfrm>
        </p:spPr>
        <p:txBody>
          <a:bodyPr>
            <a:noAutofit/>
          </a:bodyPr>
          <a:lstStyle/>
          <a:p>
            <a:r>
              <a:rPr lang="en-US" sz="3600" b="1" dirty="0">
                <a:solidFill>
                  <a:schemeClr val="tx2"/>
                </a:solidFill>
              </a:rPr>
              <a:t>Clinical Presentation of </a:t>
            </a:r>
            <a:br>
              <a:rPr lang="en-US" sz="3600" b="1" dirty="0">
                <a:solidFill>
                  <a:schemeClr val="tx2"/>
                </a:solidFill>
              </a:rPr>
            </a:br>
            <a:r>
              <a:rPr lang="en-US" sz="3600" b="1" dirty="0">
                <a:solidFill>
                  <a:schemeClr val="tx2"/>
                </a:solidFill>
              </a:rPr>
              <a:t>Zika Infection</a:t>
            </a:r>
          </a:p>
        </p:txBody>
      </p:sp>
      <p:pic>
        <p:nvPicPr>
          <p:cNvPr id="4" name="Picture 3" descr="Infographic showing the most common symptoms of Zika diagrammed on a human figure. Common symptoms shown are Fever, Rash, Joint pain and Conjunctiviti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2571" y="1497226"/>
            <a:ext cx="4870662" cy="4870662"/>
          </a:xfrm>
          <a:prstGeom prst="rect">
            <a:avLst/>
          </a:prstGeom>
          <a:effectLst>
            <a:outerShdw blurRad="368300" dist="50800" dir="9480000" algn="ctr" rotWithShape="0">
              <a:srgbClr val="000000">
                <a:alpha val="40000"/>
              </a:srgbClr>
            </a:outerShdw>
          </a:effectLst>
        </p:spPr>
      </p:pic>
      <p:sp>
        <p:nvSpPr>
          <p:cNvPr id="5" name="TextBox 4"/>
          <p:cNvSpPr txBox="1"/>
          <p:nvPr/>
        </p:nvSpPr>
        <p:spPr>
          <a:xfrm>
            <a:off x="4788775" y="6367888"/>
            <a:ext cx="3704458" cy="430887"/>
          </a:xfrm>
          <a:prstGeom prst="rect">
            <a:avLst/>
          </a:prstGeom>
          <a:noFill/>
        </p:spPr>
        <p:txBody>
          <a:bodyPr wrap="square" rtlCol="0">
            <a:spAutoFit/>
          </a:bodyPr>
          <a:lstStyle/>
          <a:p>
            <a:r>
              <a:rPr lang="en-US" sz="1100" dirty="0">
                <a:solidFill>
                  <a:srgbClr val="5F5F5F"/>
                </a:solidFill>
              </a:rPr>
              <a:t>Image source: CDC (2017). Zika 101 [PowerPoint slides]. Retrieved from https://www.cdc.gov/zika/comm-resources/ </a:t>
            </a:r>
          </a:p>
        </p:txBody>
      </p:sp>
      <p:sp>
        <p:nvSpPr>
          <p:cNvPr id="7" name="Oval 6">
            <a:extLst>
              <a:ext uri="{FF2B5EF4-FFF2-40B4-BE49-F238E27FC236}">
                <a16:creationId xmlns:a16="http://schemas.microsoft.com/office/drawing/2014/main" id="{B538E841-1F05-4DC1-BEBF-0A0A26B9D104}"/>
              </a:ext>
            </a:extLst>
          </p:cNvPr>
          <p:cNvSpPr/>
          <p:nvPr/>
        </p:nvSpPr>
        <p:spPr>
          <a:xfrm>
            <a:off x="650766" y="1513493"/>
            <a:ext cx="2765095" cy="265911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Most people infected with Zika are asymptomatic</a:t>
            </a:r>
          </a:p>
        </p:txBody>
      </p:sp>
    </p:spTree>
    <p:custDataLst>
      <p:tags r:id="rId1"/>
    </p:custDataLst>
    <p:extLst>
      <p:ext uri="{BB962C8B-B14F-4D97-AF65-F5344CB8AC3E}">
        <p14:creationId xmlns:p14="http://schemas.microsoft.com/office/powerpoint/2010/main" val="277948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72"/>
            <a:ext cx="8229600" cy="1143000"/>
          </a:xfrm>
        </p:spPr>
        <p:txBody>
          <a:bodyPr>
            <a:noAutofit/>
          </a:bodyPr>
          <a:lstStyle/>
          <a:p>
            <a:r>
              <a:rPr lang="en-US" sz="3600" b="1" dirty="0">
                <a:solidFill>
                  <a:schemeClr val="tx2"/>
                </a:solidFill>
              </a:rPr>
              <a:t>Clinical Management of </a:t>
            </a:r>
            <a:br>
              <a:rPr lang="en-US" sz="3600" b="1" dirty="0">
                <a:solidFill>
                  <a:schemeClr val="tx2"/>
                </a:solidFill>
              </a:rPr>
            </a:br>
            <a:r>
              <a:rPr lang="en-US" sz="3600" b="1" dirty="0">
                <a:solidFill>
                  <a:schemeClr val="tx2"/>
                </a:solidFill>
              </a:rPr>
              <a:t>Zika Infection</a:t>
            </a:r>
          </a:p>
        </p:txBody>
      </p:sp>
      <p:sp>
        <p:nvSpPr>
          <p:cNvPr id="3" name="Content Placeholder 2"/>
          <p:cNvSpPr>
            <a:spLocks noGrp="1"/>
          </p:cNvSpPr>
          <p:nvPr>
            <p:ph idx="1"/>
          </p:nvPr>
        </p:nvSpPr>
        <p:spPr>
          <a:xfrm>
            <a:off x="804042" y="1875183"/>
            <a:ext cx="4885558" cy="3460685"/>
          </a:xfrm>
        </p:spPr>
        <p:txBody>
          <a:bodyPr/>
          <a:lstStyle/>
          <a:p>
            <a:pPr lvl="0"/>
            <a:r>
              <a:rPr lang="en-US" dirty="0">
                <a:solidFill>
                  <a:schemeClr val="tx1"/>
                </a:solidFill>
              </a:rPr>
              <a:t>No vaccine or antiviral treatments exist</a:t>
            </a:r>
          </a:p>
          <a:p>
            <a:pPr lvl="0"/>
            <a:r>
              <a:rPr lang="en-US" dirty="0">
                <a:solidFill>
                  <a:schemeClr val="tx1"/>
                </a:solidFill>
              </a:rPr>
              <a:t>Treat symptoms</a:t>
            </a:r>
          </a:p>
          <a:p>
            <a:pPr lvl="0"/>
            <a:r>
              <a:rPr lang="en-US" dirty="0">
                <a:solidFill>
                  <a:schemeClr val="tx1"/>
                </a:solidFill>
              </a:rPr>
              <a:t>Avoid aspirin and non-steroidal anti-inflammatory drugs (NSAIDS)</a:t>
            </a:r>
          </a:p>
        </p:txBody>
      </p:sp>
      <p:sp>
        <p:nvSpPr>
          <p:cNvPr id="5" name="TextBox 4"/>
          <p:cNvSpPr txBox="1"/>
          <p:nvPr/>
        </p:nvSpPr>
        <p:spPr>
          <a:xfrm>
            <a:off x="5914924" y="4189488"/>
            <a:ext cx="3700130" cy="261610"/>
          </a:xfrm>
          <a:prstGeom prst="rect">
            <a:avLst/>
          </a:prstGeom>
          <a:noFill/>
        </p:spPr>
        <p:txBody>
          <a:bodyPr wrap="square" rtlCol="0">
            <a:spAutoFit/>
          </a:bodyPr>
          <a:lstStyle/>
          <a:p>
            <a:r>
              <a:rPr lang="en-US" sz="1100" dirty="0">
                <a:solidFill>
                  <a:srgbClr val="5F5F5F"/>
                </a:solidFill>
              </a:rPr>
              <a:t>.</a:t>
            </a:r>
          </a:p>
        </p:txBody>
      </p:sp>
      <p:grpSp>
        <p:nvGrpSpPr>
          <p:cNvPr id="6" name="Group 5">
            <a:extLst>
              <a:ext uri="{FF2B5EF4-FFF2-40B4-BE49-F238E27FC236}">
                <a16:creationId xmlns:a16="http://schemas.microsoft.com/office/drawing/2014/main" id="{5F34A469-2DE6-4485-9493-939A6D9840E6}"/>
              </a:ext>
            </a:extLst>
          </p:cNvPr>
          <p:cNvGrpSpPr/>
          <p:nvPr/>
        </p:nvGrpSpPr>
        <p:grpSpPr>
          <a:xfrm>
            <a:off x="5914924" y="1875183"/>
            <a:ext cx="2425034" cy="2314305"/>
            <a:chOff x="3110349" y="1782966"/>
            <a:chExt cx="3893126" cy="3194283"/>
          </a:xfrm>
        </p:grpSpPr>
        <p:pic>
          <p:nvPicPr>
            <p:cNvPr id="7" name="Picture 2" descr="Plastic Medical Syringe and Vial Icon royalty-free plastic medical syringe and vial icon stock vector art &amp;amp; more images of syringe">
              <a:extLst>
                <a:ext uri="{FF2B5EF4-FFF2-40B4-BE49-F238E27FC236}">
                  <a16:creationId xmlns:a16="http://schemas.microsoft.com/office/drawing/2014/main" id="{809F4324-D83A-4185-9897-E8C7A93B02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0349" y="1782966"/>
              <a:ext cx="3144982" cy="3144982"/>
            </a:xfrm>
            <a:prstGeom prst="rect">
              <a:avLst/>
            </a:prstGeom>
            <a:noFill/>
            <a:extLst>
              <a:ext uri="{909E8E84-426E-40DD-AFC4-6F175D3DCCD1}">
                <a14:hiddenFill xmlns:a14="http://schemas.microsoft.com/office/drawing/2010/main">
                  <a:solidFill>
                    <a:srgbClr val="FFFFFF"/>
                  </a:solidFill>
                </a14:hiddenFill>
              </a:ext>
            </a:extLst>
          </p:spPr>
        </p:pic>
        <p:sp>
          <p:nvSpPr>
            <p:cNvPr id="8" name="&quot;Not Allowed&quot; Symbol 7">
              <a:extLst>
                <a:ext uri="{FF2B5EF4-FFF2-40B4-BE49-F238E27FC236}">
                  <a16:creationId xmlns:a16="http://schemas.microsoft.com/office/drawing/2014/main" id="{955892F4-82B9-422A-B755-EA342994F3D1}"/>
                </a:ext>
              </a:extLst>
            </p:cNvPr>
            <p:cNvSpPr/>
            <p:nvPr/>
          </p:nvSpPr>
          <p:spPr>
            <a:xfrm>
              <a:off x="3110349" y="1832267"/>
              <a:ext cx="3893126" cy="3144982"/>
            </a:xfrm>
            <a:prstGeom prst="noSmoking">
              <a:avLst>
                <a:gd name="adj" fmla="val 949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ustDataLst>
      <p:tags r:id="rId1"/>
    </p:custDataLst>
    <p:extLst>
      <p:ext uri="{BB962C8B-B14F-4D97-AF65-F5344CB8AC3E}">
        <p14:creationId xmlns:p14="http://schemas.microsoft.com/office/powerpoint/2010/main" val="388127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FB7-1CF6-4704-80B2-A29C1F3E1A87}"/>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CC624CF2-B5AD-476B-98CE-E51CDC8E5465}"/>
              </a:ext>
            </a:extLst>
          </p:cNvPr>
          <p:cNvSpPr>
            <a:spLocks noGrp="1"/>
          </p:cNvSpPr>
          <p:nvPr>
            <p:ph idx="1"/>
          </p:nvPr>
        </p:nvSpPr>
        <p:spPr>
          <a:xfrm>
            <a:off x="805543" y="1491343"/>
            <a:ext cx="7513812" cy="4525963"/>
          </a:xfrm>
        </p:spPr>
        <p:txBody>
          <a:bodyPr/>
          <a:lstStyle/>
          <a:p>
            <a:pPr marL="0" indent="0">
              <a:spcBef>
                <a:spcPts val="0"/>
              </a:spcBef>
              <a:spcAft>
                <a:spcPts val="1200"/>
              </a:spcAft>
              <a:buNone/>
            </a:pPr>
            <a:r>
              <a:rPr lang="en-US" i="1" dirty="0">
                <a:solidFill>
                  <a:srgbClr val="808080"/>
                </a:solidFill>
              </a:rPr>
              <a:t>What are the ways an infant can become infected with the Zika virus?</a:t>
            </a:r>
          </a:p>
          <a:p>
            <a:pPr lvl="1">
              <a:spcBef>
                <a:spcPts val="0"/>
              </a:spcBef>
              <a:spcAft>
                <a:spcPts val="1200"/>
              </a:spcAft>
            </a:pPr>
            <a:r>
              <a:rPr lang="en-US" dirty="0">
                <a:solidFill>
                  <a:schemeClr val="tx2"/>
                </a:solidFill>
              </a:rPr>
              <a:t>During pregnancy</a:t>
            </a:r>
          </a:p>
          <a:p>
            <a:pPr lvl="1">
              <a:spcBef>
                <a:spcPts val="0"/>
              </a:spcBef>
              <a:spcAft>
                <a:spcPts val="1200"/>
              </a:spcAft>
            </a:pPr>
            <a:r>
              <a:rPr lang="en-US" dirty="0">
                <a:solidFill>
                  <a:schemeClr val="tx2"/>
                </a:solidFill>
              </a:rPr>
              <a:t>During delivery/perinatal</a:t>
            </a:r>
          </a:p>
          <a:p>
            <a:pPr lvl="1">
              <a:spcBef>
                <a:spcPts val="0"/>
              </a:spcBef>
              <a:spcAft>
                <a:spcPts val="1200"/>
              </a:spcAft>
            </a:pPr>
            <a:r>
              <a:rPr lang="en-US" dirty="0">
                <a:solidFill>
                  <a:schemeClr val="tx2"/>
                </a:solidFill>
              </a:rPr>
              <a:t>After delivery by mosquito bite</a:t>
            </a:r>
          </a:p>
          <a:p>
            <a:pPr lvl="1">
              <a:spcBef>
                <a:spcPts val="0"/>
              </a:spcBef>
              <a:spcAft>
                <a:spcPts val="1200"/>
              </a:spcAft>
            </a:pPr>
            <a:r>
              <a:rPr lang="en-US" dirty="0">
                <a:solidFill>
                  <a:schemeClr val="tx2"/>
                </a:solidFill>
              </a:rPr>
              <a:t>Airborne </a:t>
            </a:r>
          </a:p>
        </p:txBody>
      </p:sp>
    </p:spTree>
    <p:custDataLst>
      <p:tags r:id="rId1"/>
    </p:custDataLst>
    <p:extLst>
      <p:ext uri="{BB962C8B-B14F-4D97-AF65-F5344CB8AC3E}">
        <p14:creationId xmlns:p14="http://schemas.microsoft.com/office/powerpoint/2010/main" val="24254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F30D-1F62-4C2B-8A11-A0B468FDCC9E}"/>
              </a:ext>
            </a:extLst>
          </p:cNvPr>
          <p:cNvSpPr>
            <a:spLocks noGrp="1"/>
          </p:cNvSpPr>
          <p:nvPr>
            <p:ph type="title"/>
          </p:nvPr>
        </p:nvSpPr>
        <p:spPr/>
        <p:txBody>
          <a:bodyPr/>
          <a:lstStyle/>
          <a:p>
            <a:r>
              <a:rPr lang="en-US" dirty="0"/>
              <a:t>Knowledge Check Answer</a:t>
            </a:r>
          </a:p>
        </p:txBody>
      </p:sp>
      <p:sp>
        <p:nvSpPr>
          <p:cNvPr id="3" name="Content Placeholder 2">
            <a:extLst>
              <a:ext uri="{FF2B5EF4-FFF2-40B4-BE49-F238E27FC236}">
                <a16:creationId xmlns:a16="http://schemas.microsoft.com/office/drawing/2014/main" id="{F5B20929-0834-4444-BF50-C05159278EAA}"/>
              </a:ext>
            </a:extLst>
          </p:cNvPr>
          <p:cNvSpPr>
            <a:spLocks noGrp="1"/>
          </p:cNvSpPr>
          <p:nvPr>
            <p:ph idx="1"/>
          </p:nvPr>
        </p:nvSpPr>
        <p:spPr>
          <a:xfrm>
            <a:off x="827314" y="1480458"/>
            <a:ext cx="7413172" cy="2883724"/>
          </a:xfrm>
        </p:spPr>
        <p:txBody>
          <a:bodyPr/>
          <a:lstStyle/>
          <a:p>
            <a:pPr marL="0" indent="0">
              <a:buNone/>
            </a:pPr>
            <a:r>
              <a:rPr lang="en-US" dirty="0">
                <a:solidFill>
                  <a:srgbClr val="808080"/>
                </a:solidFill>
              </a:rPr>
              <a:t>An infant can become infected by the Zika virus in the following ways:</a:t>
            </a:r>
          </a:p>
          <a:p>
            <a:r>
              <a:rPr lang="en-US" dirty="0">
                <a:solidFill>
                  <a:srgbClr val="808080"/>
                </a:solidFill>
              </a:rPr>
              <a:t>during pregnancy</a:t>
            </a:r>
          </a:p>
          <a:p>
            <a:r>
              <a:rPr lang="en-US" dirty="0">
                <a:solidFill>
                  <a:srgbClr val="808080"/>
                </a:solidFill>
              </a:rPr>
              <a:t>during delivery/perinatal</a:t>
            </a:r>
          </a:p>
          <a:p>
            <a:r>
              <a:rPr lang="en-US" dirty="0">
                <a:solidFill>
                  <a:srgbClr val="808080"/>
                </a:solidFill>
              </a:rPr>
              <a:t>after delivery by mosquito bite</a:t>
            </a:r>
          </a:p>
        </p:txBody>
      </p:sp>
      <p:sp>
        <p:nvSpPr>
          <p:cNvPr id="4" name="TextBox 3">
            <a:extLst>
              <a:ext uri="{FF2B5EF4-FFF2-40B4-BE49-F238E27FC236}">
                <a16:creationId xmlns:a16="http://schemas.microsoft.com/office/drawing/2014/main" id="{19D68B3E-F825-4CC1-A902-2204E406119F}"/>
              </a:ext>
            </a:extLst>
          </p:cNvPr>
          <p:cNvSpPr txBox="1"/>
          <p:nvPr/>
        </p:nvSpPr>
        <p:spPr>
          <a:xfrm>
            <a:off x="540333" y="4765951"/>
            <a:ext cx="8118763" cy="584775"/>
          </a:xfrm>
          <a:prstGeom prst="rect">
            <a:avLst/>
          </a:prstGeom>
          <a:noFill/>
          <a:ln>
            <a:solidFill>
              <a:srgbClr val="0070C0"/>
            </a:solidFill>
          </a:ln>
        </p:spPr>
        <p:txBody>
          <a:bodyPr wrap="square" rtlCol="0">
            <a:spAutoFit/>
          </a:bodyPr>
          <a:lstStyle/>
          <a:p>
            <a:r>
              <a:rPr lang="en-US" sz="3200" dirty="0">
                <a:solidFill>
                  <a:srgbClr val="808080"/>
                </a:solidFill>
              </a:rPr>
              <a:t>The Zika virus is </a:t>
            </a:r>
            <a:r>
              <a:rPr lang="en-US" sz="3200" b="1" dirty="0">
                <a:solidFill>
                  <a:srgbClr val="808080"/>
                </a:solidFill>
              </a:rPr>
              <a:t>not</a:t>
            </a:r>
            <a:r>
              <a:rPr lang="en-US" sz="3200" dirty="0">
                <a:solidFill>
                  <a:srgbClr val="808080"/>
                </a:solidFill>
              </a:rPr>
              <a:t> transmitted through the air.</a:t>
            </a:r>
          </a:p>
        </p:txBody>
      </p:sp>
    </p:spTree>
    <p:custDataLst>
      <p:tags r:id="rId1"/>
    </p:custDataLst>
    <p:extLst>
      <p:ext uri="{BB962C8B-B14F-4D97-AF65-F5344CB8AC3E}">
        <p14:creationId xmlns:p14="http://schemas.microsoft.com/office/powerpoint/2010/main" val="128159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134" y="-25049"/>
            <a:ext cx="7336465" cy="1143000"/>
          </a:xfrm>
        </p:spPr>
        <p:txBody>
          <a:bodyPr>
            <a:normAutofit/>
          </a:bodyPr>
          <a:lstStyle/>
          <a:p>
            <a:r>
              <a:rPr lang="en-US" sz="3600" b="1">
                <a:latin typeface="Gill Sans MT"/>
                <a:cs typeface="Arial"/>
              </a:rPr>
              <a:t>Prevention Strategies</a:t>
            </a:r>
            <a:r>
              <a:rPr lang="en-US" sz="3600">
                <a:latin typeface="Gill Sans MT"/>
                <a:cs typeface="Arial"/>
              </a:rPr>
              <a:t>: Overview</a:t>
            </a:r>
            <a:endParaRPr lang="en-US" sz="3600" b="1" dirty="0">
              <a:solidFill>
                <a:schemeClr val="tx2"/>
              </a:solidFill>
            </a:endParaRPr>
          </a:p>
        </p:txBody>
      </p:sp>
      <p:sp>
        <p:nvSpPr>
          <p:cNvPr id="3" name="Content Placeholder 2"/>
          <p:cNvSpPr>
            <a:spLocks noGrp="1"/>
          </p:cNvSpPr>
          <p:nvPr>
            <p:ph idx="1"/>
          </p:nvPr>
        </p:nvSpPr>
        <p:spPr>
          <a:xfrm>
            <a:off x="893133" y="1468627"/>
            <a:ext cx="7336465" cy="4517627"/>
          </a:xfrm>
        </p:spPr>
        <p:txBody>
          <a:bodyPr/>
          <a:lstStyle/>
          <a:p>
            <a:pPr>
              <a:spcBef>
                <a:spcPts val="0"/>
              </a:spcBef>
              <a:spcAft>
                <a:spcPts val="1200"/>
              </a:spcAft>
            </a:pPr>
            <a:r>
              <a:rPr lang="en-US" dirty="0">
                <a:solidFill>
                  <a:srgbClr val="808080"/>
                </a:solidFill>
              </a:rPr>
              <a:t>Follow vector control measures</a:t>
            </a:r>
          </a:p>
          <a:p>
            <a:pPr>
              <a:spcBef>
                <a:spcPts val="0"/>
              </a:spcBef>
              <a:spcAft>
                <a:spcPts val="1200"/>
              </a:spcAft>
            </a:pPr>
            <a:r>
              <a:rPr lang="en-US" dirty="0">
                <a:solidFill>
                  <a:srgbClr val="808080"/>
                </a:solidFill>
              </a:rPr>
              <a:t>Avoid mosquito bites</a:t>
            </a:r>
          </a:p>
          <a:p>
            <a:pPr>
              <a:spcBef>
                <a:spcPts val="0"/>
              </a:spcBef>
              <a:spcAft>
                <a:spcPts val="1200"/>
              </a:spcAft>
            </a:pPr>
            <a:r>
              <a:rPr lang="en-US" dirty="0">
                <a:solidFill>
                  <a:srgbClr val="808080"/>
                </a:solidFill>
              </a:rPr>
              <a:t>Prevent unintended pregnancies</a:t>
            </a:r>
          </a:p>
          <a:p>
            <a:pPr>
              <a:spcBef>
                <a:spcPts val="0"/>
              </a:spcBef>
              <a:spcAft>
                <a:spcPts val="1200"/>
              </a:spcAft>
            </a:pPr>
            <a:r>
              <a:rPr lang="en-US">
                <a:solidFill>
                  <a:srgbClr val="808080"/>
                </a:solidFill>
                <a:latin typeface="Gill Sans MT"/>
                <a:cs typeface="Arial"/>
              </a:rPr>
              <a:t>Prevent infection during pregnancy </a:t>
            </a:r>
          </a:p>
          <a:p>
            <a:pPr>
              <a:spcBef>
                <a:spcPts val="0"/>
              </a:spcBef>
              <a:spcAft>
                <a:spcPts val="1200"/>
              </a:spcAft>
            </a:pPr>
            <a:r>
              <a:rPr lang="en-US">
                <a:solidFill>
                  <a:srgbClr val="808080"/>
                </a:solidFill>
                <a:latin typeface="Gill Sans MT"/>
                <a:cs typeface="Arial"/>
              </a:rPr>
              <a:t>Use universal infection prevention and control strategies for delivery</a:t>
            </a:r>
            <a:endParaRPr lang="en-US"/>
          </a:p>
        </p:txBody>
      </p:sp>
    </p:spTree>
    <p:custDataLst>
      <p:tags r:id="rId1"/>
    </p:custDataLst>
    <p:extLst>
      <p:ext uri="{BB962C8B-B14F-4D97-AF65-F5344CB8AC3E}">
        <p14:creationId xmlns:p14="http://schemas.microsoft.com/office/powerpoint/2010/main" val="3418159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043"/>
            <a:ext cx="8229600" cy="1143000"/>
          </a:xfrm>
        </p:spPr>
        <p:txBody>
          <a:bodyPr>
            <a:noAutofit/>
          </a:bodyPr>
          <a:lstStyle/>
          <a:p>
            <a:r>
              <a:rPr lang="en-US" sz="3600" b="1" dirty="0">
                <a:solidFill>
                  <a:schemeClr val="tx2"/>
                </a:solidFill>
              </a:rPr>
              <a:t>Prevention: Vector Control</a:t>
            </a:r>
            <a:br>
              <a:rPr lang="en-US" sz="3600" b="1" dirty="0">
                <a:solidFill>
                  <a:schemeClr val="tx2"/>
                </a:solidFill>
              </a:rPr>
            </a:br>
            <a:endParaRPr lang="en-US" sz="3600" b="1" dirty="0">
              <a:solidFill>
                <a:schemeClr val="tx2"/>
              </a:solidFill>
            </a:endParaRPr>
          </a:p>
        </p:txBody>
      </p:sp>
      <p:sp>
        <p:nvSpPr>
          <p:cNvPr id="3" name="Content Placeholder 2"/>
          <p:cNvSpPr>
            <a:spLocks noGrp="1"/>
          </p:cNvSpPr>
          <p:nvPr>
            <p:ph idx="1"/>
          </p:nvPr>
        </p:nvSpPr>
        <p:spPr>
          <a:xfrm>
            <a:off x="827567" y="1476154"/>
            <a:ext cx="4595037" cy="2098242"/>
          </a:xfrm>
        </p:spPr>
        <p:txBody>
          <a:bodyPr/>
          <a:lstStyle/>
          <a:p>
            <a:r>
              <a:rPr lang="en-US" dirty="0">
                <a:solidFill>
                  <a:srgbClr val="808080"/>
                </a:solidFill>
              </a:rPr>
              <a:t>Cover water storage containers</a:t>
            </a:r>
          </a:p>
          <a:p>
            <a:r>
              <a:rPr lang="en-US" dirty="0">
                <a:solidFill>
                  <a:srgbClr val="808080"/>
                </a:solidFill>
              </a:rPr>
              <a:t>Scrub containers to remove mosquito eggs</a:t>
            </a:r>
          </a:p>
          <a:p>
            <a:r>
              <a:rPr lang="en-US" dirty="0">
                <a:solidFill>
                  <a:srgbClr val="808080"/>
                </a:solidFill>
              </a:rPr>
              <a:t>Empty standing water</a:t>
            </a:r>
          </a:p>
          <a:p>
            <a:pPr marL="0" indent="0">
              <a:buNone/>
            </a:pPr>
            <a:endParaRPr lang="en-US" dirty="0">
              <a:solidFill>
                <a:srgbClr val="808080"/>
              </a:solidFill>
            </a:endParaRPr>
          </a:p>
        </p:txBody>
      </p:sp>
      <p:pic>
        <p:nvPicPr>
          <p:cNvPr id="6" name="Picture 5">
            <a:extLst>
              <a:ext uri="{FF2B5EF4-FFF2-40B4-BE49-F238E27FC236}">
                <a16:creationId xmlns:a16="http://schemas.microsoft.com/office/drawing/2014/main" id="{D39F150C-69F7-4973-9CD1-6566BBA56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121" y="1407043"/>
            <a:ext cx="2119312" cy="2776463"/>
          </a:xfrm>
          <a:prstGeom prst="rect">
            <a:avLst/>
          </a:prstGeom>
        </p:spPr>
      </p:pic>
      <p:sp>
        <p:nvSpPr>
          <p:cNvPr id="7" name="&quot;Not Allowed&quot; Symbol 6">
            <a:extLst>
              <a:ext uri="{FF2B5EF4-FFF2-40B4-BE49-F238E27FC236}">
                <a16:creationId xmlns:a16="http://schemas.microsoft.com/office/drawing/2014/main" id="{1E726906-17B1-42E2-9EEE-2F6F0A0598EE}"/>
              </a:ext>
            </a:extLst>
          </p:cNvPr>
          <p:cNvSpPr/>
          <p:nvPr/>
        </p:nvSpPr>
        <p:spPr>
          <a:xfrm>
            <a:off x="5942327" y="1476154"/>
            <a:ext cx="2628900" cy="2776463"/>
          </a:xfrm>
          <a:prstGeom prst="noSmoking">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130214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a:solidFill>
                  <a:schemeClr val="tx2"/>
                </a:solidFill>
              </a:rPr>
              <a:t>Prevention:  Avoid Mosquito Bites</a:t>
            </a:r>
          </a:p>
        </p:txBody>
      </p:sp>
      <p:sp>
        <p:nvSpPr>
          <p:cNvPr id="3" name="Content Placeholder 2"/>
          <p:cNvSpPr>
            <a:spLocks noGrp="1"/>
          </p:cNvSpPr>
          <p:nvPr>
            <p:ph idx="1"/>
          </p:nvPr>
        </p:nvSpPr>
        <p:spPr>
          <a:xfrm>
            <a:off x="304800" y="990600"/>
            <a:ext cx="8610600" cy="4571999"/>
          </a:xfrm>
        </p:spPr>
        <p:txBody>
          <a:bodyPr/>
          <a:lstStyle/>
          <a:p>
            <a:endParaRPr lang="en-US" sz="2400" i="1"/>
          </a:p>
          <a:p>
            <a:endParaRPr lang="en-US" sz="2400"/>
          </a:p>
        </p:txBody>
      </p:sp>
      <p:pic>
        <p:nvPicPr>
          <p:cNvPr id="6" name="Picture 5" descr="A close up of a logo&#10;&#10;Description automatically generated">
            <a:extLst>
              <a:ext uri="{FF2B5EF4-FFF2-40B4-BE49-F238E27FC236}">
                <a16:creationId xmlns:a16="http://schemas.microsoft.com/office/drawing/2014/main" id="{B4517A7E-A4A6-4209-8CC4-DD0687C941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4110" y="924914"/>
            <a:ext cx="4855780" cy="5133798"/>
          </a:xfrm>
          <a:prstGeom prst="rect">
            <a:avLst/>
          </a:prstGeom>
        </p:spPr>
      </p:pic>
      <p:sp>
        <p:nvSpPr>
          <p:cNvPr id="4" name="TextBox 3">
            <a:extLst>
              <a:ext uri="{FF2B5EF4-FFF2-40B4-BE49-F238E27FC236}">
                <a16:creationId xmlns:a16="http://schemas.microsoft.com/office/drawing/2014/main" id="{5E3D6061-D508-4A7E-B552-B2696CC63EAD}"/>
              </a:ext>
            </a:extLst>
          </p:cNvPr>
          <p:cNvSpPr txBox="1"/>
          <p:nvPr/>
        </p:nvSpPr>
        <p:spPr>
          <a:xfrm>
            <a:off x="3675555" y="5786588"/>
            <a:ext cx="1869090" cy="259424"/>
          </a:xfrm>
          <a:prstGeom prst="rect">
            <a:avLst/>
          </a:prstGeom>
          <a:noFill/>
        </p:spPr>
        <p:txBody>
          <a:bodyPr wrap="square" rtlCol="0">
            <a:spAutoFit/>
          </a:bodyPr>
          <a:lstStyle/>
          <a:p>
            <a:r>
              <a:rPr lang="en-US" sz="1100" dirty="0">
                <a:solidFill>
                  <a:srgbClr val="808080"/>
                </a:solidFill>
              </a:rPr>
              <a:t>Image source: Jhpiego, 2018</a:t>
            </a:r>
          </a:p>
        </p:txBody>
      </p:sp>
    </p:spTree>
    <p:custDataLst>
      <p:tags r:id="rId1"/>
    </p:custDataLst>
    <p:extLst>
      <p:ext uri="{BB962C8B-B14F-4D97-AF65-F5344CB8AC3E}">
        <p14:creationId xmlns:p14="http://schemas.microsoft.com/office/powerpoint/2010/main" val="251047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a:solidFill>
                  <a:schemeClr val="tx2"/>
                </a:solidFill>
              </a:rPr>
              <a:t>Prevention:  Avoid Mosquito Bites</a:t>
            </a:r>
          </a:p>
        </p:txBody>
      </p:sp>
      <p:sp>
        <p:nvSpPr>
          <p:cNvPr id="4" name="Content Placeholder 2">
            <a:extLst>
              <a:ext uri="{FF2B5EF4-FFF2-40B4-BE49-F238E27FC236}">
                <a16:creationId xmlns:a16="http://schemas.microsoft.com/office/drawing/2014/main" id="{F7A5EFD9-9C0D-4A33-BF0A-B08D4AF86E8E}"/>
              </a:ext>
            </a:extLst>
          </p:cNvPr>
          <p:cNvSpPr txBox="1">
            <a:spLocks/>
          </p:cNvSpPr>
          <p:nvPr/>
        </p:nvSpPr>
        <p:spPr bwMode="auto">
          <a:xfrm>
            <a:off x="456209" y="1463629"/>
            <a:ext cx="8228730" cy="443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rgbClr val="5F5F5F"/>
                </a:solidFill>
                <a:latin typeface="Gill Sans MT" panose="020B0502020104020203"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rgbClr val="5F5F5F"/>
                </a:solidFill>
                <a:latin typeface="Gill Sans MT" panose="020B0502020104020203"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rgbClr val="5F5F5F"/>
                </a:solidFill>
                <a:latin typeface="Gill Sans MT" panose="020B0502020104020203"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spcBef>
                <a:spcPct val="30000"/>
              </a:spcBef>
              <a:buNone/>
              <a:defRPr/>
            </a:pPr>
            <a:r>
              <a:rPr lang="en-US" sz="2800" b="1" dirty="0">
                <a:solidFill>
                  <a:srgbClr val="808080"/>
                </a:solidFill>
              </a:rPr>
              <a:t>Guidelines for Using Insect Repellent</a:t>
            </a:r>
          </a:p>
          <a:p>
            <a:pPr eaLnBrk="0" hangingPunct="0">
              <a:spcBef>
                <a:spcPct val="30000"/>
              </a:spcBef>
              <a:defRPr/>
            </a:pPr>
            <a:r>
              <a:rPr lang="en-US" sz="2800" dirty="0">
                <a:solidFill>
                  <a:srgbClr val="808080"/>
                </a:solidFill>
              </a:rPr>
              <a:t>Use repellents containing DEET, picaridin, oil of lemon eucalyptus, or IR3535 </a:t>
            </a:r>
          </a:p>
          <a:p>
            <a:pPr eaLnBrk="0" hangingPunct="0">
              <a:spcBef>
                <a:spcPct val="30000"/>
              </a:spcBef>
              <a:defRPr/>
            </a:pPr>
            <a:r>
              <a:rPr lang="en-US" sz="2800" dirty="0">
                <a:solidFill>
                  <a:srgbClr val="808080"/>
                </a:solidFill>
              </a:rPr>
              <a:t>Apply only to exposed skin and clothing</a:t>
            </a:r>
          </a:p>
          <a:p>
            <a:pPr eaLnBrk="0" hangingPunct="0">
              <a:spcBef>
                <a:spcPct val="30000"/>
              </a:spcBef>
              <a:defRPr/>
            </a:pPr>
            <a:r>
              <a:rPr lang="en-US" sz="2800">
                <a:solidFill>
                  <a:srgbClr val="808080"/>
                </a:solidFill>
                <a:latin typeface="Gill Sans MT"/>
                <a:cs typeface="Arial"/>
              </a:rPr>
              <a:t>Do not use on wounds, irritated skin, eyes, mouth</a:t>
            </a:r>
          </a:p>
          <a:p>
            <a:pPr eaLnBrk="0" hangingPunct="0">
              <a:spcBef>
                <a:spcPct val="30000"/>
              </a:spcBef>
              <a:defRPr/>
            </a:pPr>
            <a:r>
              <a:rPr lang="en-US" sz="2800">
                <a:solidFill>
                  <a:srgbClr val="808080"/>
                </a:solidFill>
                <a:latin typeface="Gill Sans MT"/>
                <a:cs typeface="Arial"/>
              </a:rPr>
              <a:t>Do not use repellent on babies &lt;2 months old</a:t>
            </a:r>
          </a:p>
          <a:p>
            <a:pPr lvl="1">
              <a:spcBef>
                <a:spcPct val="30000"/>
              </a:spcBef>
              <a:defRPr/>
            </a:pPr>
            <a:r>
              <a:rPr lang="en-US" sz="2400">
                <a:solidFill>
                  <a:srgbClr val="808080"/>
                </a:solidFill>
                <a:latin typeface="Gill Sans MT"/>
                <a:cs typeface="Arial"/>
              </a:rPr>
              <a:t>No oil of eucalyptus on children &lt;3 years old</a:t>
            </a:r>
            <a:endParaRPr lang="en-US" sz="2400" dirty="0">
              <a:solidFill>
                <a:srgbClr val="808080"/>
              </a:solidFill>
              <a:latin typeface="Gill Sans MT"/>
              <a:cs typeface="Arial"/>
            </a:endParaRPr>
          </a:p>
          <a:p>
            <a:pPr eaLnBrk="0" hangingPunct="0">
              <a:spcBef>
                <a:spcPct val="30000"/>
              </a:spcBef>
              <a:defRPr/>
            </a:pPr>
            <a:r>
              <a:rPr lang="en-US" sz="2800" dirty="0">
                <a:solidFill>
                  <a:srgbClr val="808080"/>
                </a:solidFill>
              </a:rPr>
              <a:t>If a mosquito bites, reapply the repellent</a:t>
            </a:r>
          </a:p>
        </p:txBody>
      </p:sp>
    </p:spTree>
    <p:custDataLst>
      <p:tags r:id="rId1"/>
    </p:custDataLst>
    <p:extLst>
      <p:ext uri="{BB962C8B-B14F-4D97-AF65-F5344CB8AC3E}">
        <p14:creationId xmlns:p14="http://schemas.microsoft.com/office/powerpoint/2010/main" val="3064071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79939-38E7-4AD9-8729-309F44F5735B}"/>
              </a:ext>
            </a:extLst>
          </p:cNvPr>
          <p:cNvSpPr>
            <a:spLocks noGrp="1"/>
          </p:cNvSpPr>
          <p:nvPr>
            <p:ph idx="1"/>
          </p:nvPr>
        </p:nvSpPr>
        <p:spPr>
          <a:xfrm>
            <a:off x="783021" y="1437316"/>
            <a:ext cx="5040002" cy="4525963"/>
          </a:xfrm>
        </p:spPr>
        <p:txBody>
          <a:bodyPr/>
          <a:lstStyle/>
          <a:p>
            <a:r>
              <a:rPr lang="en-US" sz="2800" dirty="0">
                <a:solidFill>
                  <a:srgbClr val="808080"/>
                </a:solidFill>
              </a:rPr>
              <a:t>Preventing unintended pregnancy can be a </a:t>
            </a:r>
            <a:r>
              <a:rPr lang="en-US" sz="2800" i="1" dirty="0">
                <a:solidFill>
                  <a:srgbClr val="808080"/>
                </a:solidFill>
              </a:rPr>
              <a:t>primary strategy </a:t>
            </a:r>
            <a:r>
              <a:rPr lang="en-US" sz="2800" dirty="0">
                <a:solidFill>
                  <a:srgbClr val="808080"/>
                </a:solidFill>
              </a:rPr>
              <a:t>for preventing pregnancies affected by Zika infection.</a:t>
            </a:r>
          </a:p>
          <a:p>
            <a:r>
              <a:rPr lang="en-US" sz="2800" dirty="0">
                <a:solidFill>
                  <a:srgbClr val="808080"/>
                </a:solidFill>
              </a:rPr>
              <a:t>Use effective birth control </a:t>
            </a:r>
            <a:r>
              <a:rPr lang="en-US" sz="2800" i="1" dirty="0">
                <a:solidFill>
                  <a:srgbClr val="808080"/>
                </a:solidFill>
              </a:rPr>
              <a:t>consistently </a:t>
            </a:r>
            <a:r>
              <a:rPr lang="en-US" sz="2800" dirty="0">
                <a:solidFill>
                  <a:srgbClr val="808080"/>
                </a:solidFill>
              </a:rPr>
              <a:t>and </a:t>
            </a:r>
            <a:r>
              <a:rPr lang="en-US" sz="2800" i="1" dirty="0">
                <a:solidFill>
                  <a:srgbClr val="808080"/>
                </a:solidFill>
              </a:rPr>
              <a:t>correctly.</a:t>
            </a:r>
          </a:p>
          <a:p>
            <a:r>
              <a:rPr lang="en-US" sz="2800" dirty="0">
                <a:solidFill>
                  <a:srgbClr val="808080"/>
                </a:solidFill>
              </a:rPr>
              <a:t>Women need access to informed choice about </a:t>
            </a:r>
            <a:r>
              <a:rPr lang="en-US" sz="2800" i="1" dirty="0">
                <a:solidFill>
                  <a:srgbClr val="808080"/>
                </a:solidFill>
              </a:rPr>
              <a:t>family planning options</a:t>
            </a:r>
            <a:r>
              <a:rPr lang="en-US" sz="2800" dirty="0">
                <a:solidFill>
                  <a:srgbClr val="808080"/>
                </a:solidFill>
              </a:rPr>
              <a:t>.</a:t>
            </a:r>
          </a:p>
          <a:p>
            <a:pPr marL="0" indent="0">
              <a:buNone/>
            </a:pPr>
            <a:endParaRPr lang="en-US" sz="2800" dirty="0">
              <a:solidFill>
                <a:srgbClr val="808080"/>
              </a:solidFill>
              <a:latin typeface="Calibri" panose="020F0502020204030204" pitchFamily="34" charset="0"/>
            </a:endParaRPr>
          </a:p>
          <a:p>
            <a:pPr marL="0" indent="0">
              <a:buNone/>
            </a:pPr>
            <a:endParaRPr lang="en-US" sz="2800" dirty="0">
              <a:solidFill>
                <a:srgbClr val="808080"/>
              </a:solidFill>
            </a:endParaRPr>
          </a:p>
        </p:txBody>
      </p:sp>
      <p:sp>
        <p:nvSpPr>
          <p:cNvPr id="4" name="Text Placeholder 2">
            <a:extLst>
              <a:ext uri="{FF2B5EF4-FFF2-40B4-BE49-F238E27FC236}">
                <a16:creationId xmlns:a16="http://schemas.microsoft.com/office/drawing/2014/main" id="{7FE426D8-CD52-426A-988B-FB27B1B5407A}"/>
              </a:ext>
            </a:extLst>
          </p:cNvPr>
          <p:cNvSpPr txBox="1">
            <a:spLocks/>
          </p:cNvSpPr>
          <p:nvPr/>
        </p:nvSpPr>
        <p:spPr>
          <a:xfrm>
            <a:off x="457202" y="2226197"/>
            <a:ext cx="5040002" cy="3341688"/>
          </a:xfrm>
          <a:prstGeom prst="rect">
            <a:avLst/>
          </a:prstGeom>
        </p:spPr>
        <p:txBody>
          <a:bodyPr vert="horz" lIns="91440" tIns="45720" rIns="91440" bIns="45720" rtlCol="0" anchor="ctr">
            <a:normAutofit/>
          </a:bodyPr>
          <a:lstStyle>
            <a:defPPr>
              <a:defRPr lang="en-US"/>
            </a:defPPr>
            <a:lvl1pPr algn="r" rtl="0" fontAlgn="auto">
              <a:spcBef>
                <a:spcPts val="0"/>
              </a:spcBef>
              <a:spcAft>
                <a:spcPts val="0"/>
              </a:spcAft>
              <a:defRPr sz="1100" kern="1200">
                <a:solidFill>
                  <a:schemeClr val="tx2"/>
                </a:solidFill>
                <a:latin typeface="Gill Sans MT" panose="020B0502020104020203"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a:latin typeface="Calibri" panose="020F0502020204030204" pitchFamily="34" charset="0"/>
            </a:endParaRPr>
          </a:p>
        </p:txBody>
      </p:sp>
      <p:sp>
        <p:nvSpPr>
          <p:cNvPr id="7" name="Title 1">
            <a:extLst>
              <a:ext uri="{FF2B5EF4-FFF2-40B4-BE49-F238E27FC236}">
                <a16:creationId xmlns:a16="http://schemas.microsoft.com/office/drawing/2014/main" id="{8D69EAC3-2D9D-48EA-82D3-44EBC84A3DFA}"/>
              </a:ext>
            </a:extLst>
          </p:cNvPr>
          <p:cNvSpPr>
            <a:spLocks noGrp="1"/>
          </p:cNvSpPr>
          <p:nvPr>
            <p:ph type="title"/>
          </p:nvPr>
        </p:nvSpPr>
        <p:spPr>
          <a:xfrm>
            <a:off x="0" y="210840"/>
            <a:ext cx="9144000" cy="1143000"/>
          </a:xfrm>
        </p:spPr>
        <p:txBody>
          <a:bodyPr>
            <a:noAutofit/>
          </a:bodyPr>
          <a:lstStyle/>
          <a:p>
            <a:pPr algn="ctr"/>
            <a:r>
              <a:rPr lang="en-US" sz="3600" b="1" dirty="0">
                <a:solidFill>
                  <a:schemeClr val="tx2"/>
                </a:solidFill>
              </a:rPr>
              <a:t>Prevention: Prevent Unintended Pregnancies</a:t>
            </a:r>
            <a:endParaRPr lang="en-US" sz="3600" b="1" dirty="0">
              <a:solidFill>
                <a:schemeClr val="tx2"/>
              </a:solidFill>
              <a:latin typeface="Calibri" panose="020F0502020204030204" pitchFamily="34" charset="0"/>
            </a:endParaRPr>
          </a:p>
        </p:txBody>
      </p:sp>
      <p:pic>
        <p:nvPicPr>
          <p:cNvPr id="10" name="Content Placeholder 3">
            <a:extLst>
              <a:ext uri="{FF2B5EF4-FFF2-40B4-BE49-F238E27FC236}">
                <a16:creationId xmlns:a16="http://schemas.microsoft.com/office/drawing/2014/main" id="{CD76F369-5A34-450C-98CA-EEABB551D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023" y="1298766"/>
            <a:ext cx="2333032" cy="2539206"/>
          </a:xfrm>
          <a:prstGeom prst="rect">
            <a:avLst/>
          </a:prstGeom>
        </p:spPr>
      </p:pic>
      <p:pic>
        <p:nvPicPr>
          <p:cNvPr id="11" name="Picture 2" descr="http://cdn2.mommyish.com/wp-content/uploads/2012/09/implanon.jpg">
            <a:extLst>
              <a:ext uri="{FF2B5EF4-FFF2-40B4-BE49-F238E27FC236}">
                <a16:creationId xmlns:a16="http://schemas.microsoft.com/office/drawing/2014/main" id="{10E60B64-36DC-4EFD-8AC3-237AE48330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3023" y="4328617"/>
            <a:ext cx="2448636" cy="17065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1576B71-8F3E-4143-9469-E46FC344C4AB}"/>
              </a:ext>
            </a:extLst>
          </p:cNvPr>
          <p:cNvSpPr txBox="1"/>
          <p:nvPr/>
        </p:nvSpPr>
        <p:spPr>
          <a:xfrm>
            <a:off x="5823023" y="6056390"/>
            <a:ext cx="3006437" cy="261610"/>
          </a:xfrm>
          <a:prstGeom prst="rect">
            <a:avLst/>
          </a:prstGeom>
          <a:noFill/>
        </p:spPr>
        <p:txBody>
          <a:bodyPr wrap="square" rtlCol="0">
            <a:spAutoFit/>
          </a:bodyPr>
          <a:lstStyle/>
          <a:p>
            <a:r>
              <a:rPr lang="en-US" sz="1100" dirty="0">
                <a:solidFill>
                  <a:srgbClr val="808080"/>
                </a:solidFill>
              </a:rPr>
              <a:t>Image source: Jhpiego, 2018</a:t>
            </a:r>
          </a:p>
        </p:txBody>
      </p:sp>
      <p:sp>
        <p:nvSpPr>
          <p:cNvPr id="9" name="TextBox 8">
            <a:extLst>
              <a:ext uri="{FF2B5EF4-FFF2-40B4-BE49-F238E27FC236}">
                <a16:creationId xmlns:a16="http://schemas.microsoft.com/office/drawing/2014/main" id="{D261B131-28B8-4031-A01E-13411CF52A39}"/>
              </a:ext>
            </a:extLst>
          </p:cNvPr>
          <p:cNvSpPr txBox="1"/>
          <p:nvPr/>
        </p:nvSpPr>
        <p:spPr>
          <a:xfrm>
            <a:off x="6137563" y="3693312"/>
            <a:ext cx="3006437" cy="261610"/>
          </a:xfrm>
          <a:prstGeom prst="rect">
            <a:avLst/>
          </a:prstGeom>
          <a:noFill/>
        </p:spPr>
        <p:txBody>
          <a:bodyPr wrap="square" rtlCol="0">
            <a:spAutoFit/>
          </a:bodyPr>
          <a:lstStyle/>
          <a:p>
            <a:r>
              <a:rPr lang="en-US" sz="1100" dirty="0">
                <a:solidFill>
                  <a:srgbClr val="808080"/>
                </a:solidFill>
              </a:rPr>
              <a:t>Image source: Jhpiego, 2018</a:t>
            </a:r>
          </a:p>
        </p:txBody>
      </p:sp>
    </p:spTree>
    <p:custDataLst>
      <p:tags r:id="rId1"/>
    </p:custDataLst>
    <p:extLst>
      <p:ext uri="{BB962C8B-B14F-4D97-AF65-F5344CB8AC3E}">
        <p14:creationId xmlns:p14="http://schemas.microsoft.com/office/powerpoint/2010/main" val="62256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C4E85-E4A5-4509-8FDA-8BCC3C3A4579}"/>
              </a:ext>
            </a:extLst>
          </p:cNvPr>
          <p:cNvSpPr/>
          <p:nvPr/>
        </p:nvSpPr>
        <p:spPr>
          <a:xfrm>
            <a:off x="635794" y="1875446"/>
            <a:ext cx="7920695" cy="1938992"/>
          </a:xfrm>
          <a:prstGeom prst="rect">
            <a:avLst/>
          </a:prstGeom>
        </p:spPr>
        <p:txBody>
          <a:bodyPr wrap="square">
            <a:spAutoFit/>
          </a:bodyPr>
          <a:lstStyle/>
          <a:p>
            <a:r>
              <a:rPr lang="en-US" sz="2400" dirty="0">
                <a:solidFill>
                  <a:schemeClr val="bg1"/>
                </a:solidFill>
                <a:latin typeface="Gill Sans MT" panose="020B0502020104020203" pitchFamily="34" charset="0"/>
              </a:rPr>
              <a:t>Evidence on Zika virus infection and its consequences has continued to evolve. Please consult the WHO, PAHO, and U.S. CDC websites below for the most up-to-date and thorough information on prevention, diagnosis, and management of Zika virus infection and its consequences.</a:t>
            </a:r>
          </a:p>
        </p:txBody>
      </p:sp>
      <p:sp>
        <p:nvSpPr>
          <p:cNvPr id="2" name="Rectangle 1"/>
          <p:cNvSpPr/>
          <p:nvPr/>
        </p:nvSpPr>
        <p:spPr>
          <a:xfrm>
            <a:off x="856060" y="3952480"/>
            <a:ext cx="7630716" cy="2246769"/>
          </a:xfrm>
          <a:prstGeom prst="rect">
            <a:avLst/>
          </a:prstGeom>
        </p:spPr>
        <p:txBody>
          <a:bodyPr wrap="square">
            <a:spAutoFit/>
          </a:bodyPr>
          <a:lstStyle/>
          <a:p>
            <a:r>
              <a:rPr lang="en-US" sz="2000" dirty="0">
                <a:solidFill>
                  <a:schemeClr val="bg1"/>
                </a:solidFill>
                <a:latin typeface="Gill Sans MT" panose="020B0502020104020203" pitchFamily="34" charset="0"/>
                <a:hlinkClick r:id="rId3"/>
              </a:rPr>
              <a:t>WHO: https://www.who.int/emergencies/diseases/zika/en/</a:t>
            </a:r>
            <a:endParaRPr lang="en-US" sz="2000" dirty="0">
              <a:solidFill>
                <a:schemeClr val="bg1"/>
              </a:solidFill>
              <a:latin typeface="Gill Sans MT" panose="020B0502020104020203" pitchFamily="34" charset="0"/>
            </a:endParaRPr>
          </a:p>
          <a:p>
            <a:endParaRPr lang="en-US" sz="2000" dirty="0">
              <a:solidFill>
                <a:schemeClr val="bg1"/>
              </a:solidFill>
              <a:latin typeface="Gill Sans MT" panose="020B0502020104020203" pitchFamily="34" charset="0"/>
            </a:endParaRPr>
          </a:p>
          <a:p>
            <a:r>
              <a:rPr lang="en-US" sz="2000" dirty="0" err="1">
                <a:solidFill>
                  <a:schemeClr val="bg1"/>
                </a:solidFill>
                <a:latin typeface="Gill Sans MT" panose="020B0502020104020203" pitchFamily="34" charset="0"/>
                <a:hlinkClick r:id="rId4"/>
              </a:rPr>
              <a:t>PAHO:https</a:t>
            </a:r>
            <a:r>
              <a:rPr lang="en-US" sz="2000" dirty="0">
                <a:solidFill>
                  <a:schemeClr val="bg1"/>
                </a:solidFill>
                <a:latin typeface="Gill Sans MT" panose="020B0502020104020203" pitchFamily="34" charset="0"/>
                <a:hlinkClick r:id="rId4"/>
              </a:rPr>
              <a:t>://www.paho.org/hq/index.php?option=com_content&amp;view=article&amp;id=11585:zika-virus-infection&amp;Itemid=41688&amp;lang=en</a:t>
            </a:r>
            <a:endParaRPr lang="en-US" sz="2000" dirty="0">
              <a:solidFill>
                <a:schemeClr val="bg1"/>
              </a:solidFill>
              <a:latin typeface="Gill Sans MT" panose="020B0502020104020203" pitchFamily="34" charset="0"/>
            </a:endParaRPr>
          </a:p>
          <a:p>
            <a:endParaRPr lang="en-US" sz="2000" dirty="0">
              <a:solidFill>
                <a:schemeClr val="bg1"/>
              </a:solidFill>
              <a:latin typeface="Gill Sans MT" panose="020B0502020104020203" pitchFamily="34" charset="0"/>
            </a:endParaRPr>
          </a:p>
          <a:p>
            <a:r>
              <a:rPr lang="en-US" sz="2000" dirty="0">
                <a:solidFill>
                  <a:schemeClr val="bg1"/>
                </a:solidFill>
                <a:latin typeface="Gill Sans MT" panose="020B0502020104020203" pitchFamily="34" charset="0"/>
                <a:hlinkClick r:id="rId5"/>
              </a:rPr>
              <a:t>CDC: https://www.cdc.gov/zika/index.html</a:t>
            </a:r>
            <a:endParaRPr lang="en-US" sz="2000" dirty="0">
              <a:solidFill>
                <a:schemeClr val="bg1"/>
              </a:solidFill>
              <a:latin typeface="Gill Sans MT" panose="020B0502020104020203" pitchFamily="34" charset="0"/>
            </a:endParaRPr>
          </a:p>
          <a:p>
            <a:endParaRPr lang="en-US" sz="2000" dirty="0">
              <a:solidFill>
                <a:schemeClr val="bg1"/>
              </a:solidFill>
              <a:latin typeface="Gill Sans MT" panose="020B0502020104020203" pitchFamily="34" charset="0"/>
            </a:endParaRPr>
          </a:p>
        </p:txBody>
      </p:sp>
    </p:spTree>
    <p:custDataLst>
      <p:tags r:id="rId1"/>
    </p:custDataLst>
    <p:extLst>
      <p:ext uri="{BB962C8B-B14F-4D97-AF65-F5344CB8AC3E}">
        <p14:creationId xmlns:p14="http://schemas.microsoft.com/office/powerpoint/2010/main" val="2665355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9BB3C8-99C8-4A55-950A-1B13C1EC6F83}"/>
              </a:ext>
            </a:extLst>
          </p:cNvPr>
          <p:cNvSpPr>
            <a:spLocks noGrp="1"/>
          </p:cNvSpPr>
          <p:nvPr>
            <p:ph idx="1"/>
          </p:nvPr>
        </p:nvSpPr>
        <p:spPr>
          <a:xfrm>
            <a:off x="457200" y="1422662"/>
            <a:ext cx="4800600" cy="4936343"/>
          </a:xfrm>
        </p:spPr>
        <p:txBody>
          <a:bodyPr/>
          <a:lstStyle/>
          <a:p>
            <a:pPr marL="0" indent="0">
              <a:buNone/>
            </a:pPr>
            <a:r>
              <a:rPr lang="en-US" b="1" dirty="0">
                <a:solidFill>
                  <a:srgbClr val="808080"/>
                </a:solidFill>
              </a:rPr>
              <a:t>Key Discussion Topics:</a:t>
            </a:r>
            <a:r>
              <a:rPr lang="en-US" b="1" strike="sngStrike" dirty="0">
                <a:solidFill>
                  <a:srgbClr val="808080"/>
                </a:solidFill>
              </a:rPr>
              <a:t> </a:t>
            </a:r>
          </a:p>
          <a:p>
            <a:pPr marL="742958" lvl="1" indent="-342900">
              <a:spcAft>
                <a:spcPts val="450"/>
              </a:spcAft>
            </a:pPr>
            <a:r>
              <a:rPr lang="en-US" dirty="0">
                <a:solidFill>
                  <a:srgbClr val="808080"/>
                </a:solidFill>
              </a:rPr>
              <a:t>Pregnancy intentions and reproductive life plan </a:t>
            </a:r>
          </a:p>
          <a:p>
            <a:pPr marL="742958" lvl="1" indent="-342900">
              <a:spcAft>
                <a:spcPts val="450"/>
              </a:spcAft>
            </a:pPr>
            <a:r>
              <a:rPr lang="en-US" dirty="0">
                <a:solidFill>
                  <a:srgbClr val="808080"/>
                </a:solidFill>
              </a:rPr>
              <a:t>Strategies to prevent unintended pregnancy</a:t>
            </a:r>
          </a:p>
          <a:p>
            <a:pPr marL="742958" lvl="1" indent="-342900">
              <a:spcAft>
                <a:spcPts val="450"/>
              </a:spcAft>
            </a:pPr>
            <a:r>
              <a:rPr lang="en-US" dirty="0">
                <a:solidFill>
                  <a:srgbClr val="808080"/>
                </a:solidFill>
              </a:rPr>
              <a:t>Available contraceptive methods </a:t>
            </a:r>
          </a:p>
          <a:p>
            <a:pPr marL="742958" lvl="1" indent="-342900">
              <a:spcAft>
                <a:spcPts val="450"/>
              </a:spcAft>
            </a:pPr>
            <a:r>
              <a:rPr lang="en-US" dirty="0">
                <a:solidFill>
                  <a:srgbClr val="808080"/>
                </a:solidFill>
              </a:rPr>
              <a:t>Correct and consistent use of condoms</a:t>
            </a:r>
          </a:p>
        </p:txBody>
      </p:sp>
      <p:sp>
        <p:nvSpPr>
          <p:cNvPr id="4" name="Text Placeholder 2">
            <a:extLst>
              <a:ext uri="{FF2B5EF4-FFF2-40B4-BE49-F238E27FC236}">
                <a16:creationId xmlns:a16="http://schemas.microsoft.com/office/drawing/2014/main" id="{F93D055F-A11E-4F2A-90D9-601F9E04ADC3}"/>
              </a:ext>
            </a:extLst>
          </p:cNvPr>
          <p:cNvSpPr txBox="1">
            <a:spLocks/>
          </p:cNvSpPr>
          <p:nvPr/>
        </p:nvSpPr>
        <p:spPr>
          <a:xfrm>
            <a:off x="457200" y="1897589"/>
            <a:ext cx="4601338" cy="3984625"/>
          </a:xfrm>
          <a:prstGeom prst="rect">
            <a:avLst/>
          </a:prstGeom>
        </p:spPr>
        <p:txBody>
          <a:bodyPr vert="horz" lIns="91440" tIns="45720" rIns="91440" bIns="45720" rtlCol="0" anchor="ctr">
            <a:normAutofit/>
          </a:bodyPr>
          <a:lstStyle>
            <a:defPPr>
              <a:defRPr lang="en-US"/>
            </a:defPPr>
            <a:lvl1pPr algn="r" rtl="0" fontAlgn="auto">
              <a:spcBef>
                <a:spcPts val="0"/>
              </a:spcBef>
              <a:spcAft>
                <a:spcPts val="0"/>
              </a:spcAft>
              <a:defRPr sz="1100" kern="1200">
                <a:solidFill>
                  <a:schemeClr val="tx2"/>
                </a:solidFill>
                <a:latin typeface="Gill Sans MT" panose="020B0502020104020203"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sz="1650">
              <a:solidFill>
                <a:srgbClr val="080808"/>
              </a:solidFill>
            </a:endParaRPr>
          </a:p>
        </p:txBody>
      </p:sp>
      <p:sp>
        <p:nvSpPr>
          <p:cNvPr id="5" name="Title 1">
            <a:extLst>
              <a:ext uri="{FF2B5EF4-FFF2-40B4-BE49-F238E27FC236}">
                <a16:creationId xmlns:a16="http://schemas.microsoft.com/office/drawing/2014/main" id="{F88B8A37-4870-492D-BD93-D72C601B2C00}"/>
              </a:ext>
            </a:extLst>
          </p:cNvPr>
          <p:cNvSpPr>
            <a:spLocks noGrp="1"/>
          </p:cNvSpPr>
          <p:nvPr>
            <p:ph type="title"/>
          </p:nvPr>
        </p:nvSpPr>
        <p:spPr/>
        <p:txBody>
          <a:bodyPr>
            <a:noAutofit/>
          </a:bodyPr>
          <a:lstStyle/>
          <a:p>
            <a:r>
              <a:rPr lang="en-US" sz="3600" b="1" dirty="0">
                <a:solidFill>
                  <a:schemeClr val="tx2"/>
                </a:solidFill>
                <a:latin typeface="Calibri" panose="020F0502020204030204" pitchFamily="34" charset="0"/>
              </a:rPr>
              <a:t>Prevention: Contraceptive Counseling During a Zika Virus Outbreak</a:t>
            </a:r>
          </a:p>
        </p:txBody>
      </p:sp>
      <p:sp>
        <p:nvSpPr>
          <p:cNvPr id="10" name="TextBox 9">
            <a:extLst>
              <a:ext uri="{FF2B5EF4-FFF2-40B4-BE49-F238E27FC236}">
                <a16:creationId xmlns:a16="http://schemas.microsoft.com/office/drawing/2014/main" id="{E60A0D26-CDD9-4B2F-BE6B-FA64AE244C4E}"/>
              </a:ext>
            </a:extLst>
          </p:cNvPr>
          <p:cNvSpPr txBox="1"/>
          <p:nvPr/>
        </p:nvSpPr>
        <p:spPr>
          <a:xfrm>
            <a:off x="5431504" y="4247516"/>
            <a:ext cx="3526504" cy="261610"/>
          </a:xfrm>
          <a:prstGeom prst="rect">
            <a:avLst/>
          </a:prstGeom>
          <a:noFill/>
        </p:spPr>
        <p:txBody>
          <a:bodyPr wrap="square" rtlCol="0">
            <a:spAutoFit/>
          </a:bodyPr>
          <a:lstStyle/>
          <a:p>
            <a:r>
              <a:rPr lang="en-US" sz="1100" dirty="0">
                <a:solidFill>
                  <a:srgbClr val="5F5F5F"/>
                </a:solidFill>
              </a:rPr>
              <a:t>Image source: Karen </a:t>
            </a:r>
            <a:r>
              <a:rPr lang="en-US" sz="1100" dirty="0" err="1">
                <a:solidFill>
                  <a:srgbClr val="5F5F5F"/>
                </a:solidFill>
              </a:rPr>
              <a:t>Kasmauski</a:t>
            </a:r>
            <a:r>
              <a:rPr lang="en-US" sz="1100" dirty="0">
                <a:solidFill>
                  <a:srgbClr val="5F5F5F"/>
                </a:solidFill>
              </a:rPr>
              <a:t>/MCSP/Flickr. 2018.</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7704" y="2124076"/>
            <a:ext cx="3181278" cy="2123440"/>
          </a:xfrm>
          <a:prstGeom prst="rect">
            <a:avLst/>
          </a:prstGeom>
        </p:spPr>
      </p:pic>
    </p:spTree>
    <p:custDataLst>
      <p:tags r:id="rId1"/>
    </p:custDataLst>
    <p:extLst>
      <p:ext uri="{BB962C8B-B14F-4D97-AF65-F5344CB8AC3E}">
        <p14:creationId xmlns:p14="http://schemas.microsoft.com/office/powerpoint/2010/main" val="2044290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69"/>
            <a:ext cx="8229600" cy="1529551"/>
          </a:xfrm>
        </p:spPr>
        <p:txBody>
          <a:bodyPr>
            <a:normAutofit/>
          </a:bodyPr>
          <a:lstStyle/>
          <a:p>
            <a:r>
              <a:rPr lang="en-US" sz="3600">
                <a:latin typeface="Gill Sans MT"/>
                <a:cs typeface="Arial"/>
              </a:rPr>
              <a:t>Prevent Transmission </a:t>
            </a:r>
            <a:r>
              <a:rPr lang="en-US" sz="3600" dirty="0">
                <a:latin typeface="Gill Sans MT"/>
                <a:cs typeface="Arial"/>
              </a:rPr>
              <a:t>During Pregnancy</a:t>
            </a:r>
          </a:p>
        </p:txBody>
      </p:sp>
      <p:sp>
        <p:nvSpPr>
          <p:cNvPr id="3" name="Content Placeholder 2"/>
          <p:cNvSpPr>
            <a:spLocks noGrp="1"/>
          </p:cNvSpPr>
          <p:nvPr>
            <p:ph idx="1"/>
          </p:nvPr>
        </p:nvSpPr>
        <p:spPr>
          <a:xfrm>
            <a:off x="800100" y="1440359"/>
            <a:ext cx="5562600" cy="4472798"/>
          </a:xfrm>
        </p:spPr>
        <p:txBody>
          <a:bodyPr/>
          <a:lstStyle/>
          <a:p>
            <a:r>
              <a:rPr lang="en-US" dirty="0">
                <a:solidFill>
                  <a:srgbClr val="808080"/>
                </a:solidFill>
              </a:rPr>
              <a:t>Follow vector control guidelines</a:t>
            </a:r>
          </a:p>
          <a:p>
            <a:r>
              <a:rPr lang="en-US" dirty="0">
                <a:solidFill>
                  <a:srgbClr val="808080"/>
                </a:solidFill>
              </a:rPr>
              <a:t>Follow personal protection guidelines</a:t>
            </a:r>
          </a:p>
          <a:p>
            <a:r>
              <a:rPr lang="en-US" dirty="0">
                <a:solidFill>
                  <a:srgbClr val="808080"/>
                </a:solidFill>
              </a:rPr>
              <a:t>Prevent sexual transmission through condom use every time or abstinence throughout pregnancy</a:t>
            </a:r>
          </a:p>
          <a:p>
            <a:pPr marL="0" indent="0">
              <a:buNone/>
            </a:pPr>
            <a:endParaRPr lang="en-US" sz="2200" dirty="0">
              <a:solidFill>
                <a:srgbClr val="808080"/>
              </a:solidFill>
            </a:endParaRPr>
          </a:p>
          <a:p>
            <a:pPr marL="0" indent="0">
              <a:buNone/>
            </a:pPr>
            <a:endParaRPr lang="en-US" dirty="0">
              <a:solidFill>
                <a:srgbClr val="808080"/>
              </a:solidFill>
            </a:endParaRPr>
          </a:p>
        </p:txBody>
      </p:sp>
      <p:pic>
        <p:nvPicPr>
          <p:cNvPr id="7" name="Picture 6" descr="A picture containing clipart&#10;&#10;Description automatically generated">
            <a:extLst>
              <a:ext uri="{FF2B5EF4-FFF2-40B4-BE49-F238E27FC236}">
                <a16:creationId xmlns:a16="http://schemas.microsoft.com/office/drawing/2014/main" id="{6876147C-28D3-4E8C-9630-58B5495D78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7950" y="1680788"/>
            <a:ext cx="2133600" cy="2997660"/>
          </a:xfrm>
          <a:prstGeom prst="rect">
            <a:avLst/>
          </a:prstGeom>
        </p:spPr>
      </p:pic>
      <p:sp>
        <p:nvSpPr>
          <p:cNvPr id="8" name="TextBox 7">
            <a:extLst>
              <a:ext uri="{FF2B5EF4-FFF2-40B4-BE49-F238E27FC236}">
                <a16:creationId xmlns:a16="http://schemas.microsoft.com/office/drawing/2014/main" id="{28E02B5A-B5A1-40AD-9025-3A48A6CD1C4A}"/>
              </a:ext>
            </a:extLst>
          </p:cNvPr>
          <p:cNvSpPr txBox="1"/>
          <p:nvPr/>
        </p:nvSpPr>
        <p:spPr>
          <a:xfrm>
            <a:off x="6683087" y="4678966"/>
            <a:ext cx="2021032" cy="261610"/>
          </a:xfrm>
          <a:prstGeom prst="rect">
            <a:avLst/>
          </a:prstGeom>
          <a:noFill/>
        </p:spPr>
        <p:txBody>
          <a:bodyPr wrap="square" rtlCol="0">
            <a:spAutoFit/>
          </a:bodyPr>
          <a:lstStyle/>
          <a:p>
            <a:r>
              <a:rPr lang="en-US" sz="1100" dirty="0">
                <a:solidFill>
                  <a:srgbClr val="808080"/>
                </a:solidFill>
              </a:rPr>
              <a:t>Image source: Jhpiego, 2018.</a:t>
            </a:r>
          </a:p>
        </p:txBody>
      </p:sp>
    </p:spTree>
    <p:custDataLst>
      <p:tags r:id="rId1"/>
    </p:custDataLst>
    <p:extLst>
      <p:ext uri="{BB962C8B-B14F-4D97-AF65-F5344CB8AC3E}">
        <p14:creationId xmlns:p14="http://schemas.microsoft.com/office/powerpoint/2010/main" val="4213145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6C22-A39C-4032-A234-B57B5092EE9A}"/>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8BEE5143-BD66-4D36-AB9E-45C12AA6CB67}"/>
              </a:ext>
            </a:extLst>
          </p:cNvPr>
          <p:cNvSpPr>
            <a:spLocks noGrp="1"/>
          </p:cNvSpPr>
          <p:nvPr>
            <p:ph idx="1"/>
          </p:nvPr>
        </p:nvSpPr>
        <p:spPr>
          <a:xfrm>
            <a:off x="772509" y="1437291"/>
            <a:ext cx="7794171" cy="4525963"/>
          </a:xfrm>
        </p:spPr>
        <p:txBody>
          <a:bodyPr/>
          <a:lstStyle/>
          <a:p>
            <a:pPr marL="0" indent="0">
              <a:buNone/>
            </a:pPr>
            <a:r>
              <a:rPr lang="en-US" i="1" dirty="0">
                <a:solidFill>
                  <a:srgbClr val="808080"/>
                </a:solidFill>
              </a:rPr>
              <a:t>Which of the following discussion topics should providers address when providing contraceptive counseling during a Zika virus outbreak?</a:t>
            </a:r>
          </a:p>
          <a:p>
            <a:pPr marL="742958" lvl="1" indent="-342900">
              <a:spcAft>
                <a:spcPts val="450"/>
              </a:spcAft>
            </a:pPr>
            <a:r>
              <a:rPr lang="en-US" dirty="0">
                <a:solidFill>
                  <a:schemeClr val="tx2"/>
                </a:solidFill>
              </a:rPr>
              <a:t>Pregnancy intentions and reproductive life plan </a:t>
            </a:r>
          </a:p>
          <a:p>
            <a:pPr marL="742958" lvl="1" indent="-342900">
              <a:spcAft>
                <a:spcPts val="450"/>
              </a:spcAft>
            </a:pPr>
            <a:r>
              <a:rPr lang="en-US" dirty="0">
                <a:solidFill>
                  <a:schemeClr val="tx2"/>
                </a:solidFill>
              </a:rPr>
              <a:t>Strategies to prevent unintended pregnancy</a:t>
            </a:r>
          </a:p>
          <a:p>
            <a:pPr marL="742958" lvl="1" indent="-342900">
              <a:spcAft>
                <a:spcPts val="450"/>
              </a:spcAft>
            </a:pPr>
            <a:r>
              <a:rPr lang="en-US" dirty="0">
                <a:solidFill>
                  <a:schemeClr val="tx2"/>
                </a:solidFill>
              </a:rPr>
              <a:t>Available contraceptive methods </a:t>
            </a:r>
          </a:p>
          <a:p>
            <a:pPr marL="742958" lvl="1" indent="-342900">
              <a:spcAft>
                <a:spcPts val="450"/>
              </a:spcAft>
            </a:pPr>
            <a:r>
              <a:rPr lang="en-US" dirty="0">
                <a:solidFill>
                  <a:schemeClr val="tx2"/>
                </a:solidFill>
              </a:rPr>
              <a:t>Using condoms correctly and consistently</a:t>
            </a:r>
          </a:p>
          <a:p>
            <a:pPr marL="0" indent="0">
              <a:buNone/>
            </a:pPr>
            <a:endParaRPr lang="en-US" i="1" dirty="0"/>
          </a:p>
        </p:txBody>
      </p:sp>
    </p:spTree>
    <p:custDataLst>
      <p:tags r:id="rId1"/>
    </p:custDataLst>
    <p:extLst>
      <p:ext uri="{BB962C8B-B14F-4D97-AF65-F5344CB8AC3E}">
        <p14:creationId xmlns:p14="http://schemas.microsoft.com/office/powerpoint/2010/main" val="172704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9584-D73C-418C-A0C7-949310FA3141}"/>
              </a:ext>
            </a:extLst>
          </p:cNvPr>
          <p:cNvSpPr>
            <a:spLocks noGrp="1"/>
          </p:cNvSpPr>
          <p:nvPr>
            <p:ph type="title"/>
          </p:nvPr>
        </p:nvSpPr>
        <p:spPr/>
        <p:txBody>
          <a:bodyPr/>
          <a:lstStyle/>
          <a:p>
            <a:r>
              <a:rPr lang="en-US" dirty="0"/>
              <a:t>Knowledge Check Answer</a:t>
            </a:r>
          </a:p>
        </p:txBody>
      </p:sp>
      <p:sp>
        <p:nvSpPr>
          <p:cNvPr id="3" name="Content Placeholder 2">
            <a:extLst>
              <a:ext uri="{FF2B5EF4-FFF2-40B4-BE49-F238E27FC236}">
                <a16:creationId xmlns:a16="http://schemas.microsoft.com/office/drawing/2014/main" id="{3DC329E1-1F9E-4070-9D80-47C4C6D1CD96}"/>
              </a:ext>
            </a:extLst>
          </p:cNvPr>
          <p:cNvSpPr>
            <a:spLocks noGrp="1"/>
          </p:cNvSpPr>
          <p:nvPr>
            <p:ph idx="1"/>
          </p:nvPr>
        </p:nvSpPr>
        <p:spPr>
          <a:xfrm>
            <a:off x="734785" y="1501103"/>
            <a:ext cx="7674429" cy="4844143"/>
          </a:xfrm>
        </p:spPr>
        <p:txBody>
          <a:bodyPr/>
          <a:lstStyle/>
          <a:p>
            <a:pPr marL="0" indent="0">
              <a:buNone/>
            </a:pPr>
            <a:r>
              <a:rPr lang="en-US" dirty="0">
                <a:solidFill>
                  <a:srgbClr val="808080"/>
                </a:solidFill>
              </a:rPr>
              <a:t>All topics listed below should be discussed when providing contraceptive counseling during a Zika virus outbreak!</a:t>
            </a:r>
          </a:p>
          <a:p>
            <a:pPr marL="742958" lvl="1" indent="-342900">
              <a:spcAft>
                <a:spcPts val="450"/>
              </a:spcAft>
            </a:pPr>
            <a:r>
              <a:rPr lang="en-US" dirty="0">
                <a:solidFill>
                  <a:schemeClr val="tx2"/>
                </a:solidFill>
              </a:rPr>
              <a:t>Pregnancy intentions and reproductive life plan </a:t>
            </a:r>
          </a:p>
          <a:p>
            <a:pPr marL="742958" lvl="1" indent="-342900">
              <a:spcAft>
                <a:spcPts val="450"/>
              </a:spcAft>
            </a:pPr>
            <a:r>
              <a:rPr lang="en-US" dirty="0">
                <a:solidFill>
                  <a:schemeClr val="tx2"/>
                </a:solidFill>
              </a:rPr>
              <a:t>Strategies to prevent unintended pregnancy</a:t>
            </a:r>
          </a:p>
          <a:p>
            <a:pPr marL="742958" lvl="1" indent="-342900">
              <a:spcAft>
                <a:spcPts val="450"/>
              </a:spcAft>
            </a:pPr>
            <a:r>
              <a:rPr lang="en-US" dirty="0">
                <a:solidFill>
                  <a:schemeClr val="tx2"/>
                </a:solidFill>
              </a:rPr>
              <a:t>Available contraceptive methods </a:t>
            </a:r>
          </a:p>
          <a:p>
            <a:pPr marL="742958" lvl="1" indent="-342900">
              <a:spcAft>
                <a:spcPts val="450"/>
              </a:spcAft>
            </a:pPr>
            <a:r>
              <a:rPr lang="en-US" dirty="0">
                <a:solidFill>
                  <a:schemeClr val="tx2"/>
                </a:solidFill>
              </a:rPr>
              <a:t>Using condoms correctly and consistently</a:t>
            </a:r>
          </a:p>
          <a:p>
            <a:pPr marL="0" indent="0">
              <a:buNone/>
            </a:pPr>
            <a:endParaRPr lang="en-US" strike="sngStrike" dirty="0">
              <a:solidFill>
                <a:srgbClr val="808080"/>
              </a:solidFill>
            </a:endParaRPr>
          </a:p>
          <a:p>
            <a:endParaRPr lang="en-US" dirty="0"/>
          </a:p>
        </p:txBody>
      </p:sp>
    </p:spTree>
    <p:custDataLst>
      <p:tags r:id="rId1"/>
    </p:custDataLst>
    <p:extLst>
      <p:ext uri="{BB962C8B-B14F-4D97-AF65-F5344CB8AC3E}">
        <p14:creationId xmlns:p14="http://schemas.microsoft.com/office/powerpoint/2010/main" val="856803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093"/>
            <a:ext cx="8229600" cy="2797268"/>
          </a:xfrm>
        </p:spPr>
        <p:txBody>
          <a:bodyPr>
            <a:normAutofit fontScale="90000"/>
          </a:bodyPr>
          <a:lstStyle/>
          <a:p>
            <a:r>
              <a:rPr lang="en-US" sz="4000" dirty="0">
                <a:solidFill>
                  <a:srgbClr val="5F5F5F"/>
                </a:solidFill>
              </a:rPr>
              <a:t>TOPIC 2</a:t>
            </a:r>
            <a:r>
              <a:rPr lang="en-US" sz="4000" dirty="0">
                <a:solidFill>
                  <a:srgbClr val="808080"/>
                </a:solidFill>
              </a:rPr>
              <a:t/>
            </a:r>
            <a:br>
              <a:rPr lang="en-US" sz="4000" dirty="0">
                <a:solidFill>
                  <a:srgbClr val="808080"/>
                </a:solidFill>
              </a:rPr>
            </a:br>
            <a:r>
              <a:rPr lang="en-US" sz="4000" dirty="0"/>
              <a:t/>
            </a:r>
            <a:br>
              <a:rPr lang="en-US" sz="4000" dirty="0"/>
            </a:br>
            <a:r>
              <a:rPr lang="en-US" sz="4000" dirty="0"/>
              <a:t>Zika in Pregnancy and</a:t>
            </a:r>
            <a:br>
              <a:rPr lang="en-US" sz="4000" dirty="0"/>
            </a:br>
            <a:r>
              <a:rPr lang="en-US" sz="4000" dirty="0"/>
              <a:t> Congenital Zika Syndrome (CZS)</a:t>
            </a:r>
          </a:p>
        </p:txBody>
      </p:sp>
    </p:spTree>
    <p:custDataLst>
      <p:tags r:id="rId1"/>
    </p:custDataLst>
    <p:extLst>
      <p:ext uri="{BB962C8B-B14F-4D97-AF65-F5344CB8AC3E}">
        <p14:creationId xmlns:p14="http://schemas.microsoft.com/office/powerpoint/2010/main" val="3182500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248"/>
            <a:ext cx="8229600" cy="1143000"/>
          </a:xfrm>
        </p:spPr>
        <p:txBody>
          <a:bodyPr>
            <a:noAutofit/>
          </a:bodyPr>
          <a:lstStyle/>
          <a:p>
            <a:r>
              <a:rPr lang="en-US" sz="3600" dirty="0"/>
              <a:t>Zika in Pregnancy: </a:t>
            </a:r>
            <a:br>
              <a:rPr lang="en-US" sz="3600" dirty="0"/>
            </a:br>
            <a:r>
              <a:rPr lang="en-US" sz="3600" dirty="0"/>
              <a:t>Question #1</a:t>
            </a:r>
          </a:p>
        </p:txBody>
      </p:sp>
      <p:sp>
        <p:nvSpPr>
          <p:cNvPr id="3" name="Content Placeholder 2"/>
          <p:cNvSpPr>
            <a:spLocks noGrp="1"/>
          </p:cNvSpPr>
          <p:nvPr>
            <p:ph idx="1"/>
          </p:nvPr>
        </p:nvSpPr>
        <p:spPr>
          <a:xfrm>
            <a:off x="223284" y="2400207"/>
            <a:ext cx="8729330" cy="2337392"/>
          </a:xfrm>
        </p:spPr>
        <p:txBody>
          <a:bodyPr/>
          <a:lstStyle/>
          <a:p>
            <a:pPr marL="0" indent="0" algn="ctr">
              <a:buNone/>
            </a:pPr>
            <a:r>
              <a:rPr lang="en-US" dirty="0">
                <a:solidFill>
                  <a:srgbClr val="808080"/>
                </a:solidFill>
              </a:rPr>
              <a:t>Does Zika infection really cause </a:t>
            </a:r>
          </a:p>
          <a:p>
            <a:pPr marL="0" indent="0" algn="ctr">
              <a:buNone/>
            </a:pPr>
            <a:r>
              <a:rPr lang="en-US" b="1" dirty="0">
                <a:solidFill>
                  <a:srgbClr val="002A6C"/>
                </a:solidFill>
              </a:rPr>
              <a:t>adverse pregnancy and birth outcomes</a:t>
            </a:r>
            <a:r>
              <a:rPr lang="en-US" dirty="0">
                <a:solidFill>
                  <a:srgbClr val="808080"/>
                </a:solidFill>
              </a:rPr>
              <a:t>?</a:t>
            </a:r>
          </a:p>
          <a:p>
            <a:pPr marL="0" indent="0" algn="ctr">
              <a:buNone/>
            </a:pPr>
            <a:endParaRPr lang="en-US" dirty="0">
              <a:solidFill>
                <a:srgbClr val="808080"/>
              </a:solidFill>
            </a:endParaRPr>
          </a:p>
        </p:txBody>
      </p:sp>
    </p:spTree>
    <p:custDataLst>
      <p:tags r:id="rId1"/>
    </p:custDataLst>
    <p:extLst>
      <p:ext uri="{BB962C8B-B14F-4D97-AF65-F5344CB8AC3E}">
        <p14:creationId xmlns:p14="http://schemas.microsoft.com/office/powerpoint/2010/main" val="1625600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021" y="591207"/>
            <a:ext cx="8229600" cy="4525963"/>
          </a:xfrm>
        </p:spPr>
        <p:txBody>
          <a:bodyPr/>
          <a:lstStyle/>
          <a:p>
            <a:pPr marL="0" indent="0">
              <a:buNone/>
            </a:pPr>
            <a:r>
              <a:rPr lang="en-US" dirty="0"/>
              <a:t>Yes! There is evidence that Zika is a </a:t>
            </a:r>
            <a:r>
              <a:rPr lang="en-US" b="1" dirty="0"/>
              <a:t>cause </a:t>
            </a:r>
            <a:r>
              <a:rPr lang="en-US" dirty="0"/>
              <a:t>of microcephaly as well as other birth defects.</a:t>
            </a:r>
          </a:p>
        </p:txBody>
      </p:sp>
      <p:pic>
        <p:nvPicPr>
          <p:cNvPr id="4" name="Picture 3"/>
          <p:cNvPicPr>
            <a:picLocks noChangeAspect="1"/>
          </p:cNvPicPr>
          <p:nvPr/>
        </p:nvPicPr>
        <p:blipFill rotWithShape="1">
          <a:blip r:embed="rId4"/>
          <a:srcRect b="8730"/>
          <a:stretch/>
        </p:blipFill>
        <p:spPr>
          <a:xfrm>
            <a:off x="1600200" y="2097163"/>
            <a:ext cx="5789428" cy="2842700"/>
          </a:xfrm>
          <a:prstGeom prst="rect">
            <a:avLst/>
          </a:prstGeom>
        </p:spPr>
      </p:pic>
      <p:sp>
        <p:nvSpPr>
          <p:cNvPr id="2" name="TextBox 1"/>
          <p:cNvSpPr txBox="1"/>
          <p:nvPr/>
        </p:nvSpPr>
        <p:spPr>
          <a:xfrm>
            <a:off x="935421" y="6596390"/>
            <a:ext cx="7533290" cy="261610"/>
          </a:xfrm>
          <a:prstGeom prst="rect">
            <a:avLst/>
          </a:prstGeom>
          <a:noFill/>
        </p:spPr>
        <p:txBody>
          <a:bodyPr wrap="square" rtlCol="0">
            <a:spAutoFit/>
          </a:bodyPr>
          <a:lstStyle/>
          <a:p>
            <a:r>
              <a:rPr lang="en-US" sz="1100" dirty="0">
                <a:solidFill>
                  <a:srgbClr val="808080"/>
                </a:solidFill>
              </a:rPr>
              <a:t>Source: WHO 2016</a:t>
            </a:r>
          </a:p>
        </p:txBody>
      </p:sp>
      <p:sp>
        <p:nvSpPr>
          <p:cNvPr id="5" name="TextBox 4"/>
          <p:cNvSpPr txBox="1"/>
          <p:nvPr/>
        </p:nvSpPr>
        <p:spPr>
          <a:xfrm>
            <a:off x="2243469" y="5012073"/>
            <a:ext cx="5146159" cy="523220"/>
          </a:xfrm>
          <a:prstGeom prst="rect">
            <a:avLst/>
          </a:prstGeom>
          <a:noFill/>
        </p:spPr>
        <p:txBody>
          <a:bodyPr wrap="square" rtlCol="0">
            <a:spAutoFit/>
          </a:bodyPr>
          <a:lstStyle/>
          <a:p>
            <a:r>
              <a:rPr lang="en-US" sz="1000" dirty="0">
                <a:solidFill>
                  <a:schemeClr val="bg1"/>
                </a:solidFill>
              </a:rPr>
              <a:t>Image source: Flicker (CC</a:t>
            </a:r>
            <a:r>
              <a:rPr lang="en-US" sz="1000" dirty="0">
                <a:solidFill>
                  <a:schemeClr val="bg1"/>
                </a:solidFill>
                <a:latin typeface="+mn-lt"/>
              </a:rPr>
              <a:t>)</a:t>
            </a:r>
            <a:r>
              <a:rPr lang="en-US" sz="1000" u="sng" dirty="0">
                <a:solidFill>
                  <a:schemeClr val="bg1"/>
                </a:solidFill>
                <a:latin typeface="+mn-lt"/>
                <a:hlinkClick r:id="rId5"/>
              </a:rPr>
              <a:t> www.dcmot.com/what-is-zika-virus-its-transmission-symptom...</a:t>
            </a:r>
            <a:endParaRPr lang="en-US" sz="1000" u="sng" dirty="0">
              <a:solidFill>
                <a:schemeClr val="bg1"/>
              </a:solidFill>
              <a:latin typeface="+mn-lt"/>
            </a:endParaRPr>
          </a:p>
          <a:p>
            <a:endParaRPr lang="en-US" dirty="0">
              <a:solidFill>
                <a:schemeClr val="bg1"/>
              </a:solidFill>
            </a:endParaRPr>
          </a:p>
        </p:txBody>
      </p:sp>
    </p:spTree>
    <p:custDataLst>
      <p:tags r:id="rId1"/>
    </p:custDataLst>
    <p:extLst>
      <p:ext uri="{BB962C8B-B14F-4D97-AF65-F5344CB8AC3E}">
        <p14:creationId xmlns:p14="http://schemas.microsoft.com/office/powerpoint/2010/main" val="1341266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64"/>
            <a:ext cx="9144000" cy="1143000"/>
          </a:xfrm>
        </p:spPr>
        <p:txBody>
          <a:bodyPr>
            <a:noAutofit/>
          </a:bodyPr>
          <a:lstStyle/>
          <a:p>
            <a:r>
              <a:rPr lang="en-US" sz="3300" dirty="0"/>
              <a:t>Risk of Zika-Related Birth Defects</a:t>
            </a:r>
          </a:p>
        </p:txBody>
      </p:sp>
      <p:sp>
        <p:nvSpPr>
          <p:cNvPr id="3" name="Content Placeholder 2"/>
          <p:cNvSpPr>
            <a:spLocks noGrp="1"/>
          </p:cNvSpPr>
          <p:nvPr>
            <p:ph idx="1"/>
          </p:nvPr>
        </p:nvSpPr>
        <p:spPr>
          <a:xfrm>
            <a:off x="851339" y="1626428"/>
            <a:ext cx="4929820" cy="3084113"/>
          </a:xfrm>
        </p:spPr>
        <p:txBody>
          <a:bodyPr/>
          <a:lstStyle/>
          <a:p>
            <a:pPr marL="0" indent="0">
              <a:buNone/>
            </a:pPr>
            <a:r>
              <a:rPr lang="en-US" sz="2800" dirty="0">
                <a:solidFill>
                  <a:srgbClr val="808080"/>
                </a:solidFill>
              </a:rPr>
              <a:t>Zika infection in </a:t>
            </a:r>
            <a:r>
              <a:rPr lang="en-US" sz="2800" b="1" dirty="0">
                <a:solidFill>
                  <a:srgbClr val="808080"/>
                </a:solidFill>
              </a:rPr>
              <a:t>early pregnancy</a:t>
            </a:r>
            <a:r>
              <a:rPr lang="en-US" sz="2800" dirty="0">
                <a:solidFill>
                  <a:srgbClr val="808080"/>
                </a:solidFill>
              </a:rPr>
              <a:t> increases the risk of birth defects.</a:t>
            </a:r>
          </a:p>
          <a:p>
            <a:pPr marL="0" indent="0">
              <a:buNone/>
            </a:pPr>
            <a:endParaRPr lang="en-US" sz="2800" dirty="0">
              <a:solidFill>
                <a:srgbClr val="808080"/>
              </a:solidFill>
            </a:endParaRPr>
          </a:p>
          <a:p>
            <a:pPr marL="0" indent="0">
              <a:buNone/>
            </a:pPr>
            <a:r>
              <a:rPr lang="en-US" sz="2800" dirty="0">
                <a:solidFill>
                  <a:srgbClr val="808080"/>
                </a:solidFill>
                <a:latin typeface="Gill Sans MT"/>
                <a:cs typeface="Arial"/>
              </a:rPr>
              <a:t>Research has shown that birth </a:t>
            </a:r>
            <a:r>
              <a:rPr lang="en-US" sz="2800">
                <a:solidFill>
                  <a:srgbClr val="808080"/>
                </a:solidFill>
                <a:latin typeface="Gill Sans MT"/>
                <a:cs typeface="Arial"/>
              </a:rPr>
              <a:t>defects may be more common </a:t>
            </a:r>
            <a:r>
              <a:rPr lang="en-US" sz="2800" dirty="0">
                <a:solidFill>
                  <a:srgbClr val="808080"/>
                </a:solidFill>
                <a:latin typeface="Gill Sans MT"/>
                <a:cs typeface="Arial"/>
              </a:rPr>
              <a:t>among babies whose mothers were infected with Zika virus during first trimester (first three months) of pregnancy.</a:t>
            </a:r>
          </a:p>
        </p:txBody>
      </p:sp>
      <p:sp>
        <p:nvSpPr>
          <p:cNvPr id="5" name="TextBox 4"/>
          <p:cNvSpPr txBox="1"/>
          <p:nvPr/>
        </p:nvSpPr>
        <p:spPr>
          <a:xfrm>
            <a:off x="851339" y="6596390"/>
            <a:ext cx="8166538" cy="276999"/>
          </a:xfrm>
          <a:prstGeom prst="rect">
            <a:avLst/>
          </a:prstGeom>
          <a:noFill/>
        </p:spPr>
        <p:txBody>
          <a:bodyPr wrap="square" rtlCol="0">
            <a:spAutoFit/>
          </a:bodyPr>
          <a:lstStyle/>
          <a:p>
            <a:r>
              <a:rPr lang="en-US" sz="1200" dirty="0">
                <a:solidFill>
                  <a:schemeClr val="bg1"/>
                </a:solidFill>
                <a:latin typeface="Gill Sans MT" panose="020B0502020104020203" pitchFamily="34" charset="0"/>
              </a:rPr>
              <a:t>Sources: Johansson MA, et al. 2016 and CDC vital signs</a:t>
            </a:r>
          </a:p>
        </p:txBody>
      </p:sp>
      <p:sp>
        <p:nvSpPr>
          <p:cNvPr id="6" name="TextBox 5"/>
          <p:cNvSpPr txBox="1"/>
          <p:nvPr/>
        </p:nvSpPr>
        <p:spPr>
          <a:xfrm>
            <a:off x="6109853" y="4386953"/>
            <a:ext cx="2743200" cy="261610"/>
          </a:xfrm>
          <a:prstGeom prst="rect">
            <a:avLst/>
          </a:prstGeom>
          <a:noFill/>
        </p:spPr>
        <p:txBody>
          <a:bodyPr wrap="square" rtlCol="0">
            <a:spAutoFit/>
          </a:bodyPr>
          <a:lstStyle/>
          <a:p>
            <a:r>
              <a:rPr lang="en-US" sz="1100" dirty="0">
                <a:solidFill>
                  <a:srgbClr val="808080"/>
                </a:solidFill>
                <a:latin typeface="Gill Sans MT" panose="020B0502020104020203" pitchFamily="34" charset="0"/>
              </a:rPr>
              <a:t>Image source: Jhpiego 2018</a:t>
            </a:r>
          </a:p>
        </p:txBody>
      </p:sp>
      <p:pic>
        <p:nvPicPr>
          <p:cNvPr id="8" name="Picture 7">
            <a:extLst>
              <a:ext uri="{FF2B5EF4-FFF2-40B4-BE49-F238E27FC236}">
                <a16:creationId xmlns:a16="http://schemas.microsoft.com/office/drawing/2014/main" id="{DBE24244-F797-4B54-9451-C44A42BC37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1159" y="1374087"/>
            <a:ext cx="2418318" cy="3012866"/>
          </a:xfrm>
          <a:prstGeom prst="rect">
            <a:avLst/>
          </a:prstGeom>
        </p:spPr>
      </p:pic>
    </p:spTree>
    <p:custDataLst>
      <p:tags r:id="rId1"/>
    </p:custDataLst>
    <p:extLst>
      <p:ext uri="{BB962C8B-B14F-4D97-AF65-F5344CB8AC3E}">
        <p14:creationId xmlns:p14="http://schemas.microsoft.com/office/powerpoint/2010/main" val="878719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6"/>
            <a:ext cx="8229600" cy="1143000"/>
          </a:xfrm>
        </p:spPr>
        <p:txBody>
          <a:bodyPr>
            <a:noAutofit/>
          </a:bodyPr>
          <a:lstStyle/>
          <a:p>
            <a:r>
              <a:rPr lang="en-US" sz="3600" dirty="0">
                <a:solidFill>
                  <a:schemeClr val="tx1"/>
                </a:solidFill>
              </a:rPr>
              <a:t>Zika can affect women at any time during their pregnancy</a:t>
            </a:r>
            <a:endParaRPr lang="en-US" sz="3600" dirty="0"/>
          </a:p>
        </p:txBody>
      </p:sp>
      <p:sp>
        <p:nvSpPr>
          <p:cNvPr id="3" name="Content Placeholder 2"/>
          <p:cNvSpPr>
            <a:spLocks noGrp="1"/>
          </p:cNvSpPr>
          <p:nvPr>
            <p:ph idx="1"/>
          </p:nvPr>
        </p:nvSpPr>
        <p:spPr>
          <a:xfrm>
            <a:off x="762000" y="1618631"/>
            <a:ext cx="7719604" cy="4615922"/>
          </a:xfrm>
        </p:spPr>
        <p:txBody>
          <a:bodyPr/>
          <a:lstStyle/>
          <a:p>
            <a:pPr>
              <a:spcBef>
                <a:spcPts val="0"/>
              </a:spcBef>
            </a:pPr>
            <a:r>
              <a:rPr lang="en-US" sz="2800" dirty="0">
                <a:solidFill>
                  <a:schemeClr val="tx1"/>
                </a:solidFill>
              </a:rPr>
              <a:t>Protection against Zika is important throughout pregnancy</a:t>
            </a:r>
          </a:p>
          <a:p>
            <a:pPr>
              <a:spcBef>
                <a:spcPts val="0"/>
              </a:spcBef>
            </a:pPr>
            <a:r>
              <a:rPr lang="en-US" sz="2800" dirty="0">
                <a:solidFill>
                  <a:schemeClr val="tx1"/>
                </a:solidFill>
              </a:rPr>
              <a:t>However, in a recent study, </a:t>
            </a:r>
            <a:r>
              <a:rPr lang="en-US" sz="2800" b="1" dirty="0">
                <a:solidFill>
                  <a:schemeClr val="tx1"/>
                </a:solidFill>
              </a:rPr>
              <a:t>the proportion of fetuses and infants with Zika virus–associated birth defects was highest among those with first trimester Zika virus infections</a:t>
            </a:r>
          </a:p>
          <a:p>
            <a:pPr>
              <a:spcBef>
                <a:spcPts val="0"/>
              </a:spcBef>
            </a:pPr>
            <a:r>
              <a:rPr lang="en-US" sz="2800" dirty="0">
                <a:solidFill>
                  <a:schemeClr val="tx1"/>
                </a:solidFill>
              </a:rPr>
              <a:t>Scientists are still studying the potential impacts of Zika virus infection at different times in pregnancy</a:t>
            </a:r>
          </a:p>
          <a:p>
            <a:pPr marL="0" indent="0">
              <a:spcBef>
                <a:spcPts val="0"/>
              </a:spcBef>
              <a:buNone/>
            </a:pPr>
            <a:endParaRPr lang="en-US" dirty="0"/>
          </a:p>
          <a:p>
            <a:pPr marL="0" indent="0" algn="ctr">
              <a:buNone/>
            </a:pPr>
            <a:endParaRPr lang="en-US" sz="2600" dirty="0">
              <a:solidFill>
                <a:schemeClr val="accent1"/>
              </a:solidFill>
            </a:endParaRPr>
          </a:p>
          <a:p>
            <a:pPr marL="0" indent="0">
              <a:buNone/>
            </a:pPr>
            <a:endParaRPr lang="en-US" sz="2600" dirty="0">
              <a:solidFill>
                <a:schemeClr val="accent1"/>
              </a:solidFill>
            </a:endParaRPr>
          </a:p>
        </p:txBody>
      </p:sp>
    </p:spTree>
    <p:custDataLst>
      <p:tags r:id="rId1"/>
    </p:custDataLst>
    <p:extLst>
      <p:ext uri="{BB962C8B-B14F-4D97-AF65-F5344CB8AC3E}">
        <p14:creationId xmlns:p14="http://schemas.microsoft.com/office/powerpoint/2010/main" val="25427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2519916"/>
            <a:ext cx="8001000" cy="1818168"/>
          </a:xfrm>
        </p:spPr>
        <p:txBody>
          <a:bodyPr/>
          <a:lstStyle/>
          <a:p>
            <a:pPr marL="0" indent="0" algn="ctr">
              <a:buNone/>
            </a:pPr>
            <a:r>
              <a:rPr lang="en-US" dirty="0">
                <a:solidFill>
                  <a:srgbClr val="808080"/>
                </a:solidFill>
              </a:rPr>
              <a:t>What are the </a:t>
            </a:r>
            <a:r>
              <a:rPr lang="en-US" b="1" dirty="0">
                <a:solidFill>
                  <a:srgbClr val="002A6C"/>
                </a:solidFill>
              </a:rPr>
              <a:t>potential abnormalities</a:t>
            </a:r>
            <a:r>
              <a:rPr lang="en-US" b="1" dirty="0">
                <a:solidFill>
                  <a:srgbClr val="808080"/>
                </a:solidFill>
              </a:rPr>
              <a:t> </a:t>
            </a:r>
            <a:r>
              <a:rPr lang="en-US" dirty="0">
                <a:solidFill>
                  <a:srgbClr val="808080"/>
                </a:solidFill>
              </a:rPr>
              <a:t>that Zika infection may cause in an infected fetus?</a:t>
            </a:r>
          </a:p>
        </p:txBody>
      </p:sp>
    </p:spTree>
    <p:custDataLst>
      <p:tags r:id="rId1"/>
    </p:custDataLst>
    <p:extLst>
      <p:ext uri="{BB962C8B-B14F-4D97-AF65-F5344CB8AC3E}">
        <p14:creationId xmlns:p14="http://schemas.microsoft.com/office/powerpoint/2010/main" val="2163420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a:t>Module Objectives</a:t>
            </a:r>
          </a:p>
        </p:txBody>
      </p:sp>
      <p:sp>
        <p:nvSpPr>
          <p:cNvPr id="3" name="Content Placeholder 2"/>
          <p:cNvSpPr>
            <a:spLocks noGrp="1"/>
          </p:cNvSpPr>
          <p:nvPr>
            <p:ph idx="1"/>
          </p:nvPr>
        </p:nvSpPr>
        <p:spPr>
          <a:xfrm>
            <a:off x="457200" y="1330715"/>
            <a:ext cx="8229600" cy="4876800"/>
          </a:xfrm>
        </p:spPr>
        <p:txBody>
          <a:bodyPr/>
          <a:lstStyle/>
          <a:p>
            <a:pPr marL="0" indent="0">
              <a:spcBef>
                <a:spcPts val="0"/>
              </a:spcBef>
              <a:spcAft>
                <a:spcPts val="1200"/>
              </a:spcAft>
              <a:buNone/>
            </a:pPr>
            <a:r>
              <a:rPr lang="en-US" sz="2400" b="1" dirty="0">
                <a:solidFill>
                  <a:srgbClr val="808080"/>
                </a:solidFill>
              </a:rPr>
              <a:t>After completing this module, learners will be able to: </a:t>
            </a:r>
          </a:p>
          <a:p>
            <a:pPr lvl="1">
              <a:spcBef>
                <a:spcPts val="0"/>
              </a:spcBef>
              <a:spcAft>
                <a:spcPts val="1200"/>
              </a:spcAft>
            </a:pPr>
            <a:r>
              <a:rPr lang="en-US" sz="2200" dirty="0">
                <a:solidFill>
                  <a:srgbClr val="808080"/>
                </a:solidFill>
              </a:rPr>
              <a:t>Identify three common modes of Zika transmission </a:t>
            </a:r>
          </a:p>
          <a:p>
            <a:pPr lvl="1">
              <a:spcBef>
                <a:spcPts val="0"/>
              </a:spcBef>
              <a:spcAft>
                <a:spcPts val="1200"/>
              </a:spcAft>
            </a:pPr>
            <a:r>
              <a:rPr lang="en-US" sz="2200" dirty="0">
                <a:solidFill>
                  <a:srgbClr val="808080"/>
                </a:solidFill>
              </a:rPr>
              <a:t>Describe the clinical presentation of Zika infection</a:t>
            </a:r>
          </a:p>
          <a:p>
            <a:pPr lvl="1">
              <a:spcBef>
                <a:spcPts val="0"/>
              </a:spcBef>
              <a:spcAft>
                <a:spcPts val="1200"/>
              </a:spcAft>
            </a:pPr>
            <a:r>
              <a:rPr lang="en-US" sz="2200" dirty="0">
                <a:solidFill>
                  <a:srgbClr val="808080"/>
                </a:solidFill>
              </a:rPr>
              <a:t>Describe the clinical management of Zika infection</a:t>
            </a:r>
          </a:p>
          <a:p>
            <a:pPr lvl="1">
              <a:spcBef>
                <a:spcPts val="0"/>
              </a:spcBef>
              <a:spcAft>
                <a:spcPts val="1200"/>
              </a:spcAft>
            </a:pPr>
            <a:r>
              <a:rPr lang="en-US" sz="2200" dirty="0">
                <a:solidFill>
                  <a:srgbClr val="808080"/>
                </a:solidFill>
              </a:rPr>
              <a:t>Explain how Zika infection can impact pregnancy </a:t>
            </a:r>
          </a:p>
          <a:p>
            <a:pPr lvl="1">
              <a:spcBef>
                <a:spcPts val="0"/>
              </a:spcBef>
              <a:spcAft>
                <a:spcPts val="1200"/>
              </a:spcAft>
            </a:pPr>
            <a:r>
              <a:rPr lang="en-US" sz="2200" dirty="0">
                <a:solidFill>
                  <a:srgbClr val="808080"/>
                </a:solidFill>
              </a:rPr>
              <a:t>Provide quality care for pregnant women at risk for Zika infection</a:t>
            </a:r>
          </a:p>
          <a:p>
            <a:pPr lvl="1">
              <a:spcBef>
                <a:spcPts val="0"/>
              </a:spcBef>
              <a:spcAft>
                <a:spcPts val="1200"/>
              </a:spcAft>
            </a:pPr>
            <a:r>
              <a:rPr lang="en-US" sz="2200" dirty="0">
                <a:solidFill>
                  <a:srgbClr val="808080"/>
                </a:solidFill>
              </a:rPr>
              <a:t>Identify opportunities to provide family planning counseling during antenatal care (ANC) in the context of Zika outbreaks</a:t>
            </a:r>
          </a:p>
          <a:p>
            <a:pPr lvl="1">
              <a:spcBef>
                <a:spcPts val="0"/>
              </a:spcBef>
              <a:spcAft>
                <a:spcPts val="1200"/>
              </a:spcAft>
            </a:pPr>
            <a:r>
              <a:rPr lang="en-US" sz="2200" dirty="0">
                <a:solidFill>
                  <a:srgbClr val="808080"/>
                </a:solidFill>
              </a:rPr>
              <a:t>Apply knowledge and decision-making skills to case studies</a:t>
            </a:r>
          </a:p>
        </p:txBody>
      </p:sp>
    </p:spTree>
    <p:custDataLst>
      <p:tags r:id="rId1"/>
    </p:custDataLst>
    <p:extLst>
      <p:ext uri="{BB962C8B-B14F-4D97-AF65-F5344CB8AC3E}">
        <p14:creationId xmlns:p14="http://schemas.microsoft.com/office/powerpoint/2010/main" val="2581412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Congenital Zika Syndrome (CZS)</a:t>
            </a:r>
          </a:p>
        </p:txBody>
      </p:sp>
      <p:sp>
        <p:nvSpPr>
          <p:cNvPr id="3" name="Content Placeholder 2"/>
          <p:cNvSpPr>
            <a:spLocks noGrp="1"/>
          </p:cNvSpPr>
          <p:nvPr>
            <p:ph idx="1"/>
          </p:nvPr>
        </p:nvSpPr>
        <p:spPr>
          <a:xfrm>
            <a:off x="333703" y="1415638"/>
            <a:ext cx="5257800" cy="4525963"/>
          </a:xfrm>
        </p:spPr>
        <p:txBody>
          <a:bodyPr/>
          <a:lstStyle/>
          <a:p>
            <a:pPr marL="0" indent="0">
              <a:spcBef>
                <a:spcPts val="0"/>
              </a:spcBef>
              <a:spcAft>
                <a:spcPts val="1200"/>
              </a:spcAft>
              <a:buNone/>
            </a:pPr>
            <a:r>
              <a:rPr lang="en-US" sz="2800" b="1" dirty="0">
                <a:solidFill>
                  <a:srgbClr val="808080"/>
                </a:solidFill>
              </a:rPr>
              <a:t>Congenital abnormalities:</a:t>
            </a:r>
          </a:p>
          <a:p>
            <a:pPr lvl="1">
              <a:spcBef>
                <a:spcPts val="0"/>
              </a:spcBef>
              <a:buClrTx/>
            </a:pPr>
            <a:r>
              <a:rPr lang="en-US" sz="2400" dirty="0">
                <a:solidFill>
                  <a:srgbClr val="808080"/>
                </a:solidFill>
              </a:rPr>
              <a:t>Loss of brain tissue and microcephaly</a:t>
            </a:r>
          </a:p>
          <a:p>
            <a:pPr lvl="1">
              <a:lnSpc>
                <a:spcPct val="150000"/>
              </a:lnSpc>
              <a:spcBef>
                <a:spcPts val="0"/>
              </a:spcBef>
              <a:buClrTx/>
            </a:pPr>
            <a:r>
              <a:rPr lang="en-US" sz="2400" dirty="0">
                <a:solidFill>
                  <a:srgbClr val="808080"/>
                </a:solidFill>
              </a:rPr>
              <a:t>Brain tissue calcifications</a:t>
            </a:r>
          </a:p>
          <a:p>
            <a:pPr lvl="1">
              <a:lnSpc>
                <a:spcPct val="150000"/>
              </a:lnSpc>
              <a:spcBef>
                <a:spcPts val="0"/>
              </a:spcBef>
              <a:buClrTx/>
            </a:pPr>
            <a:r>
              <a:rPr lang="en-US" sz="2400" dirty="0">
                <a:solidFill>
                  <a:srgbClr val="808080"/>
                </a:solidFill>
              </a:rPr>
              <a:t>Eye defects</a:t>
            </a:r>
          </a:p>
          <a:p>
            <a:pPr lvl="1">
              <a:lnSpc>
                <a:spcPct val="150000"/>
              </a:lnSpc>
              <a:spcBef>
                <a:spcPts val="0"/>
              </a:spcBef>
              <a:buClrTx/>
            </a:pPr>
            <a:r>
              <a:rPr lang="en-US" sz="2400" dirty="0">
                <a:solidFill>
                  <a:srgbClr val="808080"/>
                </a:solidFill>
              </a:rPr>
              <a:t>Hearing loss</a:t>
            </a:r>
          </a:p>
          <a:p>
            <a:pPr lvl="1">
              <a:lnSpc>
                <a:spcPct val="150000"/>
              </a:lnSpc>
              <a:spcBef>
                <a:spcPts val="0"/>
              </a:spcBef>
              <a:buClrTx/>
            </a:pPr>
            <a:r>
              <a:rPr lang="en-US" sz="2400" dirty="0">
                <a:solidFill>
                  <a:srgbClr val="808080"/>
                </a:solidFill>
              </a:rPr>
              <a:t>Impaired growth</a:t>
            </a:r>
          </a:p>
          <a:p>
            <a:pPr lvl="1">
              <a:spcBef>
                <a:spcPts val="0"/>
              </a:spcBef>
              <a:buClrTx/>
            </a:pPr>
            <a:r>
              <a:rPr lang="en-US" sz="2400" dirty="0">
                <a:solidFill>
                  <a:srgbClr val="808080"/>
                </a:solidFill>
              </a:rPr>
              <a:t>Contractures or limited range of joint and muscle motion</a:t>
            </a:r>
          </a:p>
          <a:p>
            <a:endParaRPr lang="en-US" dirty="0">
              <a:solidFill>
                <a:srgbClr val="808080"/>
              </a:solidFill>
            </a:endParaRPr>
          </a:p>
        </p:txBody>
      </p:sp>
      <p:sp>
        <p:nvSpPr>
          <p:cNvPr id="5" name="TextBox 4"/>
          <p:cNvSpPr txBox="1"/>
          <p:nvPr/>
        </p:nvSpPr>
        <p:spPr>
          <a:xfrm>
            <a:off x="840827" y="6581001"/>
            <a:ext cx="8303173" cy="276999"/>
          </a:xfrm>
          <a:prstGeom prst="rect">
            <a:avLst/>
          </a:prstGeom>
          <a:noFill/>
        </p:spPr>
        <p:txBody>
          <a:bodyPr wrap="square" rtlCol="0">
            <a:spAutoFit/>
          </a:bodyPr>
          <a:lstStyle/>
          <a:p>
            <a:r>
              <a:rPr lang="en-US" sz="1200" dirty="0">
                <a:solidFill>
                  <a:schemeClr val="bg1"/>
                </a:solidFill>
                <a:latin typeface="Gill Sans MT" panose="020B0502020104020203" pitchFamily="34" charset="0"/>
              </a:rPr>
              <a:t>Sources: CDC (2017). Zika Virus: Information for Clinicians PPT and </a:t>
            </a:r>
            <a:r>
              <a:rPr lang="en-US" sz="1200" dirty="0">
                <a:solidFill>
                  <a:schemeClr val="bg1"/>
                </a:solidFill>
                <a:latin typeface="Gill Sans MT" panose="020B0502020104020203" pitchFamily="34" charset="0"/>
                <a:cs typeface="Arial" panose="020B0604020202020204" pitchFamily="34" charset="0"/>
              </a:rPr>
              <a:t>Linden V,  et al. 2016. </a:t>
            </a:r>
            <a:endParaRPr lang="en-US" sz="1200" dirty="0">
              <a:solidFill>
                <a:schemeClr val="bg1"/>
              </a:solidFill>
              <a:latin typeface="Gill Sans MT" panose="020B0502020104020203" pitchFamily="34" charset="0"/>
            </a:endParaRPr>
          </a:p>
        </p:txBody>
      </p:sp>
      <p:pic>
        <p:nvPicPr>
          <p:cNvPr id="8" name="Picture 7" descr="A person posing for the camera&#10;&#10;Description automatically generated">
            <a:extLst>
              <a:ext uri="{FF2B5EF4-FFF2-40B4-BE49-F238E27FC236}">
                <a16:creationId xmlns:a16="http://schemas.microsoft.com/office/drawing/2014/main" id="{8E73F6A1-AA86-4628-A649-A309E7A5D95E}"/>
              </a:ext>
            </a:extLst>
          </p:cNvPr>
          <p:cNvPicPr>
            <a:picLocks noChangeAspect="1"/>
          </p:cNvPicPr>
          <p:nvPr/>
        </p:nvPicPr>
        <p:blipFill rotWithShape="1">
          <a:blip r:embed="rId4">
            <a:extLst>
              <a:ext uri="{28A0092B-C50C-407E-A947-70E740481C1C}">
                <a14:useLocalDpi xmlns:a14="http://schemas.microsoft.com/office/drawing/2010/main" val="0"/>
              </a:ext>
            </a:extLst>
          </a:blip>
          <a:srcRect r="53158" b="10375"/>
          <a:stretch/>
        </p:blipFill>
        <p:spPr>
          <a:xfrm>
            <a:off x="5417128" y="1261427"/>
            <a:ext cx="3269672" cy="3601518"/>
          </a:xfrm>
          <a:prstGeom prst="rect">
            <a:avLst/>
          </a:prstGeom>
        </p:spPr>
      </p:pic>
      <p:sp>
        <p:nvSpPr>
          <p:cNvPr id="9" name="TextBox 8">
            <a:extLst>
              <a:ext uri="{FF2B5EF4-FFF2-40B4-BE49-F238E27FC236}">
                <a16:creationId xmlns:a16="http://schemas.microsoft.com/office/drawing/2014/main" id="{6F2AF03F-D0FB-40A5-A180-89338F909761}"/>
              </a:ext>
            </a:extLst>
          </p:cNvPr>
          <p:cNvSpPr txBox="1"/>
          <p:nvPr/>
        </p:nvSpPr>
        <p:spPr>
          <a:xfrm>
            <a:off x="5705912" y="4874801"/>
            <a:ext cx="3104385" cy="677108"/>
          </a:xfrm>
          <a:prstGeom prst="rect">
            <a:avLst/>
          </a:prstGeom>
          <a:noFill/>
        </p:spPr>
        <p:txBody>
          <a:bodyPr wrap="square" rtlCol="0">
            <a:spAutoFit/>
          </a:bodyPr>
          <a:lstStyle/>
          <a:p>
            <a:r>
              <a:rPr lang="en-US" sz="1000" dirty="0">
                <a:solidFill>
                  <a:schemeClr val="bg1"/>
                </a:solidFill>
              </a:rPr>
              <a:t>Image source: Flicker (CC)</a:t>
            </a:r>
            <a:r>
              <a:rPr lang="en-US" sz="1000" dirty="0">
                <a:solidFill>
                  <a:schemeClr val="bg1"/>
                </a:solidFill>
                <a:latin typeface="Proxima Nova"/>
                <a:hlinkClick r:id="rId5"/>
              </a:rPr>
              <a:t> </a:t>
            </a:r>
            <a:r>
              <a:rPr lang="en-US" sz="1000" u="sng" dirty="0">
                <a:solidFill>
                  <a:schemeClr val="bg1"/>
                </a:solidFill>
                <a:latin typeface="+mn-lt"/>
                <a:hlinkClick r:id="rId5"/>
              </a:rPr>
              <a:t>www.dcmot.com/what-is-zika-virus-its-transmission-symptom...</a:t>
            </a:r>
            <a:endParaRPr lang="en-US" sz="1000" u="sng" dirty="0">
              <a:solidFill>
                <a:schemeClr val="bg1"/>
              </a:solidFill>
              <a:latin typeface="+mn-lt"/>
            </a:endParaRPr>
          </a:p>
          <a:p>
            <a:endParaRPr lang="en-US" dirty="0">
              <a:solidFill>
                <a:schemeClr val="bg1"/>
              </a:solidFill>
            </a:endParaRPr>
          </a:p>
        </p:txBody>
      </p:sp>
    </p:spTree>
    <p:custDataLst>
      <p:tags r:id="rId1"/>
    </p:custDataLst>
    <p:extLst>
      <p:ext uri="{BB962C8B-B14F-4D97-AF65-F5344CB8AC3E}">
        <p14:creationId xmlns:p14="http://schemas.microsoft.com/office/powerpoint/2010/main" val="3247099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1473254"/>
            <a:ext cx="8229600" cy="3223437"/>
          </a:xfrm>
        </p:spPr>
        <p:txBody>
          <a:bodyPr/>
          <a:lstStyle/>
          <a:p>
            <a:pPr marL="0" indent="0" algn="ctr">
              <a:buNone/>
            </a:pPr>
            <a:r>
              <a:rPr lang="en-US" sz="3600" b="1" dirty="0">
                <a:ea typeface="+mj-ea"/>
              </a:rPr>
              <a:t>TOPIC 3</a:t>
            </a:r>
          </a:p>
          <a:p>
            <a:pPr marL="0" indent="0" algn="ctr">
              <a:buNone/>
            </a:pPr>
            <a:endParaRPr lang="en-US" sz="3600" b="1" dirty="0">
              <a:solidFill>
                <a:srgbClr val="002A6C"/>
              </a:solidFill>
              <a:ea typeface="+mj-ea"/>
            </a:endParaRPr>
          </a:p>
          <a:p>
            <a:pPr marL="0" indent="0" algn="ctr">
              <a:buNone/>
            </a:pPr>
            <a:r>
              <a:rPr lang="en-US" sz="3600" b="1" dirty="0">
                <a:solidFill>
                  <a:schemeClr val="tx2"/>
                </a:solidFill>
                <a:ea typeface="+mj-ea"/>
              </a:rPr>
              <a:t>Care of Pregnant Women at Risk of Zika Infection</a:t>
            </a:r>
            <a:endParaRPr lang="en-US" sz="3600" b="1" dirty="0">
              <a:solidFill>
                <a:schemeClr val="tx2"/>
              </a:solidFill>
            </a:endParaRPr>
          </a:p>
        </p:txBody>
      </p:sp>
    </p:spTree>
    <p:custDataLst>
      <p:tags r:id="rId1"/>
    </p:custDataLst>
    <p:extLst>
      <p:ext uri="{BB962C8B-B14F-4D97-AF65-F5344CB8AC3E}">
        <p14:creationId xmlns:p14="http://schemas.microsoft.com/office/powerpoint/2010/main" val="2021003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Antenatal Care (ANC) Visits</a:t>
            </a:r>
          </a:p>
        </p:txBody>
      </p:sp>
      <p:sp>
        <p:nvSpPr>
          <p:cNvPr id="3" name="Content Placeholder 2"/>
          <p:cNvSpPr>
            <a:spLocks noGrp="1"/>
          </p:cNvSpPr>
          <p:nvPr>
            <p:ph idx="1"/>
          </p:nvPr>
        </p:nvSpPr>
        <p:spPr>
          <a:xfrm>
            <a:off x="353234" y="1375597"/>
            <a:ext cx="5028063" cy="4525963"/>
          </a:xfrm>
        </p:spPr>
        <p:txBody>
          <a:bodyPr/>
          <a:lstStyle/>
          <a:p>
            <a:pPr marL="0" indent="0">
              <a:spcAft>
                <a:spcPts val="1200"/>
              </a:spcAft>
              <a:buNone/>
            </a:pPr>
            <a:r>
              <a:rPr lang="en-US" b="1" dirty="0">
                <a:solidFill>
                  <a:srgbClr val="808080"/>
                </a:solidFill>
              </a:rPr>
              <a:t>During ANC visits:</a:t>
            </a:r>
          </a:p>
          <a:p>
            <a:pPr lvl="1">
              <a:spcBef>
                <a:spcPts val="0"/>
              </a:spcBef>
              <a:spcAft>
                <a:spcPts val="1200"/>
              </a:spcAft>
            </a:pPr>
            <a:r>
              <a:rPr lang="en-US" dirty="0">
                <a:solidFill>
                  <a:srgbClr val="808080"/>
                </a:solidFill>
              </a:rPr>
              <a:t>Assess for Zika symptoms</a:t>
            </a:r>
          </a:p>
          <a:p>
            <a:pPr lvl="1">
              <a:spcBef>
                <a:spcPts val="0"/>
              </a:spcBef>
              <a:spcAft>
                <a:spcPts val="1200"/>
              </a:spcAft>
            </a:pPr>
            <a:r>
              <a:rPr lang="en-US" dirty="0">
                <a:solidFill>
                  <a:srgbClr val="808080"/>
                </a:solidFill>
              </a:rPr>
              <a:t>Educate on Zika signs and symptoms</a:t>
            </a:r>
          </a:p>
          <a:p>
            <a:pPr lvl="1">
              <a:spcBef>
                <a:spcPts val="0"/>
              </a:spcBef>
              <a:spcAft>
                <a:spcPts val="1200"/>
              </a:spcAft>
            </a:pPr>
            <a:r>
              <a:rPr lang="en-US" dirty="0">
                <a:solidFill>
                  <a:srgbClr val="808080"/>
                </a:solidFill>
              </a:rPr>
              <a:t>Discuss prevention strategies</a:t>
            </a:r>
          </a:p>
          <a:p>
            <a:pPr lvl="1">
              <a:spcBef>
                <a:spcPts val="0"/>
              </a:spcBef>
              <a:spcAft>
                <a:spcPts val="1200"/>
              </a:spcAft>
            </a:pPr>
            <a:r>
              <a:rPr lang="en-US" dirty="0">
                <a:solidFill>
                  <a:srgbClr val="808080"/>
                </a:solidFill>
              </a:rPr>
              <a:t>Provide emotional support</a:t>
            </a:r>
          </a:p>
        </p:txBody>
      </p:sp>
      <p:sp>
        <p:nvSpPr>
          <p:cNvPr id="7" name="TextBox 6">
            <a:extLst>
              <a:ext uri="{FF2B5EF4-FFF2-40B4-BE49-F238E27FC236}">
                <a16:creationId xmlns:a16="http://schemas.microsoft.com/office/drawing/2014/main" id="{E60A0D26-CDD9-4B2F-BE6B-FA64AE244C4E}"/>
              </a:ext>
            </a:extLst>
          </p:cNvPr>
          <p:cNvSpPr txBox="1"/>
          <p:nvPr/>
        </p:nvSpPr>
        <p:spPr>
          <a:xfrm>
            <a:off x="5599646" y="4073983"/>
            <a:ext cx="2742931" cy="430887"/>
          </a:xfrm>
          <a:prstGeom prst="rect">
            <a:avLst/>
          </a:prstGeom>
          <a:noFill/>
        </p:spPr>
        <p:txBody>
          <a:bodyPr wrap="square" rtlCol="0">
            <a:spAutoFit/>
          </a:bodyPr>
          <a:lstStyle/>
          <a:p>
            <a:r>
              <a:rPr lang="en-US" sz="1100" dirty="0">
                <a:solidFill>
                  <a:srgbClr val="5F5F5F"/>
                </a:solidFill>
              </a:rPr>
              <a:t>Image source: Karen </a:t>
            </a:r>
            <a:r>
              <a:rPr lang="en-US" sz="1100" dirty="0" err="1">
                <a:solidFill>
                  <a:srgbClr val="5F5F5F"/>
                </a:solidFill>
              </a:rPr>
              <a:t>Kasmauski</a:t>
            </a:r>
            <a:r>
              <a:rPr lang="en-US" sz="1100" dirty="0">
                <a:solidFill>
                  <a:srgbClr val="5F5F5F"/>
                </a:solidFill>
              </a:rPr>
              <a:t>/MCSP/Flickr. 2017.</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729" t="3339" r="27292"/>
          <a:stretch/>
        </p:blipFill>
        <p:spPr>
          <a:xfrm>
            <a:off x="5666321" y="1590303"/>
            <a:ext cx="2440776" cy="2540830"/>
          </a:xfrm>
          <a:prstGeom prst="rect">
            <a:avLst/>
          </a:prstGeom>
        </p:spPr>
      </p:pic>
    </p:spTree>
    <p:custDataLst>
      <p:tags r:id="rId1"/>
    </p:custDataLst>
    <p:extLst>
      <p:ext uri="{BB962C8B-B14F-4D97-AF65-F5344CB8AC3E}">
        <p14:creationId xmlns:p14="http://schemas.microsoft.com/office/powerpoint/2010/main" val="1086891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Testing Pregnant Women for Zika</a:t>
            </a:r>
          </a:p>
        </p:txBody>
      </p:sp>
      <p:sp>
        <p:nvSpPr>
          <p:cNvPr id="3" name="Content Placeholder 2"/>
          <p:cNvSpPr>
            <a:spLocks noGrp="1"/>
          </p:cNvSpPr>
          <p:nvPr>
            <p:ph idx="1"/>
          </p:nvPr>
        </p:nvSpPr>
        <p:spPr>
          <a:xfrm>
            <a:off x="457200" y="1461654"/>
            <a:ext cx="4692869" cy="4525963"/>
          </a:xfrm>
        </p:spPr>
        <p:txBody>
          <a:bodyPr/>
          <a:lstStyle/>
          <a:p>
            <a:pPr>
              <a:spcBef>
                <a:spcPts val="0"/>
              </a:spcBef>
              <a:spcAft>
                <a:spcPts val="1200"/>
              </a:spcAft>
            </a:pPr>
            <a:r>
              <a:rPr lang="en-US">
                <a:solidFill>
                  <a:srgbClr val="808080"/>
                </a:solidFill>
                <a:latin typeface="Gill Sans MT"/>
                <a:cs typeface="Arial"/>
              </a:rPr>
              <a:t>Test  pregnant women according to WHO recommendations</a:t>
            </a:r>
          </a:p>
          <a:p>
            <a:pPr>
              <a:spcBef>
                <a:spcPts val="0"/>
              </a:spcBef>
              <a:spcAft>
                <a:spcPts val="1200"/>
              </a:spcAft>
            </a:pPr>
            <a:r>
              <a:rPr lang="en-US" dirty="0">
                <a:solidFill>
                  <a:srgbClr val="808080"/>
                </a:solidFill>
              </a:rPr>
              <a:t>Adhere to national/local norms and laboratory capacity</a:t>
            </a:r>
          </a:p>
        </p:txBody>
      </p:sp>
      <p:pic>
        <p:nvPicPr>
          <p:cNvPr id="4" name="Picture 3"/>
          <p:cNvPicPr/>
          <p:nvPr/>
        </p:nvPicPr>
        <p:blipFill rotWithShape="1">
          <a:blip r:embed="rId4"/>
          <a:srcRect l="30427" t="19249" r="33057" b="16144"/>
          <a:stretch/>
        </p:blipFill>
        <p:spPr bwMode="auto">
          <a:xfrm>
            <a:off x="5353051" y="1943100"/>
            <a:ext cx="3295266" cy="34653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5" name="Rectangle 4"/>
          <p:cNvSpPr/>
          <p:nvPr/>
        </p:nvSpPr>
        <p:spPr>
          <a:xfrm>
            <a:off x="5150069" y="5483689"/>
            <a:ext cx="3815498" cy="600164"/>
          </a:xfrm>
          <a:prstGeom prst="rect">
            <a:avLst/>
          </a:prstGeom>
        </p:spPr>
        <p:txBody>
          <a:bodyPr wrap="square">
            <a:spAutoFit/>
          </a:bodyPr>
          <a:lstStyle/>
          <a:p>
            <a:pPr lvl="0" eaLnBrk="0" hangingPunct="0">
              <a:spcBef>
                <a:spcPct val="30000"/>
              </a:spcBef>
              <a:defRPr/>
            </a:pPr>
            <a:r>
              <a:rPr lang="en-US" sz="1100" dirty="0">
                <a:solidFill>
                  <a:srgbClr val="5F5F5F"/>
                </a:solidFill>
                <a:latin typeface="Gill Sans MT" panose="020B0502020104020203" pitchFamily="34" charset="0"/>
              </a:rPr>
              <a:t>Image source: </a:t>
            </a:r>
            <a:r>
              <a:rPr lang="en-US" sz="1100" dirty="0">
                <a:solidFill>
                  <a:srgbClr val="5F5F5F"/>
                </a:solidFill>
                <a:latin typeface="Gill Sans MT" panose="020B0502020104020203" pitchFamily="34" charset="0"/>
                <a:hlinkClick r:id="rId5"/>
              </a:rPr>
              <a:t>http://www.who.int/csr/resources/publications/zika/pregnancy-management/en/</a:t>
            </a:r>
            <a:r>
              <a:rPr lang="en-US" sz="1100" dirty="0">
                <a:solidFill>
                  <a:srgbClr val="5F5F5F"/>
                </a:solidFill>
                <a:latin typeface="Gill Sans MT" panose="020B0502020104020203" pitchFamily="34" charset="0"/>
              </a:rPr>
              <a:t>  </a:t>
            </a:r>
          </a:p>
        </p:txBody>
      </p:sp>
      <p:sp>
        <p:nvSpPr>
          <p:cNvPr id="6" name="Rectangle 5">
            <a:extLst>
              <a:ext uri="{FF2B5EF4-FFF2-40B4-BE49-F238E27FC236}">
                <a16:creationId xmlns:a16="http://schemas.microsoft.com/office/drawing/2014/main" id="{79C4B0C4-D3DE-48AA-BE32-E3BF04379854}"/>
              </a:ext>
            </a:extLst>
          </p:cNvPr>
          <p:cNvSpPr/>
          <p:nvPr/>
        </p:nvSpPr>
        <p:spPr>
          <a:xfrm>
            <a:off x="5150069" y="1528248"/>
            <a:ext cx="3815498" cy="261610"/>
          </a:xfrm>
          <a:prstGeom prst="rect">
            <a:avLst/>
          </a:prstGeom>
        </p:spPr>
        <p:txBody>
          <a:bodyPr wrap="square">
            <a:spAutoFit/>
          </a:bodyPr>
          <a:lstStyle/>
          <a:p>
            <a:pPr lvl="0" eaLnBrk="0" hangingPunct="0">
              <a:spcBef>
                <a:spcPct val="30000"/>
              </a:spcBef>
              <a:defRPr/>
            </a:pPr>
            <a:r>
              <a:rPr lang="en-US" sz="1100" b="1" dirty="0">
                <a:solidFill>
                  <a:srgbClr val="808080"/>
                </a:solidFill>
                <a:latin typeface="Gill Sans MT" panose="020B0502020104020203" pitchFamily="34" charset="0"/>
              </a:rPr>
              <a:t>WHO Decision Chart</a:t>
            </a:r>
          </a:p>
        </p:txBody>
      </p:sp>
    </p:spTree>
    <p:custDataLst>
      <p:tags r:id="rId1"/>
    </p:custDataLst>
    <p:extLst>
      <p:ext uri="{BB962C8B-B14F-4D97-AF65-F5344CB8AC3E}">
        <p14:creationId xmlns:p14="http://schemas.microsoft.com/office/powerpoint/2010/main" val="2150807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Ultrasound (US) Care in Pregnancy</a:t>
            </a:r>
          </a:p>
        </p:txBody>
      </p:sp>
      <p:sp>
        <p:nvSpPr>
          <p:cNvPr id="3" name="Content Placeholder 2"/>
          <p:cNvSpPr>
            <a:spLocks noGrp="1"/>
          </p:cNvSpPr>
          <p:nvPr>
            <p:ph idx="1"/>
          </p:nvPr>
        </p:nvSpPr>
        <p:spPr>
          <a:xfrm>
            <a:off x="768923" y="1485900"/>
            <a:ext cx="4359684" cy="4800600"/>
          </a:xfrm>
        </p:spPr>
        <p:txBody>
          <a:bodyPr/>
          <a:lstStyle/>
          <a:p>
            <a:r>
              <a:rPr lang="en-US" sz="2800">
                <a:solidFill>
                  <a:srgbClr val="808080"/>
                </a:solidFill>
                <a:latin typeface="Gill Sans MT"/>
                <a:cs typeface="Arial"/>
              </a:rPr>
              <a:t>WHO recommends one US </a:t>
            </a:r>
            <a:r>
              <a:rPr lang="en-US" sz="2800" dirty="0">
                <a:solidFill>
                  <a:srgbClr val="808080"/>
                </a:solidFill>
                <a:latin typeface="Gill Sans MT"/>
                <a:cs typeface="Arial"/>
              </a:rPr>
              <a:t>before 24 weeks gestation for all pregnant women.</a:t>
            </a:r>
          </a:p>
          <a:p>
            <a:r>
              <a:rPr lang="en-US" sz="2800">
                <a:solidFill>
                  <a:srgbClr val="808080"/>
                </a:solidFill>
                <a:latin typeface="Gill Sans MT"/>
                <a:cs typeface="Arial"/>
              </a:rPr>
              <a:t>Some abnormalities associated with Zika infection may be difficult to detect on US.</a:t>
            </a:r>
          </a:p>
          <a:p>
            <a:r>
              <a:rPr lang="en-US" sz="2800">
                <a:solidFill>
                  <a:srgbClr val="808080"/>
                </a:solidFill>
                <a:latin typeface="Gill Sans MT"/>
                <a:cs typeface="Arial"/>
              </a:rPr>
              <a:t>Counsel pregnant women on </a:t>
            </a:r>
            <a:r>
              <a:rPr lang="en-US" sz="2800" dirty="0">
                <a:solidFill>
                  <a:srgbClr val="808080"/>
                </a:solidFill>
                <a:latin typeface="Gill Sans MT"/>
                <a:cs typeface="Arial"/>
              </a:rPr>
              <a:t>the possible limitations and benefits of US.</a:t>
            </a:r>
          </a:p>
        </p:txBody>
      </p:sp>
      <p:sp>
        <p:nvSpPr>
          <p:cNvPr id="5" name="TextBox 4"/>
          <p:cNvSpPr txBox="1"/>
          <p:nvPr/>
        </p:nvSpPr>
        <p:spPr>
          <a:xfrm>
            <a:off x="5403464" y="4362450"/>
            <a:ext cx="3089522" cy="430887"/>
          </a:xfrm>
          <a:prstGeom prst="rect">
            <a:avLst/>
          </a:prstGeom>
          <a:noFill/>
        </p:spPr>
        <p:txBody>
          <a:bodyPr wrap="square" rtlCol="0">
            <a:spAutoFit/>
          </a:bodyPr>
          <a:lstStyle/>
          <a:p>
            <a:r>
              <a:rPr lang="en-US" sz="1100" dirty="0">
                <a:solidFill>
                  <a:schemeClr val="bg1"/>
                </a:solidFill>
                <a:latin typeface="+mj-lt"/>
              </a:rPr>
              <a:t>Image source: </a:t>
            </a:r>
            <a:r>
              <a:rPr lang="en-US" sz="1100" i="1" dirty="0">
                <a:solidFill>
                  <a:schemeClr val="bg1"/>
                </a:solidFill>
                <a:hlinkClick r:id="rId4"/>
              </a:rPr>
              <a:t>"usound.06"</a:t>
            </a:r>
            <a:r>
              <a:rPr lang="en-US" sz="1100" i="1" dirty="0">
                <a:solidFill>
                  <a:schemeClr val="bg1"/>
                </a:solidFill>
              </a:rPr>
              <a:t> by </a:t>
            </a:r>
            <a:r>
              <a:rPr lang="en-US" sz="1100" i="1" dirty="0" err="1">
                <a:solidFill>
                  <a:schemeClr val="bg1"/>
                </a:solidFill>
                <a:hlinkClick r:id="rId5"/>
              </a:rPr>
              <a:t>jayntguru</a:t>
            </a:r>
            <a:r>
              <a:rPr lang="en-US" sz="1100" i="1" dirty="0">
                <a:solidFill>
                  <a:schemeClr val="bg1"/>
                </a:solidFill>
              </a:rPr>
              <a:t> is licensed under </a:t>
            </a:r>
            <a:r>
              <a:rPr lang="en-US" sz="1100" i="1" cap="all" dirty="0">
                <a:solidFill>
                  <a:schemeClr val="bg1"/>
                </a:solidFill>
                <a:hlinkClick r:id="rId6"/>
              </a:rPr>
              <a:t>CC BY-NC-SA 2.0 </a:t>
            </a:r>
            <a:endParaRPr lang="en-US" sz="1100" dirty="0">
              <a:solidFill>
                <a:schemeClr val="bg1"/>
              </a:solidFill>
              <a:latin typeface="+mj-lt"/>
            </a:endParaRPr>
          </a:p>
        </p:txBody>
      </p:sp>
      <p:pic>
        <p:nvPicPr>
          <p:cNvPr id="1026" name="Picture 2" descr="usound.06"/>
          <p:cNvPicPr>
            <a:picLocks noChangeAspect="1" noChangeArrowheads="1"/>
          </p:cNvPicPr>
          <p:nvPr/>
        </p:nvPicPr>
        <p:blipFill rotWithShape="1">
          <a:blip r:embed="rId7">
            <a:extLst>
              <a:ext uri="{28A0092B-C50C-407E-A947-70E740481C1C}">
                <a14:useLocalDpi xmlns:a14="http://schemas.microsoft.com/office/drawing/2010/main" val="0"/>
              </a:ext>
            </a:extLst>
          </a:blip>
          <a:srcRect l="10836" t="16793" r="14415" b="20328"/>
          <a:stretch/>
        </p:blipFill>
        <p:spPr bwMode="auto">
          <a:xfrm>
            <a:off x="5476571" y="2295526"/>
            <a:ext cx="3096234" cy="20669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86101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FE53B-FCAB-4161-A425-88FC6522FCF0}"/>
              </a:ext>
            </a:extLst>
          </p:cNvPr>
          <p:cNvSpPr>
            <a:spLocks noGrp="1"/>
          </p:cNvSpPr>
          <p:nvPr>
            <p:ph type="title"/>
          </p:nvPr>
        </p:nvSpPr>
        <p:spPr>
          <a:xfrm>
            <a:off x="457200" y="219988"/>
            <a:ext cx="8229600" cy="1143000"/>
          </a:xfrm>
        </p:spPr>
        <p:txBody>
          <a:bodyPr>
            <a:normAutofit fontScale="90000"/>
          </a:bodyPr>
          <a:lstStyle/>
          <a:p>
            <a:r>
              <a:rPr lang="en-US">
                <a:latin typeface="Gill Sans MT"/>
                <a:cs typeface="Arial"/>
              </a:rPr>
              <a:t>Ultrasound for Effects of Zika Requires Special Expertise</a:t>
            </a:r>
            <a:r>
              <a:rPr lang="en-US" dirty="0"/>
              <a:t/>
            </a:r>
            <a:br>
              <a:rPr lang="en-US" dirty="0"/>
            </a:br>
            <a:endParaRPr lang="en-US" dirty="0"/>
          </a:p>
        </p:txBody>
      </p:sp>
      <p:sp>
        <p:nvSpPr>
          <p:cNvPr id="3" name="Content Placeholder 2">
            <a:extLst>
              <a:ext uri="{FF2B5EF4-FFF2-40B4-BE49-F238E27FC236}">
                <a16:creationId xmlns:a16="http://schemas.microsoft.com/office/drawing/2014/main" id="{4827AEDF-80DE-43CB-9DDB-FA361814F804}"/>
              </a:ext>
            </a:extLst>
          </p:cNvPr>
          <p:cNvSpPr>
            <a:spLocks noGrp="1"/>
          </p:cNvSpPr>
          <p:nvPr>
            <p:ph idx="1"/>
          </p:nvPr>
        </p:nvSpPr>
        <p:spPr>
          <a:xfrm>
            <a:off x="282704" y="1454608"/>
            <a:ext cx="8229600" cy="4525963"/>
          </a:xfrm>
        </p:spPr>
        <p:txBody>
          <a:bodyPr/>
          <a:lstStyle/>
          <a:p>
            <a:pPr>
              <a:spcBef>
                <a:spcPts val="0"/>
              </a:spcBef>
              <a:spcAft>
                <a:spcPts val="1200"/>
              </a:spcAft>
            </a:pPr>
            <a:r>
              <a:rPr lang="en-US" sz="2800">
                <a:solidFill>
                  <a:srgbClr val="808080"/>
                </a:solidFill>
                <a:latin typeface="Gill Sans MT"/>
                <a:cs typeface="Arial"/>
              </a:rPr>
              <a:t>A range of findings may be present</a:t>
            </a:r>
            <a:endParaRPr lang="en-US" sz="2800">
              <a:solidFill>
                <a:srgbClr val="808080"/>
              </a:solidFill>
            </a:endParaRPr>
          </a:p>
          <a:p>
            <a:pPr lvl="1">
              <a:spcBef>
                <a:spcPts val="0"/>
              </a:spcBef>
              <a:spcAft>
                <a:spcPts val="1200"/>
              </a:spcAft>
            </a:pPr>
            <a:r>
              <a:rPr lang="en-US" sz="2400">
                <a:solidFill>
                  <a:srgbClr val="808080"/>
                </a:solidFill>
                <a:latin typeface="Gill Sans MT"/>
                <a:cs typeface="Arial"/>
              </a:rPr>
              <a:t>Microcephaly, ventriculomegaly</a:t>
            </a:r>
            <a:endParaRPr lang="en-US" sz="2400">
              <a:solidFill>
                <a:srgbClr val="808080"/>
              </a:solidFill>
            </a:endParaRPr>
          </a:p>
          <a:p>
            <a:pPr lvl="1">
              <a:spcBef>
                <a:spcPts val="0"/>
              </a:spcBef>
              <a:spcAft>
                <a:spcPts val="1200"/>
              </a:spcAft>
            </a:pPr>
            <a:r>
              <a:rPr lang="en-US" sz="2400" dirty="0">
                <a:solidFill>
                  <a:srgbClr val="808080"/>
                </a:solidFill>
                <a:latin typeface="Gill Sans MT"/>
                <a:cs typeface="Arial"/>
              </a:rPr>
              <a:t>Intra-cranial calcifications and/or cysts</a:t>
            </a:r>
          </a:p>
          <a:p>
            <a:pPr lvl="1">
              <a:spcBef>
                <a:spcPts val="0"/>
              </a:spcBef>
              <a:spcAft>
                <a:spcPts val="1200"/>
              </a:spcAft>
            </a:pPr>
            <a:r>
              <a:rPr lang="en-US" sz="2400" dirty="0">
                <a:solidFill>
                  <a:srgbClr val="808080"/>
                </a:solidFill>
                <a:latin typeface="Gill Sans MT"/>
                <a:cs typeface="Arial"/>
              </a:rPr>
              <a:t>Atrophy and </a:t>
            </a:r>
            <a:r>
              <a:rPr lang="en-US" sz="2400" err="1">
                <a:solidFill>
                  <a:srgbClr val="808080"/>
                </a:solidFill>
                <a:latin typeface="Gill Sans MT"/>
                <a:cs typeface="Arial"/>
              </a:rPr>
              <a:t>callosal</a:t>
            </a:r>
            <a:r>
              <a:rPr lang="en-US" sz="2400" dirty="0">
                <a:solidFill>
                  <a:srgbClr val="808080"/>
                </a:solidFill>
                <a:latin typeface="Gill Sans MT"/>
                <a:cs typeface="Arial"/>
              </a:rPr>
              <a:t> agenesis</a:t>
            </a:r>
          </a:p>
          <a:p>
            <a:pPr lvl="1">
              <a:spcBef>
                <a:spcPts val="0"/>
              </a:spcBef>
              <a:spcAft>
                <a:spcPts val="1200"/>
              </a:spcAft>
            </a:pPr>
            <a:r>
              <a:rPr lang="en-US" sz="2400" dirty="0">
                <a:solidFill>
                  <a:srgbClr val="808080"/>
                </a:solidFill>
                <a:latin typeface="Gill Sans MT"/>
                <a:cs typeface="Arial"/>
              </a:rPr>
              <a:t>Micro-</a:t>
            </a:r>
            <a:r>
              <a:rPr lang="en-US" sz="2400">
                <a:solidFill>
                  <a:srgbClr val="808080"/>
                </a:solidFill>
                <a:latin typeface="Gill Sans MT"/>
                <a:cs typeface="Arial"/>
              </a:rPr>
              <a:t>ophthalmia</a:t>
            </a:r>
            <a:r>
              <a:rPr lang="en-US" sz="2400" dirty="0">
                <a:solidFill>
                  <a:srgbClr val="808080"/>
                </a:solidFill>
                <a:latin typeface="Gill Sans MT"/>
                <a:cs typeface="Arial"/>
              </a:rPr>
              <a:t> and eye calcifications</a:t>
            </a:r>
          </a:p>
          <a:p>
            <a:pPr lvl="1">
              <a:spcBef>
                <a:spcPts val="0"/>
              </a:spcBef>
              <a:spcAft>
                <a:spcPts val="1200"/>
              </a:spcAft>
            </a:pPr>
            <a:r>
              <a:rPr lang="en-US" sz="2400">
                <a:solidFill>
                  <a:srgbClr val="808080"/>
                </a:solidFill>
                <a:latin typeface="Gill Sans MT"/>
                <a:cs typeface="Arial"/>
              </a:rPr>
              <a:t>Inadequate growth and/or amniotic fluid</a:t>
            </a:r>
          </a:p>
          <a:p>
            <a:pPr>
              <a:spcBef>
                <a:spcPts val="0"/>
              </a:spcBef>
              <a:spcAft>
                <a:spcPts val="1200"/>
              </a:spcAft>
            </a:pPr>
            <a:r>
              <a:rPr lang="en-US" sz="2800">
                <a:solidFill>
                  <a:srgbClr val="808080"/>
                </a:solidFill>
                <a:latin typeface="Gill Sans MT"/>
                <a:cs typeface="Arial"/>
              </a:rPr>
              <a:t>Referral to an US specialist is needed for detection and verification of suspected abnormal findings</a:t>
            </a:r>
            <a:endParaRPr lang="en-US" sz="2800" dirty="0">
              <a:solidFill>
                <a:srgbClr val="808080"/>
              </a:solidFill>
            </a:endParaRPr>
          </a:p>
          <a:p>
            <a:endParaRPr lang="en-US" dirty="0">
              <a:solidFill>
                <a:srgbClr val="808080"/>
              </a:solidFill>
            </a:endParaRPr>
          </a:p>
        </p:txBody>
      </p:sp>
    </p:spTree>
    <p:custDataLst>
      <p:tags r:id="rId1"/>
    </p:custDataLst>
    <p:extLst>
      <p:ext uri="{BB962C8B-B14F-4D97-AF65-F5344CB8AC3E}">
        <p14:creationId xmlns:p14="http://schemas.microsoft.com/office/powerpoint/2010/main" val="2331301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BCCD-6C58-4358-B7F7-BF47AAD40BBF}"/>
              </a:ext>
            </a:extLst>
          </p:cNvPr>
          <p:cNvSpPr>
            <a:spLocks noGrp="1"/>
          </p:cNvSpPr>
          <p:nvPr>
            <p:ph type="title"/>
          </p:nvPr>
        </p:nvSpPr>
        <p:spPr/>
        <p:txBody>
          <a:bodyPr>
            <a:normAutofit fontScale="90000"/>
          </a:bodyPr>
          <a:lstStyle/>
          <a:p>
            <a:r>
              <a:rPr lang="en-US">
                <a:latin typeface="Gill Sans MT"/>
                <a:cs typeface="Arial"/>
              </a:rPr>
              <a:t>Suspicious Findings in Women with a </a:t>
            </a:r>
            <a:r>
              <a:rPr lang="en-US" dirty="0">
                <a:latin typeface="Gill Sans MT"/>
                <a:cs typeface="Arial"/>
              </a:rPr>
              <a:t>Previous Infection</a:t>
            </a:r>
          </a:p>
        </p:txBody>
      </p:sp>
      <p:sp>
        <p:nvSpPr>
          <p:cNvPr id="4" name="Content Placeholder 2">
            <a:extLst>
              <a:ext uri="{FF2B5EF4-FFF2-40B4-BE49-F238E27FC236}">
                <a16:creationId xmlns:a16="http://schemas.microsoft.com/office/drawing/2014/main" id="{95F97F3E-BAF3-4E75-9DA3-550832F3DFFC}"/>
              </a:ext>
            </a:extLst>
          </p:cNvPr>
          <p:cNvSpPr>
            <a:spLocks noGrp="1"/>
          </p:cNvSpPr>
          <p:nvPr>
            <p:ph idx="1"/>
          </p:nvPr>
        </p:nvSpPr>
        <p:spPr>
          <a:xfrm>
            <a:off x="784735" y="1470475"/>
            <a:ext cx="4051300" cy="3695700"/>
          </a:xfrm>
        </p:spPr>
        <p:txBody>
          <a:bodyPr/>
          <a:lstStyle/>
          <a:p>
            <a:r>
              <a:rPr lang="en-US" dirty="0">
                <a:solidFill>
                  <a:srgbClr val="808080"/>
                </a:solidFill>
              </a:rPr>
              <a:t>Intrauterine fetal demise (IUFD)</a:t>
            </a:r>
          </a:p>
          <a:p>
            <a:r>
              <a:rPr lang="en-US" dirty="0">
                <a:solidFill>
                  <a:srgbClr val="808080"/>
                </a:solidFill>
              </a:rPr>
              <a:t>Growth restriction</a:t>
            </a:r>
          </a:p>
          <a:p>
            <a:r>
              <a:rPr lang="en-US" dirty="0">
                <a:solidFill>
                  <a:srgbClr val="808080"/>
                </a:solidFill>
              </a:rPr>
              <a:t>Oligohydramnios</a:t>
            </a:r>
          </a:p>
          <a:p>
            <a:pPr lvl="1"/>
            <a:endParaRPr lang="en-US" sz="1600" dirty="0">
              <a:solidFill>
                <a:srgbClr val="808080"/>
              </a:solidFill>
            </a:endParaRPr>
          </a:p>
          <a:p>
            <a:pPr lvl="1"/>
            <a:endParaRPr lang="en-US" sz="1600" dirty="0">
              <a:solidFill>
                <a:srgbClr val="808080"/>
              </a:solidFill>
            </a:endParaRPr>
          </a:p>
          <a:p>
            <a:pPr lvl="1"/>
            <a:endParaRPr lang="en-US" sz="1600" dirty="0">
              <a:solidFill>
                <a:srgbClr val="808080"/>
              </a:solidFill>
            </a:endParaRPr>
          </a:p>
          <a:p>
            <a:pPr lvl="1"/>
            <a:endParaRPr lang="en-US" sz="1600" dirty="0">
              <a:solidFill>
                <a:srgbClr val="808080"/>
              </a:solidFill>
            </a:endParaRPr>
          </a:p>
          <a:p>
            <a:pPr lvl="1"/>
            <a:endParaRPr lang="en-US" sz="1600" dirty="0">
              <a:solidFill>
                <a:srgbClr val="808080"/>
              </a:solidFill>
            </a:endParaRPr>
          </a:p>
          <a:p>
            <a:pPr lvl="1"/>
            <a:endParaRPr lang="en-US" sz="1600" dirty="0">
              <a:solidFill>
                <a:srgbClr val="808080"/>
              </a:solidFill>
            </a:endParaRPr>
          </a:p>
          <a:p>
            <a:pPr marL="0" indent="0">
              <a:buNone/>
            </a:pPr>
            <a:endParaRPr lang="en-US" dirty="0">
              <a:solidFill>
                <a:srgbClr val="808080"/>
              </a:solidFill>
            </a:endParaRPr>
          </a:p>
        </p:txBody>
      </p:sp>
      <p:pic>
        <p:nvPicPr>
          <p:cNvPr id="5" name="Picture 4">
            <a:extLst>
              <a:ext uri="{FF2B5EF4-FFF2-40B4-BE49-F238E27FC236}">
                <a16:creationId xmlns:a16="http://schemas.microsoft.com/office/drawing/2014/main" id="{2784E7DB-C75A-4C17-9CDD-C9A0A73A45E8}"/>
              </a:ext>
            </a:extLst>
          </p:cNvPr>
          <p:cNvPicPr>
            <a:picLocks noChangeAspect="1"/>
          </p:cNvPicPr>
          <p:nvPr/>
        </p:nvPicPr>
        <p:blipFill>
          <a:blip r:embed="rId4"/>
          <a:stretch>
            <a:fillRect/>
          </a:stretch>
        </p:blipFill>
        <p:spPr>
          <a:xfrm>
            <a:off x="4836036" y="1470475"/>
            <a:ext cx="3541586" cy="4604061"/>
          </a:xfrm>
          <a:prstGeom prst="rect">
            <a:avLst/>
          </a:prstGeom>
        </p:spPr>
      </p:pic>
      <p:sp>
        <p:nvSpPr>
          <p:cNvPr id="6" name="TextBox 5">
            <a:extLst>
              <a:ext uri="{FF2B5EF4-FFF2-40B4-BE49-F238E27FC236}">
                <a16:creationId xmlns:a16="http://schemas.microsoft.com/office/drawing/2014/main" id="{D1D0162E-6E07-4D73-8F5B-B25912EFD0FD}"/>
              </a:ext>
            </a:extLst>
          </p:cNvPr>
          <p:cNvSpPr txBox="1"/>
          <p:nvPr/>
        </p:nvSpPr>
        <p:spPr>
          <a:xfrm>
            <a:off x="4836035" y="5833950"/>
            <a:ext cx="4097757" cy="261610"/>
          </a:xfrm>
          <a:prstGeom prst="rect">
            <a:avLst/>
          </a:prstGeom>
          <a:noFill/>
        </p:spPr>
        <p:txBody>
          <a:bodyPr wrap="square" rtlCol="0">
            <a:spAutoFit/>
          </a:bodyPr>
          <a:lstStyle/>
          <a:p>
            <a:r>
              <a:rPr lang="en-US" sz="1100" dirty="0">
                <a:solidFill>
                  <a:srgbClr val="5F5F5F"/>
                </a:solidFill>
              </a:rPr>
              <a:t>Image source: http://www.pregmed.org/oligohydramnios.htm</a:t>
            </a:r>
          </a:p>
        </p:txBody>
      </p:sp>
    </p:spTree>
    <p:custDataLst>
      <p:tags r:id="rId1"/>
    </p:custDataLst>
    <p:extLst>
      <p:ext uri="{BB962C8B-B14F-4D97-AF65-F5344CB8AC3E}">
        <p14:creationId xmlns:p14="http://schemas.microsoft.com/office/powerpoint/2010/main" val="492438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Specialized Care Needed for Suspected Zika Infection During Pregnancy</a:t>
            </a:r>
          </a:p>
        </p:txBody>
      </p:sp>
      <p:sp>
        <p:nvSpPr>
          <p:cNvPr id="3" name="Content Placeholder 2"/>
          <p:cNvSpPr>
            <a:spLocks noGrp="1"/>
          </p:cNvSpPr>
          <p:nvPr>
            <p:ph idx="1"/>
          </p:nvPr>
        </p:nvSpPr>
        <p:spPr>
          <a:xfrm>
            <a:off x="171982" y="1338329"/>
            <a:ext cx="8229600" cy="4876800"/>
          </a:xfrm>
        </p:spPr>
        <p:txBody>
          <a:bodyPr/>
          <a:lstStyle/>
          <a:p>
            <a:pPr marL="457200" lvl="1" indent="0">
              <a:buNone/>
            </a:pPr>
            <a:r>
              <a:rPr lang="en-US" sz="2600" b="1" dirty="0">
                <a:solidFill>
                  <a:srgbClr val="808080"/>
                </a:solidFill>
              </a:rPr>
              <a:t>During ANC:</a:t>
            </a:r>
          </a:p>
          <a:p>
            <a:pPr lvl="2"/>
            <a:r>
              <a:rPr lang="en-US" sz="2600" dirty="0">
                <a:solidFill>
                  <a:srgbClr val="808080"/>
                </a:solidFill>
              </a:rPr>
              <a:t>Good documentation of any laboratory testing</a:t>
            </a:r>
          </a:p>
          <a:p>
            <a:pPr lvl="2"/>
            <a:r>
              <a:rPr lang="en-US" sz="2600" dirty="0">
                <a:solidFill>
                  <a:srgbClr val="808080"/>
                </a:solidFill>
              </a:rPr>
              <a:t>Consultation with specialists if available</a:t>
            </a:r>
          </a:p>
          <a:p>
            <a:pPr lvl="2"/>
            <a:r>
              <a:rPr lang="en-US" sz="2600">
                <a:solidFill>
                  <a:srgbClr val="808080"/>
                </a:solidFill>
                <a:latin typeface="Gill Sans MT"/>
                <a:cs typeface="Arial"/>
              </a:rPr>
              <a:t>Counseling for mother and family: possible risks and available care in pregnancy and </a:t>
            </a:r>
            <a:r>
              <a:rPr lang="en-US" sz="2600" dirty="0">
                <a:solidFill>
                  <a:srgbClr val="808080"/>
                </a:solidFill>
                <a:latin typeface="Gill Sans MT"/>
                <a:cs typeface="Arial"/>
              </a:rPr>
              <a:t>for infant</a:t>
            </a:r>
          </a:p>
          <a:p>
            <a:pPr lvl="2"/>
            <a:r>
              <a:rPr lang="en-US" sz="2600" dirty="0">
                <a:solidFill>
                  <a:srgbClr val="808080"/>
                </a:solidFill>
              </a:rPr>
              <a:t>Emotional support</a:t>
            </a:r>
          </a:p>
          <a:p>
            <a:pPr marL="457200" lvl="1" indent="0">
              <a:spcBef>
                <a:spcPts val="2400"/>
              </a:spcBef>
              <a:buNone/>
            </a:pPr>
            <a:r>
              <a:rPr lang="en-US" sz="2600" b="1">
                <a:solidFill>
                  <a:srgbClr val="808080"/>
                </a:solidFill>
                <a:latin typeface="Gill Sans MT"/>
                <a:cs typeface="Arial"/>
              </a:rPr>
              <a:t>Postnatal Referrals:</a:t>
            </a:r>
          </a:p>
          <a:p>
            <a:pPr lvl="2"/>
            <a:r>
              <a:rPr lang="en-US" sz="2600" dirty="0">
                <a:solidFill>
                  <a:srgbClr val="808080"/>
                </a:solidFill>
                <a:latin typeface="Gill Sans MT"/>
                <a:cs typeface="Arial"/>
              </a:rPr>
              <a:t>Pediatric neurologist or specialist</a:t>
            </a:r>
          </a:p>
          <a:p>
            <a:pPr lvl="2"/>
            <a:r>
              <a:rPr lang="en-US" sz="2600" dirty="0">
                <a:solidFill>
                  <a:srgbClr val="808080"/>
                </a:solidFill>
                <a:latin typeface="Gill Sans MT"/>
                <a:cs typeface="Arial"/>
              </a:rPr>
              <a:t>Early child development specialist</a:t>
            </a:r>
          </a:p>
          <a:p>
            <a:pPr lvl="2"/>
            <a:r>
              <a:rPr lang="en-US" sz="2600">
                <a:solidFill>
                  <a:srgbClr val="808080"/>
                </a:solidFill>
                <a:latin typeface="Gill Sans MT"/>
                <a:cs typeface="Arial"/>
              </a:rPr>
              <a:t>Vision, hearing, physical/occupational therapy</a:t>
            </a:r>
            <a:endParaRPr lang="en-US" sz="2600" dirty="0">
              <a:solidFill>
                <a:srgbClr val="808080"/>
              </a:solidFill>
              <a:latin typeface="Gill Sans MT"/>
              <a:cs typeface="Arial"/>
            </a:endParaRPr>
          </a:p>
        </p:txBody>
      </p:sp>
    </p:spTree>
    <p:custDataLst>
      <p:tags r:id="rId1"/>
    </p:custDataLst>
    <p:extLst>
      <p:ext uri="{BB962C8B-B14F-4D97-AF65-F5344CB8AC3E}">
        <p14:creationId xmlns:p14="http://schemas.microsoft.com/office/powerpoint/2010/main" val="1152709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C635-C5D7-49DC-936A-335E77C35B71}"/>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09816CBD-D948-4715-8DB5-AE8BB0105613}"/>
              </a:ext>
            </a:extLst>
          </p:cNvPr>
          <p:cNvSpPr>
            <a:spLocks noGrp="1"/>
          </p:cNvSpPr>
          <p:nvPr>
            <p:ph idx="1"/>
          </p:nvPr>
        </p:nvSpPr>
        <p:spPr>
          <a:xfrm>
            <a:off x="914400" y="1610710"/>
            <a:ext cx="7546428" cy="4525963"/>
          </a:xfrm>
        </p:spPr>
        <p:txBody>
          <a:bodyPr/>
          <a:lstStyle/>
          <a:p>
            <a:pPr marL="0" indent="0">
              <a:spcBef>
                <a:spcPts val="0"/>
              </a:spcBef>
              <a:spcAft>
                <a:spcPts val="1200"/>
              </a:spcAft>
              <a:buNone/>
            </a:pPr>
            <a:r>
              <a:rPr lang="en-US" i="1" dirty="0">
                <a:solidFill>
                  <a:srgbClr val="808080"/>
                </a:solidFill>
              </a:rPr>
              <a:t>Based on WHO recommendations, when should pregnant women be tested for Zika infection?</a:t>
            </a:r>
          </a:p>
          <a:p>
            <a:pPr lvl="1">
              <a:spcBef>
                <a:spcPts val="0"/>
              </a:spcBef>
              <a:spcAft>
                <a:spcPts val="1200"/>
              </a:spcAft>
            </a:pPr>
            <a:r>
              <a:rPr lang="en-US" sz="3200" dirty="0">
                <a:solidFill>
                  <a:schemeClr val="tx2"/>
                </a:solidFill>
              </a:rPr>
              <a:t>At the first ANC visit</a:t>
            </a:r>
          </a:p>
          <a:p>
            <a:pPr lvl="1">
              <a:spcBef>
                <a:spcPts val="0"/>
              </a:spcBef>
              <a:spcAft>
                <a:spcPts val="1200"/>
              </a:spcAft>
            </a:pPr>
            <a:r>
              <a:rPr lang="en-US" sz="3200" dirty="0">
                <a:solidFill>
                  <a:schemeClr val="tx2"/>
                </a:solidFill>
              </a:rPr>
              <a:t>At 18 to 20-week gestation</a:t>
            </a:r>
          </a:p>
          <a:p>
            <a:pPr lvl="1">
              <a:spcBef>
                <a:spcPts val="0"/>
              </a:spcBef>
              <a:spcAft>
                <a:spcPts val="1200"/>
              </a:spcAft>
            </a:pPr>
            <a:r>
              <a:rPr lang="en-US" sz="3200" dirty="0">
                <a:solidFill>
                  <a:schemeClr val="tx2"/>
                </a:solidFill>
              </a:rPr>
              <a:t>Only when they are symptomatic</a:t>
            </a:r>
          </a:p>
          <a:p>
            <a:pPr lvl="1">
              <a:spcBef>
                <a:spcPts val="0"/>
              </a:spcBef>
              <a:spcAft>
                <a:spcPts val="1200"/>
              </a:spcAft>
            </a:pPr>
            <a:r>
              <a:rPr lang="en-US" sz="3200" dirty="0">
                <a:solidFill>
                  <a:schemeClr val="tx2"/>
                </a:solidFill>
              </a:rPr>
              <a:t>When they have a clinical history suggesting ZIKV during pregnancy</a:t>
            </a:r>
          </a:p>
          <a:p>
            <a:pPr marL="0" indent="0">
              <a:buNone/>
            </a:pPr>
            <a:endParaRPr lang="en-US" dirty="0"/>
          </a:p>
          <a:p>
            <a:endParaRPr lang="en-US" dirty="0"/>
          </a:p>
        </p:txBody>
      </p:sp>
    </p:spTree>
    <p:custDataLst>
      <p:tags r:id="rId1"/>
    </p:custDataLst>
    <p:extLst>
      <p:ext uri="{BB962C8B-B14F-4D97-AF65-F5344CB8AC3E}">
        <p14:creationId xmlns:p14="http://schemas.microsoft.com/office/powerpoint/2010/main" val="2185942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DE148-4A12-4D69-9CAA-2C955B07B2FD}"/>
              </a:ext>
            </a:extLst>
          </p:cNvPr>
          <p:cNvSpPr>
            <a:spLocks noGrp="1"/>
          </p:cNvSpPr>
          <p:nvPr>
            <p:ph type="title"/>
          </p:nvPr>
        </p:nvSpPr>
        <p:spPr/>
        <p:txBody>
          <a:bodyPr/>
          <a:lstStyle/>
          <a:p>
            <a:r>
              <a:rPr lang="en-US" dirty="0"/>
              <a:t>Knowledge Check Answer</a:t>
            </a:r>
          </a:p>
        </p:txBody>
      </p:sp>
      <p:sp>
        <p:nvSpPr>
          <p:cNvPr id="3" name="Content Placeholder 2">
            <a:extLst>
              <a:ext uri="{FF2B5EF4-FFF2-40B4-BE49-F238E27FC236}">
                <a16:creationId xmlns:a16="http://schemas.microsoft.com/office/drawing/2014/main" id="{500EC109-36D3-40D8-9688-08CAE7D73DB4}"/>
              </a:ext>
            </a:extLst>
          </p:cNvPr>
          <p:cNvSpPr>
            <a:spLocks noGrp="1"/>
          </p:cNvSpPr>
          <p:nvPr>
            <p:ph idx="1"/>
          </p:nvPr>
        </p:nvSpPr>
        <p:spPr>
          <a:xfrm>
            <a:off x="794657" y="1502229"/>
            <a:ext cx="7424057" cy="4525963"/>
          </a:xfrm>
        </p:spPr>
        <p:txBody>
          <a:bodyPr/>
          <a:lstStyle/>
          <a:p>
            <a:pPr marL="0" indent="0">
              <a:buNone/>
            </a:pPr>
            <a:r>
              <a:rPr lang="en-US" dirty="0">
                <a:solidFill>
                  <a:srgbClr val="808080"/>
                </a:solidFill>
              </a:rPr>
              <a:t>WHO recommends that all pregnant women with a clinical history suggesting ZIKV during pregnancy should be tested for infection.</a:t>
            </a:r>
          </a:p>
        </p:txBody>
      </p:sp>
    </p:spTree>
    <p:custDataLst>
      <p:tags r:id="rId1"/>
    </p:custDataLst>
    <p:extLst>
      <p:ext uri="{BB962C8B-B14F-4D97-AF65-F5344CB8AC3E}">
        <p14:creationId xmlns:p14="http://schemas.microsoft.com/office/powerpoint/2010/main" val="1088464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7" y="0"/>
            <a:ext cx="8229600" cy="1143000"/>
          </a:xfrm>
        </p:spPr>
        <p:txBody>
          <a:bodyPr>
            <a:normAutofit/>
          </a:bodyPr>
          <a:lstStyle/>
          <a:p>
            <a:r>
              <a:rPr lang="en-US" sz="3600" b="1" dirty="0">
                <a:solidFill>
                  <a:schemeClr val="tx2"/>
                </a:solidFill>
              </a:rPr>
              <a:t>Module Topics </a:t>
            </a:r>
          </a:p>
        </p:txBody>
      </p:sp>
      <p:sp>
        <p:nvSpPr>
          <p:cNvPr id="3" name="Content Placeholder 2"/>
          <p:cNvSpPr>
            <a:spLocks noGrp="1"/>
          </p:cNvSpPr>
          <p:nvPr>
            <p:ph idx="1"/>
          </p:nvPr>
        </p:nvSpPr>
        <p:spPr>
          <a:xfrm>
            <a:off x="893379" y="1453116"/>
            <a:ext cx="7346854" cy="4525963"/>
          </a:xfrm>
        </p:spPr>
        <p:txBody>
          <a:bodyPr/>
          <a:lstStyle/>
          <a:p>
            <a:pPr marL="514350" indent="-514350">
              <a:buFont typeface="+mj-lt"/>
              <a:buAutoNum type="arabicPeriod"/>
            </a:pPr>
            <a:r>
              <a:rPr lang="en-US" dirty="0">
                <a:solidFill>
                  <a:srgbClr val="808080"/>
                </a:solidFill>
              </a:rPr>
              <a:t>Zika: Transmission, clinical presentation, and management</a:t>
            </a:r>
          </a:p>
          <a:p>
            <a:pPr marL="514350" indent="-514350">
              <a:buFont typeface="+mj-lt"/>
              <a:buAutoNum type="arabicPeriod"/>
            </a:pPr>
            <a:r>
              <a:rPr lang="en-US" dirty="0">
                <a:solidFill>
                  <a:srgbClr val="808080"/>
                </a:solidFill>
              </a:rPr>
              <a:t>Prevention strategies</a:t>
            </a:r>
          </a:p>
          <a:p>
            <a:pPr marL="514350" indent="-514350">
              <a:buFont typeface="+mj-lt"/>
              <a:buAutoNum type="arabicPeriod"/>
            </a:pPr>
            <a:r>
              <a:rPr lang="en-US" dirty="0">
                <a:solidFill>
                  <a:srgbClr val="808080"/>
                </a:solidFill>
              </a:rPr>
              <a:t>Zika in pregnancy and congenital Zika syndrome (CZS)</a:t>
            </a:r>
          </a:p>
          <a:p>
            <a:pPr marL="514350" indent="-514350">
              <a:buFont typeface="+mj-lt"/>
              <a:buAutoNum type="arabicPeriod"/>
            </a:pPr>
            <a:r>
              <a:rPr lang="en-US" dirty="0">
                <a:solidFill>
                  <a:srgbClr val="808080"/>
                </a:solidFill>
              </a:rPr>
              <a:t>Care of pregnant women at risk for Zika infection</a:t>
            </a:r>
          </a:p>
          <a:p>
            <a:pPr marL="514350" indent="-514350">
              <a:buFont typeface="+mj-lt"/>
              <a:buAutoNum type="arabicPeriod"/>
            </a:pPr>
            <a:r>
              <a:rPr lang="en-US" dirty="0">
                <a:solidFill>
                  <a:srgbClr val="808080"/>
                </a:solidFill>
              </a:rPr>
              <a:t>Zika case studies</a:t>
            </a:r>
          </a:p>
        </p:txBody>
      </p:sp>
    </p:spTree>
    <p:custDataLst>
      <p:tags r:id="rId1"/>
    </p:custDataLst>
    <p:extLst>
      <p:ext uri="{BB962C8B-B14F-4D97-AF65-F5344CB8AC3E}">
        <p14:creationId xmlns:p14="http://schemas.microsoft.com/office/powerpoint/2010/main" val="714428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Postpartum Family Planning (PPFP)</a:t>
            </a:r>
          </a:p>
        </p:txBody>
      </p:sp>
      <p:sp>
        <p:nvSpPr>
          <p:cNvPr id="3" name="Content Placeholder 2"/>
          <p:cNvSpPr>
            <a:spLocks noGrp="1"/>
          </p:cNvSpPr>
          <p:nvPr>
            <p:ph idx="1"/>
          </p:nvPr>
        </p:nvSpPr>
        <p:spPr>
          <a:xfrm>
            <a:off x="751490" y="1379412"/>
            <a:ext cx="5008179" cy="4525963"/>
          </a:xfrm>
        </p:spPr>
        <p:txBody>
          <a:bodyPr/>
          <a:lstStyle/>
          <a:p>
            <a:r>
              <a:rPr lang="en-US" dirty="0">
                <a:solidFill>
                  <a:srgbClr val="808080"/>
                </a:solidFill>
              </a:rPr>
              <a:t>PPFP prevents potential birth defects in unplanned pregnancies</a:t>
            </a:r>
          </a:p>
          <a:p>
            <a:r>
              <a:rPr lang="en-US" dirty="0">
                <a:solidFill>
                  <a:srgbClr val="808080"/>
                </a:solidFill>
              </a:rPr>
              <a:t>Allows women and families to practice birth spacing to prevent an unplanned pregnancy</a:t>
            </a:r>
          </a:p>
          <a:p>
            <a:r>
              <a:rPr lang="en-US" dirty="0">
                <a:solidFill>
                  <a:srgbClr val="808080"/>
                </a:solidFill>
              </a:rPr>
              <a:t>Should be offered at each ANC visit</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6771" r="13958"/>
          <a:stretch/>
        </p:blipFill>
        <p:spPr>
          <a:xfrm>
            <a:off x="6029325" y="1927663"/>
            <a:ext cx="2505076" cy="2413842"/>
          </a:xfrm>
          <a:prstGeom prst="rect">
            <a:avLst/>
          </a:prstGeom>
        </p:spPr>
      </p:pic>
      <p:sp>
        <p:nvSpPr>
          <p:cNvPr id="5" name="TextBox 4">
            <a:extLst>
              <a:ext uri="{FF2B5EF4-FFF2-40B4-BE49-F238E27FC236}">
                <a16:creationId xmlns:a16="http://schemas.microsoft.com/office/drawing/2014/main" id="{E60A0D26-CDD9-4B2F-BE6B-FA64AE244C4E}"/>
              </a:ext>
            </a:extLst>
          </p:cNvPr>
          <p:cNvSpPr txBox="1"/>
          <p:nvPr/>
        </p:nvSpPr>
        <p:spPr>
          <a:xfrm>
            <a:off x="6029325" y="4341505"/>
            <a:ext cx="2742931" cy="430887"/>
          </a:xfrm>
          <a:prstGeom prst="rect">
            <a:avLst/>
          </a:prstGeom>
          <a:noFill/>
        </p:spPr>
        <p:txBody>
          <a:bodyPr wrap="square" rtlCol="0">
            <a:spAutoFit/>
          </a:bodyPr>
          <a:lstStyle/>
          <a:p>
            <a:r>
              <a:rPr lang="en-US" sz="1100" dirty="0">
                <a:solidFill>
                  <a:srgbClr val="5F5F5F"/>
                </a:solidFill>
              </a:rPr>
              <a:t>Image source: Karen </a:t>
            </a:r>
            <a:r>
              <a:rPr lang="en-US" sz="1100" dirty="0" err="1">
                <a:solidFill>
                  <a:srgbClr val="5F5F5F"/>
                </a:solidFill>
              </a:rPr>
              <a:t>Kasmauski</a:t>
            </a:r>
            <a:r>
              <a:rPr lang="en-US" sz="1100" dirty="0">
                <a:solidFill>
                  <a:srgbClr val="5F5F5F"/>
                </a:solidFill>
              </a:rPr>
              <a:t>/MCSP/Flickr. 2018.</a:t>
            </a:r>
          </a:p>
        </p:txBody>
      </p:sp>
    </p:spTree>
    <p:custDataLst>
      <p:tags r:id="rId1"/>
    </p:custDataLst>
    <p:extLst>
      <p:ext uri="{BB962C8B-B14F-4D97-AF65-F5344CB8AC3E}">
        <p14:creationId xmlns:p14="http://schemas.microsoft.com/office/powerpoint/2010/main" val="1917966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7"/>
            <a:ext cx="8229600" cy="1143000"/>
          </a:xfrm>
        </p:spPr>
        <p:txBody>
          <a:bodyPr>
            <a:noAutofit/>
          </a:bodyPr>
          <a:lstStyle/>
          <a:p>
            <a:r>
              <a:rPr lang="en-US" dirty="0"/>
              <a:t>PPFP: Breastfeeding and Lactation Amenorrhea (LAM)</a:t>
            </a:r>
          </a:p>
        </p:txBody>
      </p:sp>
      <p:sp>
        <p:nvSpPr>
          <p:cNvPr id="3" name="Content Placeholder 2"/>
          <p:cNvSpPr>
            <a:spLocks noGrp="1"/>
          </p:cNvSpPr>
          <p:nvPr>
            <p:ph idx="1"/>
          </p:nvPr>
        </p:nvSpPr>
        <p:spPr/>
        <p:txBody>
          <a:bodyPr/>
          <a:lstStyle/>
          <a:p>
            <a:r>
              <a:rPr lang="en-US" dirty="0">
                <a:solidFill>
                  <a:srgbClr val="808080"/>
                </a:solidFill>
              </a:rPr>
              <a:t>Include comprehensive counseling on all methods including LAM</a:t>
            </a:r>
          </a:p>
          <a:p>
            <a:r>
              <a:rPr lang="en-US" dirty="0">
                <a:solidFill>
                  <a:srgbClr val="808080"/>
                </a:solidFill>
              </a:rPr>
              <a:t>LAM protects from pregnancy for up to 6 months if the following 3 criteria are followed:</a:t>
            </a:r>
          </a:p>
          <a:p>
            <a:pPr lvl="1"/>
            <a:r>
              <a:rPr lang="en-US" dirty="0">
                <a:solidFill>
                  <a:srgbClr val="808080"/>
                </a:solidFill>
              </a:rPr>
              <a:t>Exclusive breastfeeding/breastfeeding on demand</a:t>
            </a:r>
          </a:p>
          <a:p>
            <a:pPr lvl="1"/>
            <a:r>
              <a:rPr lang="en-US" dirty="0">
                <a:solidFill>
                  <a:srgbClr val="808080"/>
                </a:solidFill>
              </a:rPr>
              <a:t>No return of menses</a:t>
            </a:r>
          </a:p>
          <a:p>
            <a:pPr lvl="1"/>
            <a:r>
              <a:rPr lang="en-US" dirty="0">
                <a:solidFill>
                  <a:srgbClr val="808080"/>
                </a:solidFill>
              </a:rPr>
              <a:t>Less than 6 months postpartum </a:t>
            </a:r>
          </a:p>
        </p:txBody>
      </p:sp>
    </p:spTree>
    <p:custDataLst>
      <p:tags r:id="rId1"/>
    </p:custDataLst>
    <p:extLst>
      <p:ext uri="{BB962C8B-B14F-4D97-AF65-F5344CB8AC3E}">
        <p14:creationId xmlns:p14="http://schemas.microsoft.com/office/powerpoint/2010/main" val="2604736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PPFP: Breastfeeding and Zika</a:t>
            </a:r>
          </a:p>
        </p:txBody>
      </p:sp>
      <p:sp>
        <p:nvSpPr>
          <p:cNvPr id="3" name="Content Placeholder 2"/>
          <p:cNvSpPr>
            <a:spLocks noGrp="1"/>
          </p:cNvSpPr>
          <p:nvPr>
            <p:ph idx="1"/>
          </p:nvPr>
        </p:nvSpPr>
        <p:spPr>
          <a:xfrm>
            <a:off x="381000" y="1417638"/>
            <a:ext cx="6019800" cy="4708525"/>
          </a:xfrm>
        </p:spPr>
        <p:txBody>
          <a:bodyPr/>
          <a:lstStyle/>
          <a:p>
            <a:r>
              <a:rPr lang="en-US" dirty="0">
                <a:solidFill>
                  <a:srgbClr val="808080"/>
                </a:solidFill>
              </a:rPr>
              <a:t>There have been no known transmissions due to breastfeeding.</a:t>
            </a:r>
          </a:p>
          <a:p>
            <a:r>
              <a:rPr lang="en-US" dirty="0">
                <a:solidFill>
                  <a:srgbClr val="808080"/>
                </a:solidFill>
              </a:rPr>
              <a:t>All mothers are encouraged to continue breastfeeding.</a:t>
            </a:r>
          </a:p>
          <a:p>
            <a:r>
              <a:rPr lang="en-US" dirty="0">
                <a:solidFill>
                  <a:srgbClr val="808080"/>
                </a:solidFill>
              </a:rPr>
              <a:t>Breastfeeding can prevent pregnancy if LAM is followed.</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7083" r="25729" b="6739"/>
          <a:stretch/>
        </p:blipFill>
        <p:spPr>
          <a:xfrm>
            <a:off x="6109816" y="1762125"/>
            <a:ext cx="2686994" cy="2922688"/>
          </a:xfrm>
          <a:prstGeom prst="rect">
            <a:avLst/>
          </a:prstGeom>
        </p:spPr>
      </p:pic>
      <p:sp>
        <p:nvSpPr>
          <p:cNvPr id="7" name="TextBox 6">
            <a:extLst>
              <a:ext uri="{FF2B5EF4-FFF2-40B4-BE49-F238E27FC236}">
                <a16:creationId xmlns:a16="http://schemas.microsoft.com/office/drawing/2014/main" id="{E60A0D26-CDD9-4B2F-BE6B-FA64AE244C4E}"/>
              </a:ext>
            </a:extLst>
          </p:cNvPr>
          <p:cNvSpPr txBox="1"/>
          <p:nvPr/>
        </p:nvSpPr>
        <p:spPr>
          <a:xfrm>
            <a:off x="6053879" y="4684813"/>
            <a:ext cx="2742931" cy="430887"/>
          </a:xfrm>
          <a:prstGeom prst="rect">
            <a:avLst/>
          </a:prstGeom>
          <a:noFill/>
        </p:spPr>
        <p:txBody>
          <a:bodyPr wrap="square" rtlCol="0">
            <a:spAutoFit/>
          </a:bodyPr>
          <a:lstStyle/>
          <a:p>
            <a:r>
              <a:rPr lang="en-US" sz="1100" dirty="0">
                <a:solidFill>
                  <a:srgbClr val="5F5F5F"/>
                </a:solidFill>
              </a:rPr>
              <a:t>Image source: Karen </a:t>
            </a:r>
            <a:r>
              <a:rPr lang="en-US" sz="1100" dirty="0" err="1">
                <a:solidFill>
                  <a:srgbClr val="5F5F5F"/>
                </a:solidFill>
              </a:rPr>
              <a:t>Kasmauski</a:t>
            </a:r>
            <a:r>
              <a:rPr lang="en-US" sz="1100" dirty="0">
                <a:solidFill>
                  <a:srgbClr val="5F5F5F"/>
                </a:solidFill>
              </a:rPr>
              <a:t>/MCSP/Flickr. 2018.</a:t>
            </a:r>
          </a:p>
        </p:txBody>
      </p:sp>
    </p:spTree>
    <p:custDataLst>
      <p:tags r:id="rId1"/>
    </p:custDataLst>
    <p:extLst>
      <p:ext uri="{BB962C8B-B14F-4D97-AF65-F5344CB8AC3E}">
        <p14:creationId xmlns:p14="http://schemas.microsoft.com/office/powerpoint/2010/main" val="295469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atin typeface="Gill Sans MT"/>
                <a:cs typeface="Arial"/>
              </a:rPr>
              <a:t>Family Planning…an Opportunity</a:t>
            </a:r>
          </a:p>
        </p:txBody>
      </p:sp>
      <p:sp>
        <p:nvSpPr>
          <p:cNvPr id="3" name="Content Placeholder 2"/>
          <p:cNvSpPr>
            <a:spLocks noGrp="1"/>
          </p:cNvSpPr>
          <p:nvPr>
            <p:ph idx="1"/>
          </p:nvPr>
        </p:nvSpPr>
        <p:spPr>
          <a:xfrm>
            <a:off x="457200" y="1432035"/>
            <a:ext cx="8229600" cy="4525963"/>
          </a:xfrm>
        </p:spPr>
        <p:txBody>
          <a:bodyPr/>
          <a:lstStyle/>
          <a:p>
            <a:r>
              <a:rPr lang="en-US" dirty="0">
                <a:solidFill>
                  <a:srgbClr val="808080"/>
                </a:solidFill>
                <a:latin typeface="Gill Sans MT"/>
                <a:cs typeface="Arial"/>
              </a:rPr>
              <a:t>Preventing unintended pregnancies is a primary strategy to reduce Zika-related birth </a:t>
            </a:r>
            <a:r>
              <a:rPr lang="en-US">
                <a:solidFill>
                  <a:srgbClr val="808080"/>
                </a:solidFill>
                <a:latin typeface="Gill Sans MT"/>
                <a:cs typeface="Arial"/>
              </a:rPr>
              <a:t>defects</a:t>
            </a:r>
          </a:p>
          <a:p>
            <a:r>
              <a:rPr lang="en-US" dirty="0">
                <a:solidFill>
                  <a:srgbClr val="808080"/>
                </a:solidFill>
              </a:rPr>
              <a:t>Regardless of local status of Zika transmission:</a:t>
            </a:r>
          </a:p>
          <a:p>
            <a:pPr lvl="1">
              <a:buFont typeface="Wingdings" panose="05000000000000000000" pitchFamily="2" charset="2"/>
              <a:buChar char="Ø"/>
            </a:pPr>
            <a:r>
              <a:rPr lang="en-US">
                <a:solidFill>
                  <a:srgbClr val="808080"/>
                </a:solidFill>
                <a:latin typeface="Gill Sans MT"/>
                <a:cs typeface="Arial"/>
              </a:rPr>
              <a:t>Promote capacity-building for high-quality FP service </a:t>
            </a:r>
            <a:r>
              <a:rPr lang="en-US" dirty="0">
                <a:solidFill>
                  <a:srgbClr val="808080"/>
                </a:solidFill>
                <a:latin typeface="Gill Sans MT"/>
                <a:cs typeface="Arial"/>
              </a:rPr>
              <a:t>delivery </a:t>
            </a:r>
            <a:endParaRPr lang="en-US" dirty="0">
              <a:solidFill>
                <a:srgbClr val="808080"/>
              </a:solidFill>
            </a:endParaRPr>
          </a:p>
          <a:p>
            <a:pPr lvl="1">
              <a:buFont typeface="Wingdings" panose="05000000000000000000" pitchFamily="2" charset="2"/>
              <a:buChar char="Ø"/>
            </a:pPr>
            <a:r>
              <a:rPr lang="en-US" dirty="0">
                <a:solidFill>
                  <a:srgbClr val="808080"/>
                </a:solidFill>
              </a:rPr>
              <a:t>Provide comprehensive and updated evidence-based counseling on all options and methods</a:t>
            </a:r>
          </a:p>
          <a:p>
            <a:pPr marL="0" indent="0">
              <a:buNone/>
            </a:pPr>
            <a:endParaRPr lang="en-US" dirty="0">
              <a:solidFill>
                <a:srgbClr val="808080"/>
              </a:solidFill>
            </a:endParaRPr>
          </a:p>
        </p:txBody>
      </p:sp>
    </p:spTree>
    <p:custDataLst>
      <p:tags r:id="rId1"/>
    </p:custDataLst>
    <p:extLst>
      <p:ext uri="{BB962C8B-B14F-4D97-AF65-F5344CB8AC3E}">
        <p14:creationId xmlns:p14="http://schemas.microsoft.com/office/powerpoint/2010/main" val="4281310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Family Planning Counseling</a:t>
            </a:r>
          </a:p>
        </p:txBody>
      </p:sp>
      <p:sp>
        <p:nvSpPr>
          <p:cNvPr id="4" name="Content Placeholder 3"/>
          <p:cNvSpPr>
            <a:spLocks noGrp="1"/>
          </p:cNvSpPr>
          <p:nvPr>
            <p:ph idx="1"/>
          </p:nvPr>
        </p:nvSpPr>
        <p:spPr>
          <a:xfrm>
            <a:off x="457200" y="1400504"/>
            <a:ext cx="8229600" cy="4525963"/>
          </a:xfrm>
        </p:spPr>
        <p:txBody>
          <a:bodyPr/>
          <a:lstStyle/>
          <a:p>
            <a:pPr marL="0" indent="0">
              <a:spcBef>
                <a:spcPts val="0"/>
              </a:spcBef>
              <a:spcAft>
                <a:spcPts val="1200"/>
              </a:spcAft>
              <a:buNone/>
            </a:pPr>
            <a:r>
              <a:rPr lang="en-US" b="1" dirty="0">
                <a:solidFill>
                  <a:srgbClr val="808080"/>
                </a:solidFill>
              </a:rPr>
              <a:t>Discuss all available methods, including: </a:t>
            </a:r>
          </a:p>
          <a:p>
            <a:pPr lvl="1">
              <a:spcBef>
                <a:spcPts val="0"/>
              </a:spcBef>
              <a:spcAft>
                <a:spcPts val="1200"/>
              </a:spcAft>
            </a:pPr>
            <a:r>
              <a:rPr lang="en-US" dirty="0">
                <a:solidFill>
                  <a:srgbClr val="808080"/>
                </a:solidFill>
              </a:rPr>
              <a:t>Efficacy </a:t>
            </a:r>
          </a:p>
          <a:p>
            <a:pPr lvl="1">
              <a:spcBef>
                <a:spcPts val="0"/>
              </a:spcBef>
              <a:spcAft>
                <a:spcPts val="1200"/>
              </a:spcAft>
            </a:pPr>
            <a:r>
              <a:rPr lang="en-US" dirty="0">
                <a:solidFill>
                  <a:srgbClr val="808080"/>
                </a:solidFill>
              </a:rPr>
              <a:t>Procedure/instructions for use</a:t>
            </a:r>
          </a:p>
          <a:p>
            <a:pPr lvl="1">
              <a:spcBef>
                <a:spcPts val="0"/>
              </a:spcBef>
              <a:spcAft>
                <a:spcPts val="1200"/>
              </a:spcAft>
            </a:pPr>
            <a:r>
              <a:rPr lang="en-US" dirty="0">
                <a:solidFill>
                  <a:srgbClr val="808080"/>
                </a:solidFill>
              </a:rPr>
              <a:t>Non-contraceptive benefits</a:t>
            </a:r>
          </a:p>
          <a:p>
            <a:pPr lvl="1">
              <a:spcBef>
                <a:spcPts val="0"/>
              </a:spcBef>
              <a:spcAft>
                <a:spcPts val="1200"/>
              </a:spcAft>
            </a:pPr>
            <a:r>
              <a:rPr lang="en-US" dirty="0">
                <a:solidFill>
                  <a:srgbClr val="808080"/>
                </a:solidFill>
              </a:rPr>
              <a:t>Mechanism of action</a:t>
            </a:r>
          </a:p>
          <a:p>
            <a:pPr lvl="1">
              <a:spcBef>
                <a:spcPts val="0"/>
              </a:spcBef>
              <a:spcAft>
                <a:spcPts val="1200"/>
              </a:spcAft>
            </a:pPr>
            <a:r>
              <a:rPr lang="en-US" dirty="0">
                <a:solidFill>
                  <a:srgbClr val="808080"/>
                </a:solidFill>
              </a:rPr>
              <a:t>Potential side effects and bleeding changes</a:t>
            </a:r>
          </a:p>
          <a:p>
            <a:pPr lvl="1">
              <a:spcBef>
                <a:spcPts val="0"/>
              </a:spcBef>
              <a:spcAft>
                <a:spcPts val="1200"/>
              </a:spcAft>
            </a:pPr>
            <a:r>
              <a:rPr lang="en-US" dirty="0">
                <a:solidFill>
                  <a:srgbClr val="808080"/>
                </a:solidFill>
              </a:rPr>
              <a:t>Eligibility for chosen method</a:t>
            </a:r>
          </a:p>
          <a:p>
            <a:pPr lvl="1">
              <a:spcBef>
                <a:spcPts val="0"/>
              </a:spcBef>
              <a:spcAft>
                <a:spcPts val="1200"/>
              </a:spcAft>
            </a:pPr>
            <a:r>
              <a:rPr lang="en-US" dirty="0">
                <a:solidFill>
                  <a:srgbClr val="808080"/>
                </a:solidFill>
              </a:rPr>
              <a:t>Follow-up plans</a:t>
            </a:r>
          </a:p>
          <a:p>
            <a:endParaRPr lang="en-US" dirty="0">
              <a:solidFill>
                <a:srgbClr val="808080"/>
              </a:solidFill>
            </a:endParaRPr>
          </a:p>
        </p:txBody>
      </p:sp>
    </p:spTree>
    <p:custDataLst>
      <p:tags r:id="rId1"/>
    </p:custDataLst>
    <p:extLst>
      <p:ext uri="{BB962C8B-B14F-4D97-AF65-F5344CB8AC3E}">
        <p14:creationId xmlns:p14="http://schemas.microsoft.com/office/powerpoint/2010/main" val="4271337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532751" y="677910"/>
            <a:ext cx="8078499"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28296" y="5918480"/>
            <a:ext cx="8182953" cy="461665"/>
          </a:xfrm>
          <a:prstGeom prst="rect">
            <a:avLst/>
          </a:prstGeom>
          <a:noFill/>
        </p:spPr>
        <p:txBody>
          <a:bodyPr wrap="square" rtlCol="0">
            <a:spAutoFit/>
          </a:bodyPr>
          <a:lstStyle/>
          <a:p>
            <a:r>
              <a:rPr lang="en-US" sz="1200" dirty="0">
                <a:solidFill>
                  <a:schemeClr val="bg1"/>
                </a:solidFill>
                <a:latin typeface="Gill Sans MT" panose="020B0502020104020203" pitchFamily="34" charset="0"/>
              </a:rPr>
              <a:t>Image source: </a:t>
            </a:r>
            <a:r>
              <a:rPr lang="en-US" sz="1200" dirty="0" err="1">
                <a:solidFill>
                  <a:schemeClr val="bg1"/>
                </a:solidFill>
                <a:latin typeface="Gill Sans MT" panose="020B0502020104020203" pitchFamily="34" charset="0"/>
              </a:rPr>
              <a:t>Stanback</a:t>
            </a:r>
            <a:r>
              <a:rPr lang="en-US" sz="1200" dirty="0">
                <a:solidFill>
                  <a:schemeClr val="bg1"/>
                </a:solidFill>
                <a:latin typeface="Gill Sans MT" panose="020B0502020104020203" pitchFamily="34" charset="0"/>
              </a:rPr>
              <a:t>, S,  Steiner, M, </a:t>
            </a:r>
            <a:r>
              <a:rPr lang="en-US" sz="1200" dirty="0" err="1">
                <a:solidFill>
                  <a:schemeClr val="bg1"/>
                </a:solidFill>
                <a:latin typeface="Gill Sans MT" panose="020B0502020104020203" pitchFamily="34" charset="0"/>
              </a:rPr>
              <a:t>Dorflinger</a:t>
            </a:r>
            <a:r>
              <a:rPr lang="en-US" sz="1200" dirty="0">
                <a:solidFill>
                  <a:schemeClr val="bg1"/>
                </a:solidFill>
                <a:latin typeface="Gill Sans MT" panose="020B0502020104020203" pitchFamily="34" charset="0"/>
              </a:rPr>
              <a:t>, L , Solo, J, and Cates, W.  WHO Tiered-Effectiveness Counseling </a:t>
            </a:r>
            <a:r>
              <a:rPr lang="en-US" sz="1200" u="sng" dirty="0">
                <a:solidFill>
                  <a:schemeClr val="bg1"/>
                </a:solidFill>
                <a:latin typeface="Gill Sans MT" panose="020B0502020104020203" pitchFamily="34" charset="0"/>
              </a:rPr>
              <a:t>Is</a:t>
            </a:r>
            <a:r>
              <a:rPr lang="en-US" sz="1200" dirty="0">
                <a:solidFill>
                  <a:schemeClr val="bg1"/>
                </a:solidFill>
                <a:latin typeface="Gill Sans MT" panose="020B0502020104020203" pitchFamily="34" charset="0"/>
              </a:rPr>
              <a:t> Rights-Based Family Planning. </a:t>
            </a:r>
            <a:r>
              <a:rPr lang="en-US" sz="1200" i="1" dirty="0">
                <a:solidFill>
                  <a:schemeClr val="bg1"/>
                </a:solidFill>
                <a:latin typeface="Gill Sans MT" panose="020B0502020104020203" pitchFamily="34" charset="0"/>
              </a:rPr>
              <a:t>Global Health: Science and Practice</a:t>
            </a:r>
            <a:r>
              <a:rPr lang="en-US" sz="1200" dirty="0">
                <a:solidFill>
                  <a:schemeClr val="bg1"/>
                </a:solidFill>
                <a:latin typeface="Gill Sans MT" panose="020B0502020104020203" pitchFamily="34" charset="0"/>
              </a:rPr>
              <a:t> Sep 2015, 3 (3) 352-357. </a:t>
            </a:r>
          </a:p>
        </p:txBody>
      </p:sp>
    </p:spTree>
    <p:custDataLst>
      <p:tags r:id="rId1"/>
    </p:custDataLst>
    <p:extLst>
      <p:ext uri="{BB962C8B-B14F-4D97-AF65-F5344CB8AC3E}">
        <p14:creationId xmlns:p14="http://schemas.microsoft.com/office/powerpoint/2010/main" val="796246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8109-E3FE-45AB-AD65-62D8E0D7A681}"/>
              </a:ext>
            </a:extLst>
          </p:cNvPr>
          <p:cNvSpPr>
            <a:spLocks noGrp="1"/>
          </p:cNvSpPr>
          <p:nvPr>
            <p:ph idx="1"/>
          </p:nvPr>
        </p:nvSpPr>
        <p:spPr>
          <a:xfrm>
            <a:off x="457200" y="2973114"/>
            <a:ext cx="8229600" cy="911771"/>
          </a:xfrm>
        </p:spPr>
        <p:txBody>
          <a:bodyPr/>
          <a:lstStyle/>
          <a:p>
            <a:pPr marL="0" indent="0" algn="ctr">
              <a:buNone/>
            </a:pPr>
            <a:r>
              <a:rPr lang="en-US" b="1" dirty="0">
                <a:solidFill>
                  <a:schemeClr val="tx2"/>
                </a:solidFill>
              </a:rPr>
              <a:t>Zika Case Studies</a:t>
            </a:r>
          </a:p>
        </p:txBody>
      </p:sp>
    </p:spTree>
    <p:custDataLst>
      <p:tags r:id="rId1"/>
    </p:custDataLst>
    <p:extLst>
      <p:ext uri="{BB962C8B-B14F-4D97-AF65-F5344CB8AC3E}">
        <p14:creationId xmlns:p14="http://schemas.microsoft.com/office/powerpoint/2010/main" val="238429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a:r>
            <a:br>
              <a:rPr lang="en-US" sz="3600" dirty="0"/>
            </a:br>
            <a:r>
              <a:rPr lang="en-US" sz="3600" dirty="0"/>
              <a:t>Case #1: Jeanne</a:t>
            </a:r>
            <a:br>
              <a:rPr lang="en-US" sz="3600" dirty="0"/>
            </a:br>
            <a:endParaRPr lang="en-US" sz="3600" dirty="0"/>
          </a:p>
        </p:txBody>
      </p:sp>
      <p:sp>
        <p:nvSpPr>
          <p:cNvPr id="3" name="Content Placeholder 2"/>
          <p:cNvSpPr>
            <a:spLocks noGrp="1"/>
          </p:cNvSpPr>
          <p:nvPr>
            <p:ph idx="1"/>
          </p:nvPr>
        </p:nvSpPr>
        <p:spPr>
          <a:xfrm>
            <a:off x="772511" y="1453056"/>
            <a:ext cx="5569825" cy="4525963"/>
          </a:xfrm>
        </p:spPr>
        <p:txBody>
          <a:bodyPr/>
          <a:lstStyle/>
          <a:p>
            <a:pPr marL="0" lvl="0" indent="0">
              <a:buNone/>
            </a:pPr>
            <a:r>
              <a:rPr lang="en-US" sz="2600">
                <a:solidFill>
                  <a:srgbClr val="808080"/>
                </a:solidFill>
                <a:latin typeface="Gill Sans MT"/>
                <a:cs typeface="Arial"/>
              </a:rPr>
              <a:t>Jeanne is a 25-year old G1P1 </a:t>
            </a:r>
            <a:r>
              <a:rPr lang="en-US" sz="2600" dirty="0">
                <a:solidFill>
                  <a:srgbClr val="808080"/>
                </a:solidFill>
                <a:latin typeface="Gill Sans MT"/>
                <a:cs typeface="Arial"/>
              </a:rPr>
              <a:t>presenting </a:t>
            </a:r>
            <a:r>
              <a:rPr lang="en-US" sz="2600">
                <a:solidFill>
                  <a:srgbClr val="808080"/>
                </a:solidFill>
                <a:latin typeface="Gill Sans MT"/>
                <a:cs typeface="Arial"/>
              </a:rPr>
              <a:t>today for her baby’s vaccines.</a:t>
            </a:r>
            <a:r>
              <a:rPr lang="en-US" sz="2600" dirty="0">
                <a:solidFill>
                  <a:srgbClr val="808080"/>
                </a:solidFill>
                <a:latin typeface="Gill Sans MT"/>
                <a:cs typeface="Arial"/>
              </a:rPr>
              <a:t> She is here for her baby, but this is an opportunity to offer Jeanne care as well.</a:t>
            </a:r>
          </a:p>
          <a:p>
            <a:pPr marL="0" lvl="0" indent="0">
              <a:spcBef>
                <a:spcPts val="0"/>
              </a:spcBef>
              <a:spcAft>
                <a:spcPts val="0"/>
              </a:spcAft>
              <a:buNone/>
            </a:pPr>
            <a:endParaRPr lang="en-US" sz="2600" dirty="0">
              <a:solidFill>
                <a:srgbClr val="808080"/>
              </a:solidFill>
            </a:endParaRPr>
          </a:p>
          <a:p>
            <a:pPr>
              <a:spcBef>
                <a:spcPts val="0"/>
              </a:spcBef>
              <a:spcAft>
                <a:spcPts val="1200"/>
              </a:spcAft>
            </a:pPr>
            <a:r>
              <a:rPr lang="en-US" sz="2600" i="1" dirty="0">
                <a:solidFill>
                  <a:schemeClr val="tx2"/>
                </a:solidFill>
              </a:rPr>
              <a:t>What are Jeanne’s main issues/concerns?</a:t>
            </a:r>
          </a:p>
          <a:p>
            <a:r>
              <a:rPr lang="en-US" sz="2600" i="1" dirty="0">
                <a:solidFill>
                  <a:schemeClr val="tx2"/>
                </a:solidFill>
              </a:rPr>
              <a:t>How would you care for Jeanne?</a:t>
            </a:r>
          </a:p>
          <a:p>
            <a:pPr marL="0" indent="0">
              <a:buNone/>
            </a:pPr>
            <a:endParaRPr lang="en-US" sz="2600" dirty="0"/>
          </a:p>
        </p:txBody>
      </p:sp>
      <p:pic>
        <p:nvPicPr>
          <p:cNvPr id="4" name="Picture 4">
            <a:extLst>
              <a:ext uri="{FF2B5EF4-FFF2-40B4-BE49-F238E27FC236}">
                <a16:creationId xmlns:a16="http://schemas.microsoft.com/office/drawing/2014/main" id="{5C4F46FF-1A7A-47CD-A945-6704C0612387}"/>
              </a:ext>
            </a:extLst>
          </p:cNvPr>
          <p:cNvPicPr>
            <a:picLocks noChangeAspect="1"/>
          </p:cNvPicPr>
          <p:nvPr/>
        </p:nvPicPr>
        <p:blipFill>
          <a:blip r:embed="rId4"/>
          <a:stretch>
            <a:fillRect/>
          </a:stretch>
        </p:blipFill>
        <p:spPr>
          <a:xfrm>
            <a:off x="6320117" y="1453056"/>
            <a:ext cx="2366683" cy="3005730"/>
          </a:xfrm>
          <a:prstGeom prst="rect">
            <a:avLst/>
          </a:prstGeom>
        </p:spPr>
      </p:pic>
      <p:sp>
        <p:nvSpPr>
          <p:cNvPr id="5" name="TextBox 4">
            <a:extLst>
              <a:ext uri="{FF2B5EF4-FFF2-40B4-BE49-F238E27FC236}">
                <a16:creationId xmlns:a16="http://schemas.microsoft.com/office/drawing/2014/main" id="{E57DD88C-3439-4FE3-9E7E-E386544FB6FD}"/>
              </a:ext>
            </a:extLst>
          </p:cNvPr>
          <p:cNvSpPr txBox="1"/>
          <p:nvPr/>
        </p:nvSpPr>
        <p:spPr>
          <a:xfrm>
            <a:off x="7303653" y="4420686"/>
            <a:ext cx="1840347" cy="261610"/>
          </a:xfrm>
          <a:prstGeom prst="rect">
            <a:avLst/>
          </a:prstGeom>
          <a:noFill/>
        </p:spPr>
        <p:txBody>
          <a:bodyPr wrap="square" rtlCol="0">
            <a:spAutoFit/>
          </a:bodyPr>
          <a:lstStyle/>
          <a:p>
            <a:r>
              <a:rPr lang="en-US" sz="1100" dirty="0">
                <a:solidFill>
                  <a:srgbClr val="808080"/>
                </a:solidFill>
                <a:latin typeface="Gill Sans MT" panose="020B0502020104020203" pitchFamily="34" charset="0"/>
              </a:rPr>
              <a:t>Image source: Jhpiego 2018</a:t>
            </a:r>
          </a:p>
        </p:txBody>
      </p:sp>
    </p:spTree>
    <p:custDataLst>
      <p:tags r:id="rId1"/>
    </p:custDataLst>
    <p:extLst>
      <p:ext uri="{BB962C8B-B14F-4D97-AF65-F5344CB8AC3E}">
        <p14:creationId xmlns:p14="http://schemas.microsoft.com/office/powerpoint/2010/main" val="3021556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0"/>
            <a:ext cx="8229600" cy="1143000"/>
          </a:xfrm>
        </p:spPr>
        <p:txBody>
          <a:bodyPr/>
          <a:lstStyle/>
          <a:p>
            <a:r>
              <a:rPr lang="en-US" dirty="0"/>
              <a:t>Case #1(Jeanne): Discussion</a:t>
            </a:r>
          </a:p>
        </p:txBody>
      </p:sp>
      <p:sp>
        <p:nvSpPr>
          <p:cNvPr id="3" name="Content Placeholder 2"/>
          <p:cNvSpPr>
            <a:spLocks noGrp="1"/>
          </p:cNvSpPr>
          <p:nvPr>
            <p:ph idx="1"/>
          </p:nvPr>
        </p:nvSpPr>
        <p:spPr>
          <a:xfrm>
            <a:off x="454152" y="1381062"/>
            <a:ext cx="8229600" cy="4525963"/>
          </a:xfrm>
        </p:spPr>
        <p:txBody>
          <a:bodyPr/>
          <a:lstStyle/>
          <a:p>
            <a:pPr marL="0" indent="0">
              <a:buNone/>
            </a:pPr>
            <a:r>
              <a:rPr lang="en-US">
                <a:solidFill>
                  <a:srgbClr val="808080"/>
                </a:solidFill>
                <a:latin typeface="Gill Sans MT"/>
                <a:cs typeface="Arial"/>
              </a:rPr>
              <a:t>Review/discuss the following:</a:t>
            </a:r>
          </a:p>
          <a:p>
            <a:pPr lvl="1"/>
            <a:r>
              <a:rPr lang="en-US" dirty="0">
                <a:solidFill>
                  <a:srgbClr val="808080"/>
                </a:solidFill>
              </a:rPr>
              <a:t>How old is the infant?</a:t>
            </a:r>
          </a:p>
          <a:p>
            <a:pPr lvl="1"/>
            <a:r>
              <a:rPr lang="en-US" dirty="0">
                <a:solidFill>
                  <a:srgbClr val="808080"/>
                </a:solidFill>
              </a:rPr>
              <a:t>Is Jeanne: </a:t>
            </a:r>
          </a:p>
          <a:p>
            <a:pPr lvl="2">
              <a:buFont typeface="Wingdings" panose="05000000000000000000" pitchFamily="2" charset="2"/>
              <a:buChar char="Ø"/>
            </a:pPr>
            <a:r>
              <a:rPr lang="en-US" dirty="0">
                <a:solidFill>
                  <a:srgbClr val="808080"/>
                </a:solidFill>
              </a:rPr>
              <a:t>Pregnant?</a:t>
            </a:r>
          </a:p>
          <a:p>
            <a:pPr lvl="2">
              <a:buFont typeface="Wingdings" panose="05000000000000000000" pitchFamily="2" charset="2"/>
              <a:buChar char="Ø"/>
            </a:pPr>
            <a:r>
              <a:rPr lang="en-US" dirty="0">
                <a:solidFill>
                  <a:srgbClr val="808080"/>
                </a:solidFill>
              </a:rPr>
              <a:t>Birth spacing?</a:t>
            </a:r>
          </a:p>
          <a:p>
            <a:pPr lvl="2">
              <a:buFont typeface="Wingdings" panose="05000000000000000000" pitchFamily="2" charset="2"/>
              <a:buChar char="Ø"/>
            </a:pPr>
            <a:r>
              <a:rPr lang="en-US" dirty="0">
                <a:solidFill>
                  <a:srgbClr val="808080"/>
                </a:solidFill>
              </a:rPr>
              <a:t>Breastfeeding? </a:t>
            </a:r>
          </a:p>
          <a:p>
            <a:pPr lvl="2">
              <a:buFont typeface="Wingdings" panose="05000000000000000000" pitchFamily="2" charset="2"/>
              <a:buChar char="Ø"/>
            </a:pPr>
            <a:r>
              <a:rPr lang="en-US" dirty="0">
                <a:solidFill>
                  <a:srgbClr val="808080"/>
                </a:solidFill>
              </a:rPr>
              <a:t>Using family planning methods? </a:t>
            </a:r>
          </a:p>
          <a:p>
            <a:pPr lvl="1"/>
            <a:r>
              <a:rPr lang="en-US">
                <a:solidFill>
                  <a:srgbClr val="808080"/>
                </a:solidFill>
                <a:latin typeface="Gill Sans MT"/>
                <a:cs typeface="Arial"/>
              </a:rPr>
              <a:t>Zika prevention strategies</a:t>
            </a:r>
          </a:p>
        </p:txBody>
      </p:sp>
    </p:spTree>
    <p:custDataLst>
      <p:tags r:id="rId1"/>
    </p:custDataLst>
    <p:extLst>
      <p:ext uri="{BB962C8B-B14F-4D97-AF65-F5344CB8AC3E}">
        <p14:creationId xmlns:p14="http://schemas.microsoft.com/office/powerpoint/2010/main" val="3101425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31"/>
            <a:ext cx="8229600" cy="1143000"/>
          </a:xfrm>
        </p:spPr>
        <p:txBody>
          <a:bodyPr>
            <a:normAutofit/>
          </a:bodyPr>
          <a:lstStyle/>
          <a:p>
            <a:r>
              <a:rPr lang="en-US" sz="3600" dirty="0"/>
              <a:t>Case #2:  </a:t>
            </a:r>
            <a:r>
              <a:rPr lang="en-US" sz="3600" dirty="0" err="1"/>
              <a:t>Youseline</a:t>
            </a:r>
            <a:endParaRPr lang="en-US" sz="3600" dirty="0"/>
          </a:p>
        </p:txBody>
      </p:sp>
      <p:sp>
        <p:nvSpPr>
          <p:cNvPr id="3" name="Content Placeholder 2"/>
          <p:cNvSpPr>
            <a:spLocks noGrp="1"/>
          </p:cNvSpPr>
          <p:nvPr>
            <p:ph idx="1"/>
          </p:nvPr>
        </p:nvSpPr>
        <p:spPr>
          <a:xfrm>
            <a:off x="783021" y="1432035"/>
            <a:ext cx="5450010" cy="4525963"/>
          </a:xfrm>
        </p:spPr>
        <p:txBody>
          <a:bodyPr/>
          <a:lstStyle/>
          <a:p>
            <a:pPr marL="0" lvl="0" indent="0">
              <a:buNone/>
            </a:pPr>
            <a:r>
              <a:rPr lang="en-US" dirty="0" err="1">
                <a:solidFill>
                  <a:srgbClr val="808080"/>
                </a:solidFill>
              </a:rPr>
              <a:t>Youseline</a:t>
            </a:r>
            <a:r>
              <a:rPr lang="en-US" dirty="0">
                <a:solidFill>
                  <a:srgbClr val="808080"/>
                </a:solidFill>
              </a:rPr>
              <a:t> is a 22-year old woman who presents to the clinic with suspicion that she is pregnant and an unknown LMP.</a:t>
            </a:r>
            <a:br>
              <a:rPr lang="en-US" dirty="0">
                <a:solidFill>
                  <a:srgbClr val="808080"/>
                </a:solidFill>
              </a:rPr>
            </a:br>
            <a:endParaRPr lang="en-US" dirty="0">
              <a:solidFill>
                <a:srgbClr val="808080"/>
              </a:solidFill>
            </a:endParaRPr>
          </a:p>
          <a:p>
            <a:pPr>
              <a:spcBef>
                <a:spcPts val="0"/>
              </a:spcBef>
              <a:spcAft>
                <a:spcPts val="1200"/>
              </a:spcAft>
            </a:pPr>
            <a:r>
              <a:rPr lang="en-US" sz="2800" i="1" dirty="0">
                <a:solidFill>
                  <a:schemeClr val="tx2"/>
                </a:solidFill>
              </a:rPr>
              <a:t>What are </a:t>
            </a:r>
            <a:r>
              <a:rPr lang="en-US" sz="2800" i="1" dirty="0" err="1">
                <a:solidFill>
                  <a:schemeClr val="tx2"/>
                </a:solidFill>
              </a:rPr>
              <a:t>Youseline’s</a:t>
            </a:r>
            <a:r>
              <a:rPr lang="en-US" sz="2800" i="1" dirty="0">
                <a:solidFill>
                  <a:schemeClr val="tx2"/>
                </a:solidFill>
              </a:rPr>
              <a:t> main issues/concerns?</a:t>
            </a:r>
          </a:p>
          <a:p>
            <a:r>
              <a:rPr lang="en-US" sz="2800" i="1" dirty="0">
                <a:solidFill>
                  <a:schemeClr val="tx2"/>
                </a:solidFill>
              </a:rPr>
              <a:t>How would you care for </a:t>
            </a:r>
            <a:r>
              <a:rPr lang="en-US" sz="2800" i="1" dirty="0" err="1">
                <a:solidFill>
                  <a:schemeClr val="tx2"/>
                </a:solidFill>
              </a:rPr>
              <a:t>Youseline</a:t>
            </a:r>
            <a:r>
              <a:rPr lang="en-US" sz="2800" i="1" dirty="0">
                <a:solidFill>
                  <a:schemeClr val="tx2"/>
                </a:solidFill>
              </a:rPr>
              <a:t>?</a:t>
            </a:r>
          </a:p>
          <a:p>
            <a:pPr marL="0" indent="0">
              <a:buNone/>
              <a:tabLst>
                <a:tab pos="6569075" algn="l"/>
              </a:tabLst>
            </a:pPr>
            <a:endParaRPr lang="en-US" dirty="0"/>
          </a:p>
        </p:txBody>
      </p:sp>
      <p:pic>
        <p:nvPicPr>
          <p:cNvPr id="4" name="Picture 4">
            <a:extLst>
              <a:ext uri="{FF2B5EF4-FFF2-40B4-BE49-F238E27FC236}">
                <a16:creationId xmlns:a16="http://schemas.microsoft.com/office/drawing/2014/main" id="{8EEC9820-B28B-4BCD-ACCA-F92469D52B41}"/>
              </a:ext>
            </a:extLst>
          </p:cNvPr>
          <p:cNvPicPr>
            <a:picLocks noChangeAspect="1"/>
          </p:cNvPicPr>
          <p:nvPr/>
        </p:nvPicPr>
        <p:blipFill>
          <a:blip r:embed="rId4"/>
          <a:stretch>
            <a:fillRect/>
          </a:stretch>
        </p:blipFill>
        <p:spPr>
          <a:xfrm flipH="1">
            <a:off x="6565124" y="1493230"/>
            <a:ext cx="2224263" cy="3243504"/>
          </a:xfrm>
          <a:prstGeom prst="rect">
            <a:avLst/>
          </a:prstGeom>
        </p:spPr>
      </p:pic>
      <p:sp>
        <p:nvSpPr>
          <p:cNvPr id="5" name="TextBox 4">
            <a:extLst>
              <a:ext uri="{FF2B5EF4-FFF2-40B4-BE49-F238E27FC236}">
                <a16:creationId xmlns:a16="http://schemas.microsoft.com/office/drawing/2014/main" id="{DBCCB575-157C-41BD-AE40-D7E067B3536D}"/>
              </a:ext>
            </a:extLst>
          </p:cNvPr>
          <p:cNvSpPr txBox="1"/>
          <p:nvPr/>
        </p:nvSpPr>
        <p:spPr>
          <a:xfrm>
            <a:off x="6757081" y="4685934"/>
            <a:ext cx="1840347" cy="261610"/>
          </a:xfrm>
          <a:prstGeom prst="rect">
            <a:avLst/>
          </a:prstGeom>
          <a:noFill/>
        </p:spPr>
        <p:txBody>
          <a:bodyPr wrap="square" rtlCol="0">
            <a:spAutoFit/>
          </a:bodyPr>
          <a:lstStyle/>
          <a:p>
            <a:r>
              <a:rPr lang="en-US" sz="1100" dirty="0">
                <a:solidFill>
                  <a:srgbClr val="808080"/>
                </a:solidFill>
                <a:latin typeface="Gill Sans MT" panose="020B0502020104020203" pitchFamily="34" charset="0"/>
              </a:rPr>
              <a:t>Image source: Jhpiego 2018</a:t>
            </a:r>
          </a:p>
        </p:txBody>
      </p:sp>
    </p:spTree>
    <p:custDataLst>
      <p:tags r:id="rId1"/>
    </p:custDataLst>
    <p:extLst>
      <p:ext uri="{BB962C8B-B14F-4D97-AF65-F5344CB8AC3E}">
        <p14:creationId xmlns:p14="http://schemas.microsoft.com/office/powerpoint/2010/main" val="144540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30" y="1605516"/>
            <a:ext cx="7304691" cy="2480044"/>
          </a:xfrm>
        </p:spPr>
        <p:txBody>
          <a:bodyPr>
            <a:normAutofit fontScale="90000"/>
          </a:bodyPr>
          <a:lstStyle/>
          <a:p>
            <a:pPr>
              <a:spcAft>
                <a:spcPts val="1200"/>
              </a:spcAft>
            </a:pPr>
            <a:r>
              <a:rPr lang="en-US" sz="4000" b="1" dirty="0">
                <a:solidFill>
                  <a:srgbClr val="5F5F5F"/>
                </a:solidFill>
              </a:rPr>
              <a:t>TOPIC 1</a:t>
            </a:r>
            <a:r>
              <a:rPr lang="en-US" sz="4000" b="1" dirty="0"/>
              <a:t/>
            </a:r>
            <a:br>
              <a:rPr lang="en-US" sz="4000" b="1" dirty="0"/>
            </a:br>
            <a:r>
              <a:rPr lang="en-US" sz="4000" b="1" dirty="0"/>
              <a:t/>
            </a:r>
            <a:br>
              <a:rPr lang="en-US" sz="4000" b="1" dirty="0"/>
            </a:br>
            <a:r>
              <a:rPr lang="en-US" sz="4000" b="1" dirty="0"/>
              <a:t>Zika: Transmission, Clinical Presentation, and Management</a:t>
            </a:r>
            <a:r>
              <a:rPr lang="en-US" sz="4000" dirty="0"/>
              <a:t/>
            </a:r>
            <a:br>
              <a:rPr lang="en-US" sz="4000" dirty="0"/>
            </a:br>
            <a:endParaRPr lang="en-US" sz="4000" dirty="0"/>
          </a:p>
        </p:txBody>
      </p:sp>
    </p:spTree>
    <p:custDataLst>
      <p:tags r:id="rId1"/>
    </p:custDataLst>
    <p:extLst>
      <p:ext uri="{BB962C8B-B14F-4D97-AF65-F5344CB8AC3E}">
        <p14:creationId xmlns:p14="http://schemas.microsoft.com/office/powerpoint/2010/main" val="1674122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6"/>
            <a:ext cx="8229600" cy="1143000"/>
          </a:xfrm>
        </p:spPr>
        <p:txBody>
          <a:bodyPr>
            <a:normAutofit/>
          </a:bodyPr>
          <a:lstStyle/>
          <a:p>
            <a:r>
              <a:rPr lang="en-US" sz="3600" dirty="0"/>
              <a:t>Case #2 (</a:t>
            </a:r>
            <a:r>
              <a:rPr lang="en-US" sz="3600" dirty="0" err="1"/>
              <a:t>Youseline</a:t>
            </a:r>
            <a:r>
              <a:rPr lang="en-US" sz="3600" dirty="0"/>
              <a:t>): Discussion </a:t>
            </a:r>
          </a:p>
        </p:txBody>
      </p:sp>
      <p:sp>
        <p:nvSpPr>
          <p:cNvPr id="3" name="Content Placeholder 2"/>
          <p:cNvSpPr>
            <a:spLocks noGrp="1"/>
          </p:cNvSpPr>
          <p:nvPr>
            <p:ph idx="1"/>
          </p:nvPr>
        </p:nvSpPr>
        <p:spPr>
          <a:xfrm>
            <a:off x="310054" y="1449169"/>
            <a:ext cx="8539656" cy="4525963"/>
          </a:xfrm>
        </p:spPr>
        <p:txBody>
          <a:bodyPr/>
          <a:lstStyle/>
          <a:p>
            <a:pPr marL="0" indent="0">
              <a:spcBef>
                <a:spcPts val="0"/>
              </a:spcBef>
              <a:spcAft>
                <a:spcPts val="1200"/>
              </a:spcAft>
              <a:buNone/>
            </a:pPr>
            <a:r>
              <a:rPr lang="en-US" dirty="0">
                <a:solidFill>
                  <a:srgbClr val="808080"/>
                </a:solidFill>
              </a:rPr>
              <a:t>If </a:t>
            </a:r>
            <a:r>
              <a:rPr lang="en-US" dirty="0" err="1">
                <a:solidFill>
                  <a:srgbClr val="808080"/>
                </a:solidFill>
              </a:rPr>
              <a:t>Youseline</a:t>
            </a:r>
            <a:r>
              <a:rPr lang="en-US" dirty="0">
                <a:solidFill>
                  <a:srgbClr val="808080"/>
                </a:solidFill>
              </a:rPr>
              <a:t> is </a:t>
            </a:r>
            <a:r>
              <a:rPr lang="en-US" u="sng" dirty="0">
                <a:solidFill>
                  <a:schemeClr val="accent4"/>
                </a:solidFill>
              </a:rPr>
              <a:t>NOT</a:t>
            </a:r>
            <a:r>
              <a:rPr lang="en-US" dirty="0">
                <a:solidFill>
                  <a:srgbClr val="808080"/>
                </a:solidFill>
              </a:rPr>
              <a:t> pregnant, discuss the following:</a:t>
            </a:r>
          </a:p>
          <a:p>
            <a:pPr lvl="1">
              <a:spcBef>
                <a:spcPts val="0"/>
              </a:spcBef>
              <a:spcAft>
                <a:spcPts val="1200"/>
              </a:spcAft>
            </a:pPr>
            <a:r>
              <a:rPr lang="en-US" dirty="0">
                <a:solidFill>
                  <a:srgbClr val="808080"/>
                </a:solidFill>
              </a:rPr>
              <a:t>Does she want to become pregnant?</a:t>
            </a:r>
          </a:p>
          <a:p>
            <a:pPr lvl="1">
              <a:spcBef>
                <a:spcPts val="0"/>
              </a:spcBef>
              <a:spcAft>
                <a:spcPts val="1200"/>
              </a:spcAft>
            </a:pPr>
            <a:r>
              <a:rPr lang="en-US" dirty="0">
                <a:solidFill>
                  <a:srgbClr val="808080"/>
                </a:solidFill>
              </a:rPr>
              <a:t>FP method counseling</a:t>
            </a:r>
          </a:p>
          <a:p>
            <a:pPr lvl="1">
              <a:spcBef>
                <a:spcPts val="0"/>
              </a:spcBef>
              <a:spcAft>
                <a:spcPts val="1200"/>
              </a:spcAft>
            </a:pPr>
            <a:r>
              <a:rPr lang="en-US" dirty="0">
                <a:solidFill>
                  <a:srgbClr val="808080"/>
                </a:solidFill>
              </a:rPr>
              <a:t>Has she had discussions with partner regarding FP? </a:t>
            </a:r>
          </a:p>
          <a:p>
            <a:pPr lvl="1">
              <a:spcBef>
                <a:spcPts val="0"/>
              </a:spcBef>
              <a:spcAft>
                <a:spcPts val="1200"/>
              </a:spcAft>
            </a:pPr>
            <a:r>
              <a:rPr lang="en-US" dirty="0">
                <a:solidFill>
                  <a:srgbClr val="808080"/>
                </a:solidFill>
              </a:rPr>
              <a:t>Has she received information on Zika prevention and recommendations on waiting to become pregnant?</a:t>
            </a:r>
          </a:p>
        </p:txBody>
      </p:sp>
    </p:spTree>
    <p:custDataLst>
      <p:tags r:id="rId1"/>
    </p:custDataLst>
    <p:extLst>
      <p:ext uri="{BB962C8B-B14F-4D97-AF65-F5344CB8AC3E}">
        <p14:creationId xmlns:p14="http://schemas.microsoft.com/office/powerpoint/2010/main" val="3105595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Case</a:t>
            </a:r>
            <a:r>
              <a:rPr lang="en-US" dirty="0"/>
              <a:t> #2 (</a:t>
            </a:r>
            <a:r>
              <a:rPr lang="en-US" dirty="0" err="1"/>
              <a:t>Youseline</a:t>
            </a:r>
            <a:r>
              <a:rPr lang="en-US" dirty="0"/>
              <a:t>): Discussion</a:t>
            </a:r>
          </a:p>
        </p:txBody>
      </p:sp>
      <p:sp>
        <p:nvSpPr>
          <p:cNvPr id="3" name="Content Placeholder 2"/>
          <p:cNvSpPr>
            <a:spLocks noGrp="1"/>
          </p:cNvSpPr>
          <p:nvPr>
            <p:ph idx="1"/>
          </p:nvPr>
        </p:nvSpPr>
        <p:spPr>
          <a:xfrm>
            <a:off x="457200" y="1421524"/>
            <a:ext cx="8229600" cy="4525963"/>
          </a:xfrm>
        </p:spPr>
        <p:txBody>
          <a:bodyPr/>
          <a:lstStyle/>
          <a:p>
            <a:pPr marL="0" indent="0">
              <a:spcBef>
                <a:spcPts val="0"/>
              </a:spcBef>
              <a:spcAft>
                <a:spcPts val="1200"/>
              </a:spcAft>
              <a:buNone/>
            </a:pPr>
            <a:r>
              <a:rPr lang="en-US" dirty="0">
                <a:solidFill>
                  <a:srgbClr val="808080"/>
                </a:solidFill>
                <a:latin typeface="Gill Sans MT"/>
                <a:cs typeface="Arial"/>
              </a:rPr>
              <a:t>If </a:t>
            </a:r>
            <a:r>
              <a:rPr lang="en-US" err="1">
                <a:solidFill>
                  <a:srgbClr val="808080"/>
                </a:solidFill>
                <a:latin typeface="Gill Sans MT"/>
                <a:cs typeface="Arial"/>
              </a:rPr>
              <a:t>Youseline</a:t>
            </a:r>
            <a:r>
              <a:rPr lang="en-US" dirty="0">
                <a:solidFill>
                  <a:srgbClr val="808080"/>
                </a:solidFill>
                <a:latin typeface="Gill Sans MT"/>
                <a:cs typeface="Arial"/>
              </a:rPr>
              <a:t> </a:t>
            </a:r>
            <a:r>
              <a:rPr lang="en-US" u="sng" dirty="0">
                <a:solidFill>
                  <a:schemeClr val="accent4"/>
                </a:solidFill>
                <a:latin typeface="Gill Sans MT"/>
                <a:cs typeface="Arial"/>
              </a:rPr>
              <a:t>IS</a:t>
            </a:r>
            <a:r>
              <a:rPr lang="en-US" dirty="0">
                <a:solidFill>
                  <a:srgbClr val="808080"/>
                </a:solidFill>
                <a:latin typeface="Gill Sans MT"/>
                <a:cs typeface="Arial"/>
              </a:rPr>
              <a:t> pregnant: </a:t>
            </a:r>
            <a:endParaRPr lang="en-US" dirty="0">
              <a:solidFill>
                <a:srgbClr val="808080"/>
              </a:solidFill>
            </a:endParaRPr>
          </a:p>
          <a:p>
            <a:pPr lvl="1">
              <a:spcBef>
                <a:spcPts val="0"/>
              </a:spcBef>
              <a:spcAft>
                <a:spcPts val="1200"/>
              </a:spcAft>
            </a:pPr>
            <a:r>
              <a:rPr lang="en-US" dirty="0">
                <a:solidFill>
                  <a:srgbClr val="808080"/>
                </a:solidFill>
              </a:rPr>
              <a:t>Recommend/schedule ANC contacts per national standards</a:t>
            </a:r>
          </a:p>
          <a:p>
            <a:pPr lvl="1">
              <a:spcBef>
                <a:spcPts val="0"/>
              </a:spcBef>
              <a:spcAft>
                <a:spcPts val="1200"/>
              </a:spcAft>
            </a:pPr>
            <a:r>
              <a:rPr lang="en-US" dirty="0">
                <a:solidFill>
                  <a:srgbClr val="808080"/>
                </a:solidFill>
              </a:rPr>
              <a:t>Discuss Zika risks, transmission, and methods of protection</a:t>
            </a:r>
          </a:p>
          <a:p>
            <a:pPr lvl="1">
              <a:spcBef>
                <a:spcPts val="0"/>
              </a:spcBef>
              <a:spcAft>
                <a:spcPts val="1200"/>
              </a:spcAft>
            </a:pPr>
            <a:r>
              <a:rPr lang="en-US" dirty="0">
                <a:solidFill>
                  <a:srgbClr val="808080"/>
                </a:solidFill>
                <a:latin typeface="Gill Sans MT"/>
                <a:cs typeface="Arial"/>
              </a:rPr>
              <a:t>Begin to discuss FP method choice and document </a:t>
            </a:r>
            <a:r>
              <a:rPr lang="en-US">
                <a:solidFill>
                  <a:srgbClr val="808080"/>
                </a:solidFill>
                <a:latin typeface="Gill Sans MT"/>
                <a:cs typeface="Arial"/>
              </a:rPr>
              <a:t>this prior to labor (≤36 weeks)</a:t>
            </a:r>
          </a:p>
        </p:txBody>
      </p:sp>
    </p:spTree>
    <p:custDataLst>
      <p:tags r:id="rId1"/>
    </p:custDataLst>
    <p:extLst>
      <p:ext uri="{BB962C8B-B14F-4D97-AF65-F5344CB8AC3E}">
        <p14:creationId xmlns:p14="http://schemas.microsoft.com/office/powerpoint/2010/main" val="1184836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3900" dirty="0"/>
              <a:t>Case #3: Mariana</a:t>
            </a:r>
            <a:r>
              <a:rPr lang="en-US" dirty="0"/>
              <a:t/>
            </a:r>
            <a:br>
              <a:rPr lang="en-US" dirty="0"/>
            </a:br>
            <a:endParaRPr lang="en-US" dirty="0"/>
          </a:p>
        </p:txBody>
      </p:sp>
      <p:sp>
        <p:nvSpPr>
          <p:cNvPr id="3" name="Content Placeholder 2"/>
          <p:cNvSpPr>
            <a:spLocks noGrp="1"/>
          </p:cNvSpPr>
          <p:nvPr>
            <p:ph idx="1"/>
          </p:nvPr>
        </p:nvSpPr>
        <p:spPr>
          <a:xfrm>
            <a:off x="804041" y="1400503"/>
            <a:ext cx="5832647" cy="4525963"/>
          </a:xfrm>
        </p:spPr>
        <p:txBody>
          <a:bodyPr/>
          <a:lstStyle/>
          <a:p>
            <a:pPr marL="0" indent="0">
              <a:buNone/>
            </a:pPr>
            <a:r>
              <a:rPr lang="en-US" sz="2800" dirty="0">
                <a:solidFill>
                  <a:srgbClr val="808080"/>
                </a:solidFill>
                <a:latin typeface="Gill Sans MT"/>
                <a:cs typeface="Arial"/>
              </a:rPr>
              <a:t>Mariana</a:t>
            </a:r>
            <a:r>
              <a:rPr lang="en-US" dirty="0">
                <a:solidFill>
                  <a:srgbClr val="808080"/>
                </a:solidFill>
                <a:latin typeface="Gill Sans MT"/>
                <a:cs typeface="Arial"/>
              </a:rPr>
              <a:t> </a:t>
            </a:r>
            <a:r>
              <a:rPr lang="en-US" sz="2800" dirty="0">
                <a:solidFill>
                  <a:srgbClr val="808080"/>
                </a:solidFill>
                <a:latin typeface="Gill Sans MT"/>
                <a:cs typeface="Arial"/>
              </a:rPr>
              <a:t>is a 30-year old G3P2 at 20 weeks' gestation presenting for her first antenatal visit. Her visit was </a:t>
            </a:r>
            <a:r>
              <a:rPr lang="en-US" sz="2800">
                <a:solidFill>
                  <a:srgbClr val="808080"/>
                </a:solidFill>
                <a:latin typeface="Gill Sans MT"/>
                <a:cs typeface="Arial"/>
              </a:rPr>
              <a:t>prompted by itchy rash and fever. She </a:t>
            </a:r>
            <a:r>
              <a:rPr lang="en-US" sz="2800" dirty="0">
                <a:solidFill>
                  <a:srgbClr val="808080"/>
                </a:solidFill>
                <a:latin typeface="Gill Sans MT"/>
                <a:cs typeface="Arial"/>
              </a:rPr>
              <a:t>had been getting care from her midwife.</a:t>
            </a:r>
          </a:p>
          <a:p>
            <a:pPr marL="0" lvl="0" indent="0">
              <a:buNone/>
            </a:pPr>
            <a:endParaRPr lang="en-US" sz="2800" dirty="0">
              <a:solidFill>
                <a:srgbClr val="808080"/>
              </a:solidFill>
            </a:endParaRPr>
          </a:p>
          <a:p>
            <a:pPr>
              <a:spcBef>
                <a:spcPts val="0"/>
              </a:spcBef>
              <a:spcAft>
                <a:spcPts val="1200"/>
              </a:spcAft>
            </a:pPr>
            <a:r>
              <a:rPr lang="en-US" sz="2800" i="1" dirty="0">
                <a:solidFill>
                  <a:schemeClr val="tx2"/>
                </a:solidFill>
              </a:rPr>
              <a:t>What are Mariana’s main issues/concerns?</a:t>
            </a:r>
          </a:p>
          <a:p>
            <a:r>
              <a:rPr lang="en-US" sz="2800" i="1" dirty="0">
                <a:solidFill>
                  <a:schemeClr val="tx2"/>
                </a:solidFill>
              </a:rPr>
              <a:t>How would you care for Mariana?</a:t>
            </a:r>
          </a:p>
          <a:p>
            <a:pPr marL="0" lvl="0" indent="0">
              <a:buNone/>
            </a:pPr>
            <a:endParaRPr lang="en-US" sz="2800" dirty="0"/>
          </a:p>
          <a:p>
            <a:pPr marL="0" indent="0">
              <a:buNone/>
            </a:pPr>
            <a:endParaRPr lang="en-US" dirty="0"/>
          </a:p>
        </p:txBody>
      </p:sp>
      <p:pic>
        <p:nvPicPr>
          <p:cNvPr id="4" name="Picture 4">
            <a:extLst>
              <a:ext uri="{FF2B5EF4-FFF2-40B4-BE49-F238E27FC236}">
                <a16:creationId xmlns:a16="http://schemas.microsoft.com/office/drawing/2014/main" id="{8590924A-C0D3-4A6E-B3FE-4E03BB5694B0}"/>
              </a:ext>
            </a:extLst>
          </p:cNvPr>
          <p:cNvPicPr>
            <a:picLocks noChangeAspect="1"/>
          </p:cNvPicPr>
          <p:nvPr/>
        </p:nvPicPr>
        <p:blipFill>
          <a:blip r:embed="rId4"/>
          <a:stretch>
            <a:fillRect/>
          </a:stretch>
        </p:blipFill>
        <p:spPr>
          <a:xfrm>
            <a:off x="6473786" y="1401292"/>
            <a:ext cx="2514600" cy="3517958"/>
          </a:xfrm>
          <a:prstGeom prst="rect">
            <a:avLst/>
          </a:prstGeom>
        </p:spPr>
      </p:pic>
      <p:sp>
        <p:nvSpPr>
          <p:cNvPr id="5" name="TextBox 4">
            <a:extLst>
              <a:ext uri="{FF2B5EF4-FFF2-40B4-BE49-F238E27FC236}">
                <a16:creationId xmlns:a16="http://schemas.microsoft.com/office/drawing/2014/main" id="{F89F44C7-649F-4BC1-8C8A-47CF1D37A201}"/>
              </a:ext>
            </a:extLst>
          </p:cNvPr>
          <p:cNvSpPr txBox="1"/>
          <p:nvPr/>
        </p:nvSpPr>
        <p:spPr>
          <a:xfrm>
            <a:off x="6917763" y="4865662"/>
            <a:ext cx="1789547" cy="261610"/>
          </a:xfrm>
          <a:prstGeom prst="rect">
            <a:avLst/>
          </a:prstGeom>
          <a:noFill/>
        </p:spPr>
        <p:txBody>
          <a:bodyPr wrap="square" rtlCol="0">
            <a:spAutoFit/>
          </a:bodyPr>
          <a:lstStyle/>
          <a:p>
            <a:r>
              <a:rPr lang="en-US" sz="1100" dirty="0">
                <a:solidFill>
                  <a:srgbClr val="808080"/>
                </a:solidFill>
                <a:latin typeface="Gill Sans MT" panose="020B0502020104020203" pitchFamily="34" charset="0"/>
              </a:rPr>
              <a:t>Image source: Jhpiego 2018</a:t>
            </a:r>
          </a:p>
        </p:txBody>
      </p:sp>
    </p:spTree>
    <p:custDataLst>
      <p:tags r:id="rId1"/>
    </p:custDataLst>
    <p:extLst>
      <p:ext uri="{BB962C8B-B14F-4D97-AF65-F5344CB8AC3E}">
        <p14:creationId xmlns:p14="http://schemas.microsoft.com/office/powerpoint/2010/main" val="3811632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(Mariana): Discussion</a:t>
            </a:r>
          </a:p>
        </p:txBody>
      </p:sp>
      <p:sp>
        <p:nvSpPr>
          <p:cNvPr id="3" name="Content Placeholder 2"/>
          <p:cNvSpPr>
            <a:spLocks noGrp="1"/>
          </p:cNvSpPr>
          <p:nvPr>
            <p:ph idx="1"/>
          </p:nvPr>
        </p:nvSpPr>
        <p:spPr>
          <a:xfrm>
            <a:off x="788275" y="1411014"/>
            <a:ext cx="7803931" cy="4525963"/>
          </a:xfrm>
        </p:spPr>
        <p:txBody>
          <a:bodyPr/>
          <a:lstStyle/>
          <a:p>
            <a:r>
              <a:rPr lang="en-US">
                <a:solidFill>
                  <a:srgbClr val="808080"/>
                </a:solidFill>
                <a:latin typeface="Gill Sans MT"/>
                <a:cs typeface="Arial"/>
              </a:rPr>
              <a:t>Test for Zika infection</a:t>
            </a:r>
            <a:endParaRPr lang="en-US" dirty="0">
              <a:solidFill>
                <a:srgbClr val="808080"/>
              </a:solidFill>
            </a:endParaRPr>
          </a:p>
          <a:p>
            <a:r>
              <a:rPr lang="en-US" dirty="0">
                <a:solidFill>
                  <a:srgbClr val="808080"/>
                </a:solidFill>
                <a:latin typeface="Gill Sans MT"/>
                <a:cs typeface="Arial"/>
              </a:rPr>
              <a:t>Determine gestational age</a:t>
            </a:r>
          </a:p>
          <a:p>
            <a:r>
              <a:rPr lang="en-US">
                <a:solidFill>
                  <a:srgbClr val="808080"/>
                </a:solidFill>
                <a:latin typeface="Gill Sans MT"/>
                <a:cs typeface="Arial"/>
              </a:rPr>
              <a:t>Consider ordering an ultrasound</a:t>
            </a:r>
            <a:endParaRPr lang="en-US">
              <a:solidFill>
                <a:srgbClr val="808080"/>
              </a:solidFill>
            </a:endParaRPr>
          </a:p>
          <a:p>
            <a:pPr lvl="1"/>
            <a:r>
              <a:rPr lang="en-US">
                <a:solidFill>
                  <a:srgbClr val="808080"/>
                </a:solidFill>
                <a:latin typeface="Gill Sans MT"/>
                <a:cs typeface="Arial"/>
              </a:rPr>
              <a:t>Keeping in mind local capacity</a:t>
            </a:r>
            <a:endParaRPr lang="en-US" dirty="0">
              <a:solidFill>
                <a:srgbClr val="808080"/>
              </a:solidFill>
              <a:latin typeface="Gill Sans MT"/>
              <a:cs typeface="Arial"/>
            </a:endParaRPr>
          </a:p>
          <a:p>
            <a:r>
              <a:rPr lang="en-US" dirty="0">
                <a:solidFill>
                  <a:srgbClr val="808080"/>
                </a:solidFill>
              </a:rPr>
              <a:t>Discuss Zika risks, transmission, and methods of protection</a:t>
            </a:r>
          </a:p>
        </p:txBody>
      </p:sp>
    </p:spTree>
    <p:custDataLst>
      <p:tags r:id="rId1"/>
    </p:custDataLst>
    <p:extLst>
      <p:ext uri="{BB962C8B-B14F-4D97-AF65-F5344CB8AC3E}">
        <p14:creationId xmlns:p14="http://schemas.microsoft.com/office/powerpoint/2010/main" val="3856570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t>Case #4: Magdalena</a:t>
            </a:r>
            <a:endParaRPr lang="en-US" sz="3600" dirty="0"/>
          </a:p>
        </p:txBody>
      </p:sp>
      <p:sp>
        <p:nvSpPr>
          <p:cNvPr id="3" name="Content Placeholder 2"/>
          <p:cNvSpPr>
            <a:spLocks noGrp="1"/>
          </p:cNvSpPr>
          <p:nvPr>
            <p:ph idx="1"/>
          </p:nvPr>
        </p:nvSpPr>
        <p:spPr>
          <a:xfrm>
            <a:off x="814552" y="1474076"/>
            <a:ext cx="5535397" cy="4525963"/>
          </a:xfrm>
        </p:spPr>
        <p:txBody>
          <a:bodyPr/>
          <a:lstStyle/>
          <a:p>
            <a:pPr marL="0" indent="0">
              <a:buNone/>
            </a:pPr>
            <a:r>
              <a:rPr lang="en-US" sz="2800">
                <a:solidFill>
                  <a:srgbClr val="808080"/>
                </a:solidFill>
                <a:latin typeface="Gill Sans MT"/>
                <a:cs typeface="Arial"/>
              </a:rPr>
              <a:t>Magdalena had a normal pregnancy and vaginal delivery. The baby has a normal physical exam and no apparent anomalies. </a:t>
            </a:r>
            <a:r>
              <a:rPr lang="en-US" sz="2800" dirty="0">
                <a:solidFill>
                  <a:srgbClr val="808080"/>
                </a:solidFill>
                <a:latin typeface="Gill Sans MT"/>
                <a:cs typeface="Arial"/>
              </a:rPr>
              <a:t>She received counseling on family planning during her pregnancy but has little recollection of her options now</a:t>
            </a:r>
            <a:r>
              <a:rPr lang="is-IS" sz="2800" dirty="0">
                <a:solidFill>
                  <a:srgbClr val="808080"/>
                </a:solidFill>
                <a:latin typeface="Gill Sans MT"/>
                <a:cs typeface="Arial"/>
              </a:rPr>
              <a:t>.</a:t>
            </a:r>
          </a:p>
          <a:p>
            <a:pPr marL="0" lvl="0" indent="0">
              <a:buNone/>
            </a:pPr>
            <a:endParaRPr lang="is-IS" sz="2800" dirty="0"/>
          </a:p>
          <a:p>
            <a:pPr>
              <a:spcBef>
                <a:spcPts val="0"/>
              </a:spcBef>
              <a:spcAft>
                <a:spcPts val="1200"/>
              </a:spcAft>
            </a:pPr>
            <a:r>
              <a:rPr lang="en-US" sz="2800" i="1" dirty="0">
                <a:solidFill>
                  <a:schemeClr val="tx2"/>
                </a:solidFill>
              </a:rPr>
              <a:t>What are Magdalena’s main issues/concerns?</a:t>
            </a:r>
          </a:p>
          <a:p>
            <a:r>
              <a:rPr lang="en-US" sz="2800" i="1" dirty="0">
                <a:solidFill>
                  <a:schemeClr val="tx2"/>
                </a:solidFill>
              </a:rPr>
              <a:t>How would you care for Magdalena?</a:t>
            </a:r>
          </a:p>
          <a:p>
            <a:pPr marL="0" lvl="0" indent="0">
              <a:buNone/>
            </a:pPr>
            <a:endParaRPr lang="en-US" sz="2800" dirty="0"/>
          </a:p>
          <a:p>
            <a:endParaRPr lang="en-US" sz="2400" dirty="0"/>
          </a:p>
        </p:txBody>
      </p:sp>
      <p:pic>
        <p:nvPicPr>
          <p:cNvPr id="4" name="Picture 4" descr="A close up of a logo&#10;&#10;Description generated with high confidence">
            <a:extLst>
              <a:ext uri="{FF2B5EF4-FFF2-40B4-BE49-F238E27FC236}">
                <a16:creationId xmlns:a16="http://schemas.microsoft.com/office/drawing/2014/main" id="{D25443ED-8FD8-4665-A9BB-8FE34DB4EC38}"/>
              </a:ext>
            </a:extLst>
          </p:cNvPr>
          <p:cNvPicPr>
            <a:picLocks noChangeAspect="1"/>
          </p:cNvPicPr>
          <p:nvPr/>
        </p:nvPicPr>
        <p:blipFill>
          <a:blip r:embed="rId4"/>
          <a:stretch>
            <a:fillRect/>
          </a:stretch>
        </p:blipFill>
        <p:spPr>
          <a:xfrm rot="21600000">
            <a:off x="6400800" y="1354635"/>
            <a:ext cx="2743200" cy="3476377"/>
          </a:xfrm>
          <a:prstGeom prst="rect">
            <a:avLst/>
          </a:prstGeom>
        </p:spPr>
      </p:pic>
      <p:sp>
        <p:nvSpPr>
          <p:cNvPr id="5" name="TextBox 4">
            <a:extLst>
              <a:ext uri="{FF2B5EF4-FFF2-40B4-BE49-F238E27FC236}">
                <a16:creationId xmlns:a16="http://schemas.microsoft.com/office/drawing/2014/main" id="{9205DA5C-E592-4C56-A233-DC2569198D53}"/>
              </a:ext>
            </a:extLst>
          </p:cNvPr>
          <p:cNvSpPr txBox="1"/>
          <p:nvPr/>
        </p:nvSpPr>
        <p:spPr>
          <a:xfrm>
            <a:off x="6782953" y="4649407"/>
            <a:ext cx="1776847" cy="261610"/>
          </a:xfrm>
          <a:prstGeom prst="rect">
            <a:avLst/>
          </a:prstGeom>
          <a:noFill/>
        </p:spPr>
        <p:txBody>
          <a:bodyPr wrap="square" rtlCol="0">
            <a:spAutoFit/>
          </a:bodyPr>
          <a:lstStyle/>
          <a:p>
            <a:r>
              <a:rPr lang="en-US" sz="1100" dirty="0">
                <a:solidFill>
                  <a:srgbClr val="808080"/>
                </a:solidFill>
                <a:latin typeface="Gill Sans MT" panose="020B0502020104020203" pitchFamily="34" charset="0"/>
              </a:rPr>
              <a:t>Image source: Jhpiego 2018</a:t>
            </a:r>
          </a:p>
        </p:txBody>
      </p:sp>
    </p:spTree>
    <p:custDataLst>
      <p:tags r:id="rId1"/>
    </p:custDataLst>
    <p:extLst>
      <p:ext uri="{BB962C8B-B14F-4D97-AF65-F5344CB8AC3E}">
        <p14:creationId xmlns:p14="http://schemas.microsoft.com/office/powerpoint/2010/main" val="2782292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 (Magdalena): Discussion</a:t>
            </a:r>
          </a:p>
        </p:txBody>
      </p:sp>
      <p:sp>
        <p:nvSpPr>
          <p:cNvPr id="3" name="Content Placeholder 2"/>
          <p:cNvSpPr>
            <a:spLocks noGrp="1"/>
          </p:cNvSpPr>
          <p:nvPr>
            <p:ph idx="1"/>
          </p:nvPr>
        </p:nvSpPr>
        <p:spPr>
          <a:xfrm>
            <a:off x="804042" y="1442545"/>
            <a:ext cx="7457089" cy="4525963"/>
          </a:xfrm>
        </p:spPr>
        <p:txBody>
          <a:bodyPr/>
          <a:lstStyle/>
          <a:p>
            <a:pPr>
              <a:spcBef>
                <a:spcPts val="0"/>
              </a:spcBef>
              <a:spcAft>
                <a:spcPts val="1200"/>
              </a:spcAft>
            </a:pPr>
            <a:r>
              <a:rPr lang="en-US" sz="2800">
                <a:solidFill>
                  <a:srgbClr val="000000"/>
                </a:solidFill>
                <a:latin typeface="Gill Sans MT"/>
                <a:cs typeface="Arial"/>
              </a:rPr>
              <a:t>Provide routine postnatal counseling, plus information on Zika prevention</a:t>
            </a:r>
            <a:endParaRPr lang="en-US" sz="2800">
              <a:solidFill>
                <a:srgbClr val="000000"/>
              </a:solidFill>
            </a:endParaRPr>
          </a:p>
          <a:p>
            <a:pPr>
              <a:spcBef>
                <a:spcPts val="0"/>
              </a:spcBef>
              <a:spcAft>
                <a:spcPts val="1200"/>
              </a:spcAft>
            </a:pPr>
            <a:r>
              <a:rPr lang="en-US" sz="2800">
                <a:solidFill>
                  <a:srgbClr val="000000"/>
                </a:solidFill>
                <a:latin typeface="Gill Sans MT"/>
                <a:cs typeface="Arial"/>
              </a:rPr>
              <a:t>Although baby does not appear to have CZS, babies that appear normal may still develop growth and development abnormalities</a:t>
            </a:r>
            <a:endParaRPr lang="en-US" sz="2800">
              <a:solidFill>
                <a:srgbClr val="000000"/>
              </a:solidFill>
            </a:endParaRPr>
          </a:p>
          <a:p>
            <a:pPr lvl="1">
              <a:spcBef>
                <a:spcPts val="0"/>
              </a:spcBef>
              <a:spcAft>
                <a:spcPts val="1200"/>
              </a:spcAft>
            </a:pPr>
            <a:r>
              <a:rPr lang="en-US" sz="2400">
                <a:solidFill>
                  <a:srgbClr val="000000"/>
                </a:solidFill>
                <a:latin typeface="Gill Sans MT"/>
                <a:cs typeface="Arial"/>
              </a:rPr>
              <a:t>Be alert for possible late-appearing complications</a:t>
            </a:r>
            <a:endParaRPr lang="en-US" sz="2400">
              <a:solidFill>
                <a:srgbClr val="000000"/>
              </a:solidFill>
            </a:endParaRPr>
          </a:p>
          <a:p>
            <a:pPr>
              <a:spcBef>
                <a:spcPts val="0"/>
              </a:spcBef>
              <a:spcAft>
                <a:spcPts val="1200"/>
              </a:spcAft>
            </a:pPr>
            <a:r>
              <a:rPr lang="en-US" sz="2800">
                <a:solidFill>
                  <a:srgbClr val="000000"/>
                </a:solidFill>
                <a:latin typeface="Gill Sans MT"/>
                <a:cs typeface="Arial"/>
              </a:rPr>
              <a:t>Provide information on </a:t>
            </a:r>
            <a:r>
              <a:rPr lang="en-US" sz="2800" dirty="0">
                <a:solidFill>
                  <a:srgbClr val="000000"/>
                </a:solidFill>
                <a:latin typeface="Gill Sans MT"/>
                <a:cs typeface="Arial"/>
              </a:rPr>
              <a:t>methods to prevent </a:t>
            </a:r>
            <a:r>
              <a:rPr lang="en-US" sz="2800">
                <a:solidFill>
                  <a:srgbClr val="000000"/>
                </a:solidFill>
                <a:latin typeface="Gill Sans MT"/>
                <a:cs typeface="Arial"/>
              </a:rPr>
              <a:t>unplanned pregnancy</a:t>
            </a:r>
            <a:endParaRPr lang="en-US" sz="2800">
              <a:solidFill>
                <a:srgbClr val="000000"/>
              </a:solidFill>
            </a:endParaRPr>
          </a:p>
          <a:p>
            <a:pPr lvl="1"/>
            <a:endParaRPr lang="en-US" dirty="0">
              <a:solidFill>
                <a:srgbClr val="000000"/>
              </a:solidFill>
            </a:endParaRPr>
          </a:p>
        </p:txBody>
      </p:sp>
    </p:spTree>
    <p:custDataLst>
      <p:tags r:id="rId1"/>
    </p:custDataLst>
    <p:extLst>
      <p:ext uri="{BB962C8B-B14F-4D97-AF65-F5344CB8AC3E}">
        <p14:creationId xmlns:p14="http://schemas.microsoft.com/office/powerpoint/2010/main" val="4039818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Module Summary</a:t>
            </a:r>
          </a:p>
        </p:txBody>
      </p:sp>
      <p:sp>
        <p:nvSpPr>
          <p:cNvPr id="3" name="Content Placeholder 2"/>
          <p:cNvSpPr>
            <a:spLocks noGrp="1"/>
          </p:cNvSpPr>
          <p:nvPr>
            <p:ph idx="1"/>
          </p:nvPr>
        </p:nvSpPr>
        <p:spPr>
          <a:xfrm>
            <a:off x="457200" y="1442545"/>
            <a:ext cx="8229600" cy="4525963"/>
          </a:xfrm>
        </p:spPr>
        <p:txBody>
          <a:bodyPr/>
          <a:lstStyle/>
          <a:p>
            <a:r>
              <a:rPr lang="en-US">
                <a:solidFill>
                  <a:srgbClr val="000000"/>
                </a:solidFill>
                <a:latin typeface="Gill Sans MT"/>
                <a:cs typeface="Arial"/>
              </a:rPr>
              <a:t>Follow WHO guidance for pregnant women</a:t>
            </a:r>
          </a:p>
          <a:p>
            <a:r>
              <a:rPr lang="en-US" dirty="0">
                <a:solidFill>
                  <a:srgbClr val="000000"/>
                </a:solidFill>
              </a:rPr>
              <a:t>Test for Zika if symptoms are present</a:t>
            </a:r>
          </a:p>
          <a:p>
            <a:r>
              <a:rPr lang="en-US">
                <a:solidFill>
                  <a:srgbClr val="000000"/>
                </a:solidFill>
                <a:latin typeface="Gill Sans MT"/>
                <a:cs typeface="Arial"/>
              </a:rPr>
              <a:t>Consider referral options for pregnant women and infants </a:t>
            </a:r>
          </a:p>
          <a:p>
            <a:r>
              <a:rPr lang="en-US">
                <a:solidFill>
                  <a:srgbClr val="000000"/>
                </a:solidFill>
                <a:latin typeface="Gill Sans MT"/>
                <a:cs typeface="Arial"/>
              </a:rPr>
              <a:t>Include family planning as a key strategy to promote women's health and combat adverse outcomes of Zika outbreak</a:t>
            </a:r>
            <a:endParaRPr lang="en-US">
              <a:solidFill>
                <a:srgbClr val="000000"/>
              </a:solidFill>
            </a:endParaRPr>
          </a:p>
        </p:txBody>
      </p:sp>
    </p:spTree>
    <p:custDataLst>
      <p:tags r:id="rId1"/>
    </p:custDataLst>
    <p:extLst>
      <p:ext uri="{BB962C8B-B14F-4D97-AF65-F5344CB8AC3E}">
        <p14:creationId xmlns:p14="http://schemas.microsoft.com/office/powerpoint/2010/main" val="2813893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C0D2-6775-4E93-ABFE-D5899891DF44}"/>
              </a:ext>
            </a:extLst>
          </p:cNvPr>
          <p:cNvSpPr>
            <a:spLocks noGrp="1"/>
          </p:cNvSpPr>
          <p:nvPr>
            <p:ph type="title"/>
          </p:nvPr>
        </p:nvSpPr>
        <p:spPr/>
        <p:txBody>
          <a:bodyPr/>
          <a:lstStyle/>
          <a:p>
            <a:r>
              <a:rPr lang="en-US" dirty="0"/>
              <a:t>Module Resources</a:t>
            </a:r>
          </a:p>
        </p:txBody>
      </p:sp>
      <p:sp>
        <p:nvSpPr>
          <p:cNvPr id="3" name="Content Placeholder 2">
            <a:extLst>
              <a:ext uri="{FF2B5EF4-FFF2-40B4-BE49-F238E27FC236}">
                <a16:creationId xmlns:a16="http://schemas.microsoft.com/office/drawing/2014/main" id="{71B3E01E-902D-4309-9E18-25E6F07633CE}"/>
              </a:ext>
            </a:extLst>
          </p:cNvPr>
          <p:cNvSpPr>
            <a:spLocks noGrp="1"/>
          </p:cNvSpPr>
          <p:nvPr>
            <p:ph idx="1"/>
          </p:nvPr>
        </p:nvSpPr>
        <p:spPr>
          <a:xfrm>
            <a:off x="457200" y="1600200"/>
            <a:ext cx="8229600" cy="4833257"/>
          </a:xfrm>
        </p:spPr>
        <p:txBody>
          <a:bodyPr/>
          <a:lstStyle/>
          <a:p>
            <a:pPr marL="0" indent="0">
              <a:spcBef>
                <a:spcPts val="0"/>
              </a:spcBef>
              <a:buNone/>
            </a:pPr>
            <a:r>
              <a:rPr lang="en-US" sz="1800" dirty="0">
                <a:solidFill>
                  <a:schemeClr val="bg1"/>
                </a:solidFill>
              </a:rPr>
              <a:t>CDC Map of Current Areas at Risk</a:t>
            </a:r>
          </a:p>
          <a:p>
            <a:pPr marL="0" indent="0">
              <a:spcBef>
                <a:spcPts val="0"/>
              </a:spcBef>
              <a:buNone/>
            </a:pPr>
            <a:r>
              <a:rPr lang="en-US" sz="1800" dirty="0">
                <a:solidFill>
                  <a:schemeClr val="bg1"/>
                </a:solidFill>
                <a:hlinkClick r:id="rId4" invalidUrl="https:///"/>
              </a:rPr>
              <a:t>https://</a:t>
            </a:r>
            <a:r>
              <a:rPr lang="en-US" sz="1800" dirty="0">
                <a:solidFill>
                  <a:schemeClr val="bg1"/>
                </a:solidFill>
                <a:hlinkClick r:id="rId5"/>
              </a:rPr>
              <a:t>wwwnc.cdc.gov/travel/page/world-map-areas-with-zika</a:t>
            </a:r>
            <a:endParaRPr lang="en-US" sz="1800" dirty="0">
              <a:solidFill>
                <a:schemeClr val="bg1"/>
              </a:solidFill>
            </a:endParaRPr>
          </a:p>
          <a:p>
            <a:pPr marL="0" lvl="1" indent="0">
              <a:spcBef>
                <a:spcPts val="0"/>
              </a:spcBef>
              <a:buNone/>
            </a:pPr>
            <a:endParaRPr lang="en-US" sz="1800" dirty="0">
              <a:solidFill>
                <a:schemeClr val="bg1"/>
              </a:solidFill>
            </a:endParaRPr>
          </a:p>
          <a:p>
            <a:pPr marL="0" lvl="1" indent="0">
              <a:spcBef>
                <a:spcPts val="0"/>
              </a:spcBef>
              <a:buNone/>
            </a:pPr>
            <a:r>
              <a:rPr lang="en-US" sz="1800" dirty="0">
                <a:solidFill>
                  <a:schemeClr val="bg1"/>
                </a:solidFill>
              </a:rPr>
              <a:t>WHO Decision Charts for the Care of Pregnant at Risk of Zika Infection</a:t>
            </a:r>
          </a:p>
          <a:p>
            <a:pPr marL="0" lvl="0" indent="0" eaLnBrk="0" hangingPunct="0">
              <a:spcBef>
                <a:spcPts val="0"/>
              </a:spcBef>
              <a:buNone/>
              <a:defRPr/>
            </a:pPr>
            <a:r>
              <a:rPr lang="en-US" sz="1800" dirty="0">
                <a:solidFill>
                  <a:schemeClr val="bg1"/>
                </a:solidFill>
                <a:hlinkClick r:id="rId6"/>
              </a:rPr>
              <a:t>http://www.who.int/csr/resources/publications/zika/pregnancy-management/en/</a:t>
            </a:r>
            <a:endParaRPr lang="en-US" sz="1800" dirty="0">
              <a:solidFill>
                <a:schemeClr val="bg1"/>
              </a:solidFill>
            </a:endParaRPr>
          </a:p>
          <a:p>
            <a:pPr marL="0" lvl="0" indent="0" eaLnBrk="0" hangingPunct="0">
              <a:spcBef>
                <a:spcPts val="0"/>
              </a:spcBef>
              <a:buNone/>
              <a:defRPr/>
            </a:pPr>
            <a:endParaRPr lang="en-US" sz="1800" dirty="0">
              <a:solidFill>
                <a:schemeClr val="bg1"/>
              </a:solidFill>
              <a:hlinkClick r:id="rId7">
                <a:extLst>
                  <a:ext uri="{A12FA001-AC4F-418D-AE19-62706E023703}">
                    <ahyp:hlinkClr xmlns:ahyp="http://schemas.microsoft.com/office/drawing/2018/hyperlinkcolor" xmlns="" val="tx"/>
                  </a:ext>
                </a:extLst>
              </a:hlinkClick>
            </a:endParaRPr>
          </a:p>
          <a:p>
            <a:pPr marL="0" lvl="0" indent="0" eaLnBrk="0" hangingPunct="0">
              <a:spcBef>
                <a:spcPts val="0"/>
              </a:spcBef>
              <a:buNone/>
              <a:defRPr/>
            </a:pPr>
            <a:r>
              <a:rPr lang="en-US" sz="1800" dirty="0">
                <a:solidFill>
                  <a:schemeClr val="bg1"/>
                </a:solidFill>
              </a:rPr>
              <a:t>WHO Medical Eligibility Criteria for Contraceptive Use (MEC) </a:t>
            </a:r>
            <a:r>
              <a:rPr lang="en-US" sz="1800" dirty="0">
                <a:solidFill>
                  <a:schemeClr val="bg1"/>
                </a:solidFill>
                <a:hlinkClick r:id="rId7"/>
              </a:rPr>
              <a:t>www.who.int/reproductivehealth/publications/family_planning/Ex-Summ-MEC-5/en/</a:t>
            </a:r>
            <a:endParaRPr lang="en-US" sz="1800" dirty="0">
              <a:solidFill>
                <a:schemeClr val="bg1"/>
              </a:solidFill>
            </a:endParaRPr>
          </a:p>
          <a:p>
            <a:pPr marL="0" indent="0" eaLnBrk="0" hangingPunct="0">
              <a:spcBef>
                <a:spcPts val="0"/>
              </a:spcBef>
              <a:buNone/>
              <a:defRPr/>
            </a:pPr>
            <a:r>
              <a:rPr lang="en-US" sz="1800" dirty="0">
                <a:solidFill>
                  <a:schemeClr val="bg1"/>
                </a:solidFill>
              </a:rPr>
              <a:t> </a:t>
            </a:r>
          </a:p>
          <a:p>
            <a:pPr marL="0" lvl="0" indent="0" eaLnBrk="0" hangingPunct="0">
              <a:spcBef>
                <a:spcPts val="0"/>
              </a:spcBef>
              <a:buNone/>
              <a:defRPr/>
            </a:pPr>
            <a:r>
              <a:rPr lang="en-US" sz="1800" dirty="0">
                <a:solidFill>
                  <a:schemeClr val="bg1"/>
                </a:solidFill>
              </a:rPr>
              <a:t>Selected Practice Recommendations (SPR) for Contraceptive Use </a:t>
            </a:r>
            <a:r>
              <a:rPr lang="en-US" sz="1800" dirty="0">
                <a:solidFill>
                  <a:schemeClr val="bg1"/>
                </a:solidFill>
                <a:hlinkClick r:id="rId8"/>
              </a:rPr>
              <a:t>www.cdc.gov/mmwr/preview/mmwrhtml/rr6205a1.htm</a:t>
            </a:r>
            <a:endParaRPr lang="en-US" sz="1800" dirty="0">
              <a:solidFill>
                <a:schemeClr val="bg1"/>
              </a:solidFill>
            </a:endParaRPr>
          </a:p>
          <a:p>
            <a:pPr marL="0" lvl="0" indent="0" eaLnBrk="0" hangingPunct="0">
              <a:spcBef>
                <a:spcPts val="0"/>
              </a:spcBef>
              <a:buNone/>
              <a:defRPr/>
            </a:pPr>
            <a:endParaRPr lang="en-US" sz="1800" dirty="0">
              <a:solidFill>
                <a:schemeClr val="bg1"/>
              </a:solidFill>
            </a:endParaRPr>
          </a:p>
          <a:p>
            <a:pPr marL="0" lvl="0" indent="0" eaLnBrk="0" hangingPunct="0">
              <a:spcBef>
                <a:spcPts val="0"/>
              </a:spcBef>
              <a:buNone/>
              <a:defRPr/>
            </a:pPr>
            <a:r>
              <a:rPr lang="en-US" sz="1800" dirty="0">
                <a:solidFill>
                  <a:schemeClr val="bg1"/>
                </a:solidFill>
              </a:rPr>
              <a:t>K4 Health Family Planning References and Resources </a:t>
            </a:r>
            <a:r>
              <a:rPr lang="en-US" sz="1800" dirty="0">
                <a:solidFill>
                  <a:schemeClr val="bg1"/>
                </a:solidFill>
                <a:hlinkClick r:id="rId9"/>
              </a:rPr>
              <a:t>https://www.k4health.org/toolkits/fp-trm/family-planning-references-and-resources</a:t>
            </a:r>
            <a:endParaRPr lang="en-US" sz="1800" dirty="0">
              <a:solidFill>
                <a:schemeClr val="bg1"/>
              </a:solidFill>
            </a:endParaRPr>
          </a:p>
          <a:p>
            <a:pPr marL="0" lvl="0" indent="0" eaLnBrk="0" hangingPunct="0">
              <a:spcBef>
                <a:spcPts val="0"/>
              </a:spcBef>
              <a:buNone/>
              <a:defRPr/>
            </a:pPr>
            <a:endParaRPr lang="en-US" sz="1800" dirty="0">
              <a:solidFill>
                <a:srgbClr val="808080"/>
              </a:solidFill>
            </a:endParaRPr>
          </a:p>
          <a:p>
            <a:pPr marL="0" lvl="0" indent="0" eaLnBrk="0" hangingPunct="0">
              <a:spcBef>
                <a:spcPct val="30000"/>
              </a:spcBef>
              <a:buNone/>
              <a:defRPr/>
            </a:pPr>
            <a:endParaRPr lang="en-US" sz="1800"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829867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675E-86F2-449D-B98F-DEC1D29E00B6}"/>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92040664-748D-42D3-BA62-9B762040CB70}"/>
              </a:ext>
            </a:extLst>
          </p:cNvPr>
          <p:cNvSpPr>
            <a:spLocks noGrp="1"/>
          </p:cNvSpPr>
          <p:nvPr>
            <p:ph idx="1"/>
          </p:nvPr>
        </p:nvSpPr>
        <p:spPr>
          <a:xfrm>
            <a:off x="457200" y="1155170"/>
            <a:ext cx="8229600" cy="4525963"/>
          </a:xfrm>
        </p:spPr>
        <p:txBody>
          <a:bodyPr/>
          <a:lstStyle/>
          <a:p>
            <a:r>
              <a:rPr lang="en-US" sz="1600" dirty="0">
                <a:solidFill>
                  <a:schemeClr val="bg1"/>
                </a:solidFill>
              </a:rPr>
              <a:t>CDC. US Zika Pregnancy Registry outcomes:. Retrieved from </a:t>
            </a:r>
            <a:r>
              <a:rPr lang="en-US" sz="1600" dirty="0">
                <a:solidFill>
                  <a:schemeClr val="bg1"/>
                </a:solidFill>
                <a:hlinkClick r:id="rId3">
                  <a:extLst>
                    <a:ext uri="{A12FA001-AC4F-418D-AE19-62706E023703}">
                      <ahyp:hlinkClr xmlns:ahyp="http://schemas.microsoft.com/office/drawing/2018/hyperlinkcolor" xmlns="" val="tx"/>
                    </a:ext>
                  </a:extLst>
                </a:hlinkClick>
              </a:rPr>
              <a:t>https://www.cdc.gov/vitalsigns/zika-babies/</a:t>
            </a:r>
            <a:r>
              <a:rPr lang="en-US" sz="1600" dirty="0">
                <a:solidFill>
                  <a:schemeClr val="bg1"/>
                </a:solidFill>
              </a:rPr>
              <a:t> on 11/27/2018</a:t>
            </a:r>
          </a:p>
          <a:p>
            <a:r>
              <a:rPr lang="en-US" sz="1600" dirty="0">
                <a:solidFill>
                  <a:schemeClr val="bg1"/>
                </a:solidFill>
              </a:rPr>
              <a:t>CDC (2017). Zika 101 [PowerPoint slides]. Retrieved from </a:t>
            </a:r>
            <a:r>
              <a:rPr lang="en-US" sz="1600" dirty="0">
                <a:solidFill>
                  <a:schemeClr val="bg1"/>
                </a:solidFill>
                <a:hlinkClick r:id="rId4"/>
              </a:rPr>
              <a:t>https://www.cdc.gov/zika/comm-resources/</a:t>
            </a:r>
            <a:r>
              <a:rPr lang="en-US" sz="1600" dirty="0">
                <a:solidFill>
                  <a:schemeClr val="bg1"/>
                </a:solidFill>
              </a:rPr>
              <a:t> on 11/27/2018.</a:t>
            </a:r>
          </a:p>
          <a:p>
            <a:r>
              <a:rPr lang="en-US" sz="1600" dirty="0">
                <a:solidFill>
                  <a:schemeClr val="bg1"/>
                </a:solidFill>
              </a:rPr>
              <a:t>CDC (2017). Zika Virus: Information for Clinicians [PowerPoint slides]. Retrieved from https://www.cdc.gov/zika/comm-resources/ on 11/27/2018.</a:t>
            </a:r>
          </a:p>
          <a:p>
            <a:pPr>
              <a:spcBef>
                <a:spcPts val="0"/>
              </a:spcBef>
              <a:spcAft>
                <a:spcPts val="0"/>
              </a:spcAft>
            </a:pPr>
            <a:r>
              <a:rPr lang="en-US" sz="1600" dirty="0">
                <a:solidFill>
                  <a:schemeClr val="bg1"/>
                </a:solidFill>
              </a:rPr>
              <a:t>Foy BD et al. Probable non–vector-borne transmission of Zika virus, Colorado, USA. </a:t>
            </a:r>
            <a:r>
              <a:rPr lang="en-US" sz="1600" dirty="0" err="1">
                <a:solidFill>
                  <a:schemeClr val="bg1"/>
                </a:solidFill>
              </a:rPr>
              <a:t>Emerg</a:t>
            </a:r>
            <a:r>
              <a:rPr lang="en-US" sz="1600" dirty="0">
                <a:solidFill>
                  <a:schemeClr val="bg1"/>
                </a:solidFill>
              </a:rPr>
              <a:t> Infect Dis, 2011 May, </a:t>
            </a:r>
            <a:r>
              <a:rPr lang="en-US" sz="1600" dirty="0">
                <a:solidFill>
                  <a:schemeClr val="bg1"/>
                </a:solidFill>
                <a:hlinkClick r:id="rId5"/>
              </a:rPr>
              <a:t>http://dx.doi.org/10.3201/eid1705.101939</a:t>
            </a:r>
            <a:r>
              <a:rPr lang="en-US" sz="1600" dirty="0">
                <a:solidFill>
                  <a:schemeClr val="bg1"/>
                </a:solidFill>
              </a:rPr>
              <a:t>)</a:t>
            </a:r>
          </a:p>
          <a:p>
            <a:pPr>
              <a:spcBef>
                <a:spcPts val="0"/>
              </a:spcBef>
              <a:spcAft>
                <a:spcPts val="0"/>
              </a:spcAft>
            </a:pPr>
            <a:r>
              <a:rPr lang="en-US" sz="1600" dirty="0">
                <a:solidFill>
                  <a:schemeClr val="bg1"/>
                </a:solidFill>
              </a:rPr>
              <a:t>Johansson MA, </a:t>
            </a:r>
            <a:r>
              <a:rPr lang="en-US" sz="1600" dirty="0" err="1">
                <a:solidFill>
                  <a:schemeClr val="bg1"/>
                </a:solidFill>
              </a:rPr>
              <a:t>Mier</a:t>
            </a:r>
            <a:r>
              <a:rPr lang="en-US" sz="1600" dirty="0">
                <a:solidFill>
                  <a:schemeClr val="bg1"/>
                </a:solidFill>
              </a:rPr>
              <a:t>-Y-Teran-Romero L, </a:t>
            </a:r>
            <a:r>
              <a:rPr lang="en-US" sz="1600" dirty="0" err="1">
                <a:solidFill>
                  <a:schemeClr val="bg1"/>
                </a:solidFill>
              </a:rPr>
              <a:t>Reefhuis</a:t>
            </a:r>
            <a:r>
              <a:rPr lang="en-US" sz="1600" dirty="0">
                <a:solidFill>
                  <a:schemeClr val="bg1"/>
                </a:solidFill>
              </a:rPr>
              <a:t> J, Gilboa SM, Hills SL. Zika and the Risk of Microcephaly. </a:t>
            </a:r>
            <a:r>
              <a:rPr lang="en-US" sz="1600" i="1" dirty="0">
                <a:solidFill>
                  <a:schemeClr val="bg1"/>
                </a:solidFill>
                <a:hlinkClick r:id="rId6" tooltip="The New England journal of medicine."/>
              </a:rPr>
              <a:t>N </a:t>
            </a:r>
            <a:r>
              <a:rPr lang="en-US" sz="1600" i="1" dirty="0" err="1">
                <a:solidFill>
                  <a:schemeClr val="bg1"/>
                </a:solidFill>
                <a:hlinkClick r:id="rId6" tooltip="The New England journal of medicine."/>
              </a:rPr>
              <a:t>Engl</a:t>
            </a:r>
            <a:r>
              <a:rPr lang="en-US" sz="1600" i="1" dirty="0">
                <a:solidFill>
                  <a:schemeClr val="bg1"/>
                </a:solidFill>
                <a:hlinkClick r:id="rId6" tooltip="The New England journal of medicine."/>
              </a:rPr>
              <a:t> J Med</a:t>
            </a:r>
            <a:r>
              <a:rPr lang="en-US" sz="1600" u="sng" dirty="0">
                <a:solidFill>
                  <a:schemeClr val="bg1"/>
                </a:solidFill>
                <a:hlinkClick r:id="rId6" tooltip="The New England journal of medicine."/>
              </a:rPr>
              <a:t>.</a:t>
            </a:r>
            <a:r>
              <a:rPr lang="en-US" sz="1600" dirty="0">
                <a:solidFill>
                  <a:schemeClr val="bg1"/>
                </a:solidFill>
              </a:rPr>
              <a:t> 2016 Jul 7;375(1):1-4. </a:t>
            </a:r>
            <a:r>
              <a:rPr lang="en-US" sz="1600" dirty="0" err="1">
                <a:solidFill>
                  <a:schemeClr val="bg1"/>
                </a:solidFill>
              </a:rPr>
              <a:t>doi</a:t>
            </a:r>
            <a:r>
              <a:rPr lang="en-US" sz="1600" dirty="0">
                <a:solidFill>
                  <a:schemeClr val="bg1"/>
                </a:solidFill>
              </a:rPr>
              <a:t>: 10.1056/NEJMp1605367. </a:t>
            </a:r>
            <a:r>
              <a:rPr lang="en-US" sz="1600" dirty="0" err="1">
                <a:solidFill>
                  <a:schemeClr val="bg1"/>
                </a:solidFill>
              </a:rPr>
              <a:t>Epub</a:t>
            </a:r>
            <a:r>
              <a:rPr lang="en-US" sz="1600" dirty="0">
                <a:solidFill>
                  <a:schemeClr val="bg1"/>
                </a:solidFill>
              </a:rPr>
              <a:t> 2016 May 25.</a:t>
            </a:r>
          </a:p>
          <a:p>
            <a:pPr>
              <a:spcBef>
                <a:spcPts val="0"/>
              </a:spcBef>
              <a:spcAft>
                <a:spcPts val="0"/>
              </a:spcAft>
            </a:pPr>
            <a:r>
              <a:rPr lang="en-US" sz="1600" dirty="0">
                <a:solidFill>
                  <a:schemeClr val="bg1"/>
                </a:solidFill>
              </a:rPr>
              <a:t>Linden V, Pessoa A, Dobyns WB, et al. Description of 13 Infants Born During October 2015–January 2016. </a:t>
            </a:r>
            <a:r>
              <a:rPr lang="en-US" sz="1600" i="1" dirty="0">
                <a:solidFill>
                  <a:schemeClr val="bg1"/>
                </a:solidFill>
              </a:rPr>
              <a:t>MMWR</a:t>
            </a:r>
            <a:r>
              <a:rPr lang="en-US" sz="1600" dirty="0">
                <a:solidFill>
                  <a:schemeClr val="bg1"/>
                </a:solidFill>
              </a:rPr>
              <a:t>. 22 Nov 2016. </a:t>
            </a:r>
          </a:p>
          <a:p>
            <a:pPr>
              <a:spcBef>
                <a:spcPts val="0"/>
              </a:spcBef>
              <a:spcAft>
                <a:spcPts val="0"/>
              </a:spcAft>
            </a:pPr>
            <a:r>
              <a:rPr lang="en-US" sz="1600" dirty="0">
                <a:solidFill>
                  <a:schemeClr val="bg1"/>
                </a:solidFill>
              </a:rPr>
              <a:t>Mead PS et al. Zika Virus Shedding in Semen of Symptomatic Infected Men. </a:t>
            </a:r>
            <a:r>
              <a:rPr lang="en-US" sz="1600" i="1" dirty="0">
                <a:solidFill>
                  <a:schemeClr val="bg1"/>
                </a:solidFill>
              </a:rPr>
              <a:t>N </a:t>
            </a:r>
            <a:r>
              <a:rPr lang="en-US" sz="1600" i="1" dirty="0" err="1">
                <a:solidFill>
                  <a:schemeClr val="bg1"/>
                </a:solidFill>
              </a:rPr>
              <a:t>Engl</a:t>
            </a:r>
            <a:r>
              <a:rPr lang="en-US" sz="1600" i="1" dirty="0">
                <a:solidFill>
                  <a:schemeClr val="bg1"/>
                </a:solidFill>
              </a:rPr>
              <a:t> J Med </a:t>
            </a:r>
            <a:r>
              <a:rPr lang="en-US" sz="1600" dirty="0">
                <a:solidFill>
                  <a:schemeClr val="bg1"/>
                </a:solidFill>
              </a:rPr>
              <a:t>2018;378:1377-85. DOI: 10.1056/NEJMoa1711038</a:t>
            </a:r>
          </a:p>
          <a:p>
            <a:pPr>
              <a:spcBef>
                <a:spcPts val="0"/>
              </a:spcBef>
              <a:spcAft>
                <a:spcPts val="0"/>
              </a:spcAft>
            </a:pPr>
            <a:r>
              <a:rPr lang="en-US" sz="1600" dirty="0">
                <a:solidFill>
                  <a:schemeClr val="bg1"/>
                </a:solidFill>
                <a:cs typeface="Calibri"/>
              </a:rPr>
              <a:t>WHO.  WHO Director-General summarizes the outcome of the Emergency Committee regarding clusters of microcephaly and Guillain-Barré syndrome. 2016. Retrieved on 11/27/2018 from </a:t>
            </a:r>
            <a:r>
              <a:rPr lang="en-US" sz="1600" dirty="0">
                <a:solidFill>
                  <a:schemeClr val="bg1"/>
                </a:solidFill>
                <a:hlinkClick r:id="rId7"/>
              </a:rPr>
              <a:t>http://www.who.int/mediacentre/news/statements/2016/emergency-committee-zika-microcephaly/en/</a:t>
            </a:r>
            <a:endParaRPr lang="en-US" sz="1600" dirty="0">
              <a:solidFill>
                <a:schemeClr val="bg1"/>
              </a:solidFill>
            </a:endParaRPr>
          </a:p>
          <a:p>
            <a:pPr marL="0" indent="0">
              <a:buNone/>
            </a:pPr>
            <a:endParaRPr lang="en-US" sz="1600" dirty="0">
              <a:solidFill>
                <a:schemeClr val="bg1"/>
              </a:solidFill>
            </a:endParaRPr>
          </a:p>
          <a:p>
            <a:pPr>
              <a:spcBef>
                <a:spcPts val="0"/>
              </a:spcBef>
              <a:spcAft>
                <a:spcPts val="0"/>
              </a:spcAft>
            </a:pPr>
            <a:endParaRPr lang="en-US" sz="1600" dirty="0">
              <a:solidFill>
                <a:schemeClr val="bg1"/>
              </a:solidFill>
              <a:cs typeface="Calibri"/>
            </a:endParaRPr>
          </a:p>
          <a:p>
            <a:endParaRPr lang="en-US" sz="1600" dirty="0">
              <a:solidFill>
                <a:schemeClr val="bg1"/>
              </a:solidFill>
            </a:endParaRPr>
          </a:p>
        </p:txBody>
      </p:sp>
    </p:spTree>
    <p:custDataLst>
      <p:tags r:id="rId1"/>
    </p:custDataLst>
    <p:extLst>
      <p:ext uri="{BB962C8B-B14F-4D97-AF65-F5344CB8AC3E}">
        <p14:creationId xmlns:p14="http://schemas.microsoft.com/office/powerpoint/2010/main" val="26941265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13970" y="470043"/>
            <a:ext cx="7116060" cy="1295382"/>
            <a:chOff x="1749490" y="513525"/>
            <a:chExt cx="5337045" cy="1295382"/>
          </a:xfrm>
        </p:grpSpPr>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1978"/>
            <a:stretch/>
          </p:blipFill>
          <p:spPr>
            <a:xfrm>
              <a:off x="1749490" y="513525"/>
              <a:ext cx="3264160" cy="1295382"/>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74855" y="815734"/>
              <a:ext cx="2011680" cy="737616"/>
            </a:xfrm>
            <a:prstGeom prst="rect">
              <a:avLst/>
            </a:prstGeom>
          </p:spPr>
        </p:pic>
      </p:grpSp>
      <p:sp>
        <p:nvSpPr>
          <p:cNvPr id="2" name="Rectangle 1">
            <a:extLst>
              <a:ext uri="{FF2B5EF4-FFF2-40B4-BE49-F238E27FC236}">
                <a16:creationId xmlns:a16="http://schemas.microsoft.com/office/drawing/2014/main" id="{3470A85F-7965-4C2F-9D5C-D4E8B7AD0520}"/>
              </a:ext>
            </a:extLst>
          </p:cNvPr>
          <p:cNvSpPr/>
          <p:nvPr/>
        </p:nvSpPr>
        <p:spPr>
          <a:xfrm>
            <a:off x="714374" y="1602356"/>
            <a:ext cx="7858125" cy="4462760"/>
          </a:xfrm>
          <a:prstGeom prst="rect">
            <a:avLst/>
          </a:prstGeom>
        </p:spPr>
        <p:txBody>
          <a:bodyPr wrap="square">
            <a:spAutoFit/>
          </a:bodyPr>
          <a:lstStyle/>
          <a:p>
            <a:pPr algn="ctr"/>
            <a:r>
              <a:rPr lang="en-US" sz="3200" b="1" dirty="0">
                <a:solidFill>
                  <a:srgbClr val="808080"/>
                </a:solidFill>
                <a:latin typeface="Gill Sans MT" panose="020B0502020104020203" pitchFamily="34" charset="0"/>
              </a:rPr>
              <a:t> </a:t>
            </a:r>
            <a:r>
              <a:rPr lang="en-US" sz="2000" b="1" dirty="0">
                <a:solidFill>
                  <a:srgbClr val="808080"/>
                </a:solidFill>
                <a:latin typeface="Gill Sans MT" panose="020B0502020104020203" pitchFamily="34" charset="0"/>
              </a:rPr>
              <a:t>Acknowledgements</a:t>
            </a:r>
          </a:p>
          <a:p>
            <a:r>
              <a:rPr lang="en-US" dirty="0">
                <a:solidFill>
                  <a:srgbClr val="808080"/>
                </a:solidFill>
                <a:latin typeface="Gill Sans MT" panose="020B0502020104020203" pitchFamily="34" charset="0"/>
              </a:rPr>
              <a:t>MCSP is a global USAID program to introduce and support high-impact health interventions in 25 priority countries to help prevent child and maternal deaths. MCSP supports programming in maternal, newborn, and child health, immunization, family planning and reproductive health, nutrition, health systems strengthening, water/sanitation/hygiene, malaria, prevention of mother-to-child transmission of HIV, and pediatric HIV care and treatment. MCSP will tackle these issues through approaches that also focus on household and community mobilization, gender integration, and digital health, among others.</a:t>
            </a:r>
          </a:p>
          <a:p>
            <a:r>
              <a:rPr lang="en-US" dirty="0">
                <a:solidFill>
                  <a:srgbClr val="808080"/>
                </a:solidFill>
                <a:latin typeface="Gill Sans MT" panose="020B0502020104020203" pitchFamily="34" charset="0"/>
              </a:rPr>
              <a:t> </a:t>
            </a:r>
          </a:p>
          <a:p>
            <a:r>
              <a:rPr lang="en-US" dirty="0">
                <a:solidFill>
                  <a:srgbClr val="808080"/>
                </a:solidFill>
                <a:latin typeface="Gill Sans MT" panose="020B0502020104020203" pitchFamily="34" charset="0"/>
              </a:rPr>
              <a:t>This learning module is made possible by the generous support of the American people through the United States Agency for International Development (USAID) under the terms of the Cooperative Agreement AID-OAA-A-14-00028. The contents are the responsibility of the Maternal and Child Survival Program and do not necessarily reflect the views of USAID or the United States Government.</a:t>
            </a:r>
          </a:p>
        </p:txBody>
      </p:sp>
    </p:spTree>
    <p:custDataLst>
      <p:tags r:id="rId1"/>
    </p:custDataLst>
    <p:extLst>
      <p:ext uri="{BB962C8B-B14F-4D97-AF65-F5344CB8AC3E}">
        <p14:creationId xmlns:p14="http://schemas.microsoft.com/office/powerpoint/2010/main" val="725612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09AA-3E05-46CF-9904-A38C3269BBC5}"/>
              </a:ext>
            </a:extLst>
          </p:cNvPr>
          <p:cNvSpPr>
            <a:spLocks noGrp="1"/>
          </p:cNvSpPr>
          <p:nvPr>
            <p:ph type="title"/>
          </p:nvPr>
        </p:nvSpPr>
        <p:spPr>
          <a:xfrm>
            <a:off x="457200" y="2857500"/>
            <a:ext cx="8229600" cy="1143000"/>
          </a:xfrm>
        </p:spPr>
        <p:txBody>
          <a:bodyPr>
            <a:normAutofit/>
          </a:bodyPr>
          <a:lstStyle/>
          <a:p>
            <a:r>
              <a:rPr lang="en-US" sz="3600" b="1" dirty="0"/>
              <a:t>What is Zika?</a:t>
            </a:r>
          </a:p>
        </p:txBody>
      </p:sp>
    </p:spTree>
    <p:custDataLst>
      <p:tags r:id="rId1"/>
    </p:custDataLst>
    <p:extLst>
      <p:ext uri="{BB962C8B-B14F-4D97-AF65-F5344CB8AC3E}">
        <p14:creationId xmlns:p14="http://schemas.microsoft.com/office/powerpoint/2010/main" val="251654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B076-C422-40DF-8659-2F236CC88808}"/>
              </a:ext>
            </a:extLst>
          </p:cNvPr>
          <p:cNvSpPr>
            <a:spLocks noGrp="1"/>
          </p:cNvSpPr>
          <p:nvPr>
            <p:ph type="title"/>
          </p:nvPr>
        </p:nvSpPr>
        <p:spPr/>
        <p:txBody>
          <a:bodyPr>
            <a:normAutofit/>
          </a:bodyPr>
          <a:lstStyle/>
          <a:p>
            <a:r>
              <a:rPr lang="en-US" sz="3600" b="1" dirty="0">
                <a:solidFill>
                  <a:schemeClr val="tx2"/>
                </a:solidFill>
              </a:rPr>
              <a:t>Common Modes of Transmission</a:t>
            </a:r>
          </a:p>
        </p:txBody>
      </p:sp>
      <p:sp>
        <p:nvSpPr>
          <p:cNvPr id="3" name="Content Placeholder 2">
            <a:extLst>
              <a:ext uri="{FF2B5EF4-FFF2-40B4-BE49-F238E27FC236}">
                <a16:creationId xmlns:a16="http://schemas.microsoft.com/office/drawing/2014/main" id="{5DAC287E-9387-49FA-8369-A6CE55253D3E}"/>
              </a:ext>
            </a:extLst>
          </p:cNvPr>
          <p:cNvSpPr>
            <a:spLocks noGrp="1"/>
          </p:cNvSpPr>
          <p:nvPr>
            <p:ph idx="1"/>
          </p:nvPr>
        </p:nvSpPr>
        <p:spPr>
          <a:xfrm>
            <a:off x="872359" y="1451339"/>
            <a:ext cx="7335975" cy="1940442"/>
          </a:xfrm>
        </p:spPr>
        <p:txBody>
          <a:bodyPr/>
          <a:lstStyle/>
          <a:p>
            <a:pPr>
              <a:spcBef>
                <a:spcPts val="0"/>
              </a:spcBef>
              <a:spcAft>
                <a:spcPts val="2400"/>
              </a:spcAft>
            </a:pPr>
            <a:r>
              <a:rPr lang="en-US" dirty="0">
                <a:solidFill>
                  <a:srgbClr val="808080"/>
                </a:solidFill>
              </a:rPr>
              <a:t>Mosquito bites (most common)</a:t>
            </a:r>
          </a:p>
          <a:p>
            <a:pPr>
              <a:spcBef>
                <a:spcPts val="0"/>
              </a:spcBef>
              <a:spcAft>
                <a:spcPts val="2400"/>
              </a:spcAft>
            </a:pPr>
            <a:r>
              <a:rPr lang="en-US" dirty="0">
                <a:solidFill>
                  <a:srgbClr val="808080"/>
                </a:solidFill>
              </a:rPr>
              <a:t>During pregnancy to a fetus</a:t>
            </a:r>
          </a:p>
          <a:p>
            <a:pPr>
              <a:spcBef>
                <a:spcPts val="0"/>
              </a:spcBef>
              <a:spcAft>
                <a:spcPts val="2400"/>
              </a:spcAft>
            </a:pPr>
            <a:r>
              <a:rPr lang="en-US" dirty="0">
                <a:solidFill>
                  <a:srgbClr val="808080"/>
                </a:solidFill>
              </a:rPr>
              <a:t>Sexual transmission</a:t>
            </a:r>
          </a:p>
        </p:txBody>
      </p:sp>
    </p:spTree>
    <p:custDataLst>
      <p:tags r:id="rId1"/>
    </p:custDataLst>
    <p:extLst>
      <p:ext uri="{BB962C8B-B14F-4D97-AF65-F5344CB8AC3E}">
        <p14:creationId xmlns:p14="http://schemas.microsoft.com/office/powerpoint/2010/main" val="2888799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79"/>
            <a:ext cx="8229600" cy="1143000"/>
          </a:xfrm>
        </p:spPr>
        <p:txBody>
          <a:bodyPr>
            <a:normAutofit/>
          </a:bodyPr>
          <a:lstStyle/>
          <a:p>
            <a:r>
              <a:rPr lang="en-US" sz="3600" b="1" dirty="0">
                <a:solidFill>
                  <a:schemeClr val="tx2"/>
                </a:solidFill>
              </a:rPr>
              <a:t>Transmission: Mosquito Bites</a:t>
            </a:r>
          </a:p>
        </p:txBody>
      </p:sp>
      <p:pic>
        <p:nvPicPr>
          <p:cNvPr id="4" name="Picture 3" descr="Picture of an Aedes aegypti mosqui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708" y="2892345"/>
            <a:ext cx="2932270" cy="1963421"/>
          </a:xfrm>
          <a:prstGeom prst="round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601968" y="4801860"/>
            <a:ext cx="2319866" cy="369332"/>
          </a:xfrm>
          <a:prstGeom prst="rect">
            <a:avLst/>
          </a:prstGeom>
        </p:spPr>
        <p:txBody>
          <a:bodyPr wrap="none">
            <a:spAutoFit/>
          </a:bodyPr>
          <a:lstStyle/>
          <a:p>
            <a:r>
              <a:rPr lang="en-US" i="1" dirty="0">
                <a:solidFill>
                  <a:srgbClr val="5F5F5F"/>
                </a:solidFill>
                <a:latin typeface="Gill Sans MT" panose="020B0502020104020203" pitchFamily="34" charset="0"/>
              </a:rPr>
              <a:t>Aedes </a:t>
            </a:r>
            <a:r>
              <a:rPr lang="en-US" i="1" dirty="0" err="1">
                <a:solidFill>
                  <a:srgbClr val="5F5F5F"/>
                </a:solidFill>
                <a:latin typeface="Gill Sans MT" panose="020B0502020104020203" pitchFamily="34" charset="0"/>
              </a:rPr>
              <a:t>aegypti</a:t>
            </a:r>
            <a:r>
              <a:rPr lang="en-US" i="1" dirty="0">
                <a:solidFill>
                  <a:srgbClr val="5F5F5F"/>
                </a:solidFill>
                <a:latin typeface="Gill Sans MT" panose="020B0502020104020203" pitchFamily="34" charset="0"/>
              </a:rPr>
              <a:t> </a:t>
            </a:r>
            <a:r>
              <a:rPr lang="en-US" dirty="0">
                <a:solidFill>
                  <a:srgbClr val="5F5F5F"/>
                </a:solidFill>
                <a:latin typeface="Gill Sans MT" panose="020B0502020104020203" pitchFamily="34" charset="0"/>
              </a:rPr>
              <a:t>mosquito</a:t>
            </a:r>
          </a:p>
        </p:txBody>
      </p:sp>
      <p:pic>
        <p:nvPicPr>
          <p:cNvPr id="6" name="Picture 5"/>
          <p:cNvPicPr>
            <a:picLocks noChangeAspect="1"/>
          </p:cNvPicPr>
          <p:nvPr/>
        </p:nvPicPr>
        <p:blipFill rotWithShape="1">
          <a:blip r:embed="rId5"/>
          <a:srcRect b="23763"/>
          <a:stretch/>
        </p:blipFill>
        <p:spPr>
          <a:xfrm>
            <a:off x="4988428" y="2880746"/>
            <a:ext cx="2978276" cy="1963421"/>
          </a:xfrm>
          <a:prstGeom prst="roundRect">
            <a:avLst/>
          </a:prstGeom>
        </p:spPr>
      </p:pic>
      <p:sp>
        <p:nvSpPr>
          <p:cNvPr id="7" name="Rectangle 6"/>
          <p:cNvSpPr/>
          <p:nvPr/>
        </p:nvSpPr>
        <p:spPr>
          <a:xfrm>
            <a:off x="5212180" y="4786336"/>
            <a:ext cx="2634054" cy="369332"/>
          </a:xfrm>
          <a:prstGeom prst="rect">
            <a:avLst/>
          </a:prstGeom>
        </p:spPr>
        <p:txBody>
          <a:bodyPr wrap="none">
            <a:spAutoFit/>
          </a:bodyPr>
          <a:lstStyle/>
          <a:p>
            <a:pPr algn="r"/>
            <a:r>
              <a:rPr lang="en-US" i="1" dirty="0">
                <a:solidFill>
                  <a:srgbClr val="5F5F5F"/>
                </a:solidFill>
                <a:latin typeface="Gill Sans MT" panose="020B0502020104020203" pitchFamily="34" charset="0"/>
              </a:rPr>
              <a:t>Aedes </a:t>
            </a:r>
            <a:r>
              <a:rPr lang="en-US" i="1" dirty="0" err="1">
                <a:solidFill>
                  <a:srgbClr val="5F5F5F"/>
                </a:solidFill>
                <a:latin typeface="Gill Sans MT" panose="020B0502020104020203" pitchFamily="34" charset="0"/>
              </a:rPr>
              <a:t>albopictus</a:t>
            </a:r>
            <a:r>
              <a:rPr lang="en-US" i="1" dirty="0">
                <a:solidFill>
                  <a:srgbClr val="5F5F5F"/>
                </a:solidFill>
                <a:latin typeface="Gill Sans MT" panose="020B0502020104020203" pitchFamily="34" charset="0"/>
              </a:rPr>
              <a:t> </a:t>
            </a:r>
            <a:r>
              <a:rPr lang="en-US" dirty="0">
                <a:solidFill>
                  <a:srgbClr val="5F5F5F"/>
                </a:solidFill>
                <a:latin typeface="Gill Sans MT" panose="020B0502020104020203" pitchFamily="34" charset="0"/>
              </a:rPr>
              <a:t>mosquito </a:t>
            </a:r>
          </a:p>
        </p:txBody>
      </p:sp>
      <p:sp>
        <p:nvSpPr>
          <p:cNvPr id="3" name="TextBox 2"/>
          <p:cNvSpPr txBox="1"/>
          <p:nvPr/>
        </p:nvSpPr>
        <p:spPr>
          <a:xfrm>
            <a:off x="863008" y="1479041"/>
            <a:ext cx="7377225" cy="1077218"/>
          </a:xfrm>
          <a:prstGeom prst="rect">
            <a:avLst/>
          </a:prstGeom>
          <a:noFill/>
        </p:spPr>
        <p:txBody>
          <a:bodyPr wrap="square" rtlCol="0">
            <a:spAutoFit/>
          </a:bodyPr>
          <a:lstStyle/>
          <a:p>
            <a:r>
              <a:rPr lang="en-US" sz="3200" dirty="0">
                <a:solidFill>
                  <a:srgbClr val="808080"/>
                </a:solidFill>
                <a:latin typeface="Gill Sans MT" panose="020B0502020104020203" pitchFamily="34" charset="0"/>
              </a:rPr>
              <a:t>Zika is primarily transmitted by 2 species of mosquitoes:</a:t>
            </a:r>
          </a:p>
        </p:txBody>
      </p:sp>
      <p:sp>
        <p:nvSpPr>
          <p:cNvPr id="10" name="TextBox 9"/>
          <p:cNvSpPr txBox="1"/>
          <p:nvPr/>
        </p:nvSpPr>
        <p:spPr>
          <a:xfrm>
            <a:off x="4905798" y="5150743"/>
            <a:ext cx="3143536" cy="261610"/>
          </a:xfrm>
          <a:prstGeom prst="rect">
            <a:avLst/>
          </a:prstGeom>
          <a:noFill/>
        </p:spPr>
        <p:txBody>
          <a:bodyPr wrap="square" rtlCol="0">
            <a:spAutoFit/>
          </a:bodyPr>
          <a:lstStyle/>
          <a:p>
            <a:r>
              <a:rPr lang="en-US" sz="1100" dirty="0">
                <a:solidFill>
                  <a:schemeClr val="bg1"/>
                </a:solidFill>
                <a:latin typeface="+mn-lt"/>
              </a:rPr>
              <a:t>Image source: Wikimedia commons, public domain</a:t>
            </a:r>
          </a:p>
        </p:txBody>
      </p:sp>
      <p:sp>
        <p:nvSpPr>
          <p:cNvPr id="11" name="Rectangle 10"/>
          <p:cNvSpPr/>
          <p:nvPr/>
        </p:nvSpPr>
        <p:spPr>
          <a:xfrm>
            <a:off x="1291381" y="5150743"/>
            <a:ext cx="3052019" cy="430887"/>
          </a:xfrm>
          <a:prstGeom prst="rect">
            <a:avLst/>
          </a:prstGeom>
        </p:spPr>
        <p:txBody>
          <a:bodyPr wrap="square">
            <a:spAutoFit/>
          </a:bodyPr>
          <a:lstStyle/>
          <a:p>
            <a:r>
              <a:rPr lang="en-US" sz="1100" i="1" dirty="0">
                <a:solidFill>
                  <a:schemeClr val="bg1"/>
                </a:solidFill>
                <a:latin typeface="+mn-lt"/>
                <a:hlinkClick r:id="rId6"/>
              </a:rPr>
              <a:t>Image source: "Zika Virus in Puerto Rico"</a:t>
            </a:r>
            <a:r>
              <a:rPr lang="en-US" sz="1100" i="1" dirty="0">
                <a:solidFill>
                  <a:schemeClr val="bg1"/>
                </a:solidFill>
                <a:latin typeface="+mn-lt"/>
              </a:rPr>
              <a:t> by </a:t>
            </a:r>
            <a:r>
              <a:rPr lang="en-US" sz="1100" i="1" dirty="0">
                <a:solidFill>
                  <a:schemeClr val="bg1"/>
                </a:solidFill>
                <a:latin typeface="+mn-lt"/>
                <a:hlinkClick r:id="rId7"/>
              </a:rPr>
              <a:t>Fun Guy Inspections</a:t>
            </a:r>
            <a:r>
              <a:rPr lang="en-US" sz="1100" i="1" dirty="0">
                <a:solidFill>
                  <a:schemeClr val="bg1"/>
                </a:solidFill>
                <a:latin typeface="+mn-lt"/>
              </a:rPr>
              <a:t> is licensed under </a:t>
            </a:r>
            <a:r>
              <a:rPr lang="en-US" sz="1100" i="1" cap="all" dirty="0">
                <a:solidFill>
                  <a:schemeClr val="bg1"/>
                </a:solidFill>
                <a:latin typeface="+mn-lt"/>
                <a:hlinkClick r:id="rId8"/>
              </a:rPr>
              <a:t>CC BY-NC-SA 2.0 </a:t>
            </a:r>
            <a:endParaRPr lang="en-US" sz="1100" dirty="0">
              <a:solidFill>
                <a:schemeClr val="bg1"/>
              </a:solidFill>
              <a:latin typeface="+mn-lt"/>
            </a:endParaRPr>
          </a:p>
        </p:txBody>
      </p:sp>
    </p:spTree>
    <p:custDataLst>
      <p:tags r:id="rId1"/>
    </p:custDataLst>
    <p:extLst>
      <p:ext uri="{BB962C8B-B14F-4D97-AF65-F5344CB8AC3E}">
        <p14:creationId xmlns:p14="http://schemas.microsoft.com/office/powerpoint/2010/main" val="101182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88C9-6DC7-4A40-945C-A4EE3C09F2DA}"/>
              </a:ext>
            </a:extLst>
          </p:cNvPr>
          <p:cNvSpPr>
            <a:spLocks noGrp="1"/>
          </p:cNvSpPr>
          <p:nvPr>
            <p:ph type="title"/>
          </p:nvPr>
        </p:nvSpPr>
        <p:spPr>
          <a:xfrm>
            <a:off x="457200" y="0"/>
            <a:ext cx="8229600" cy="1143000"/>
          </a:xfrm>
        </p:spPr>
        <p:txBody>
          <a:bodyPr>
            <a:normAutofit/>
          </a:bodyPr>
          <a:lstStyle/>
          <a:p>
            <a:r>
              <a:rPr lang="en-US" sz="3600" b="1" dirty="0">
                <a:solidFill>
                  <a:schemeClr val="tx2"/>
                </a:solidFill>
              </a:rPr>
              <a:t>Transmission: During Pregnancy</a:t>
            </a:r>
          </a:p>
        </p:txBody>
      </p:sp>
      <p:sp>
        <p:nvSpPr>
          <p:cNvPr id="7" name="TextBox 6">
            <a:extLst>
              <a:ext uri="{FF2B5EF4-FFF2-40B4-BE49-F238E27FC236}">
                <a16:creationId xmlns:a16="http://schemas.microsoft.com/office/drawing/2014/main" id="{7F3C8719-AC44-432C-BD33-44295589B454}"/>
              </a:ext>
            </a:extLst>
          </p:cNvPr>
          <p:cNvSpPr txBox="1"/>
          <p:nvPr/>
        </p:nvSpPr>
        <p:spPr>
          <a:xfrm>
            <a:off x="871869" y="6582032"/>
            <a:ext cx="7347221" cy="276999"/>
          </a:xfrm>
          <a:prstGeom prst="rect">
            <a:avLst/>
          </a:prstGeom>
          <a:noFill/>
        </p:spPr>
        <p:txBody>
          <a:bodyPr wrap="square" rtlCol="0">
            <a:spAutoFit/>
          </a:bodyPr>
          <a:lstStyle/>
          <a:p>
            <a:r>
              <a:rPr lang="en-US" sz="1200" dirty="0">
                <a:solidFill>
                  <a:schemeClr val="bg1"/>
                </a:solidFill>
                <a:latin typeface="Gill Sans MT" panose="020B0502020104020203" pitchFamily="34" charset="0"/>
              </a:rPr>
              <a:t>Source: CDC (2017). Zika 101 PPT</a:t>
            </a:r>
          </a:p>
        </p:txBody>
      </p:sp>
      <p:sp>
        <p:nvSpPr>
          <p:cNvPr id="4" name="Rectangle 3">
            <a:extLst>
              <a:ext uri="{FF2B5EF4-FFF2-40B4-BE49-F238E27FC236}">
                <a16:creationId xmlns:a16="http://schemas.microsoft.com/office/drawing/2014/main" id="{B6A3A408-9E43-4282-96E2-CBCD8D2C12E1}"/>
              </a:ext>
            </a:extLst>
          </p:cNvPr>
          <p:cNvSpPr/>
          <p:nvPr/>
        </p:nvSpPr>
        <p:spPr>
          <a:xfrm>
            <a:off x="871869" y="1443337"/>
            <a:ext cx="4583000" cy="1569660"/>
          </a:xfrm>
          <a:prstGeom prst="rect">
            <a:avLst/>
          </a:prstGeom>
        </p:spPr>
        <p:txBody>
          <a:bodyPr wrap="square">
            <a:spAutoFit/>
          </a:bodyPr>
          <a:lstStyle/>
          <a:p>
            <a:r>
              <a:rPr lang="en-US" sz="3200" dirty="0">
                <a:solidFill>
                  <a:srgbClr val="808080"/>
                </a:solidFill>
              </a:rPr>
              <a:t>Zika infection can be passed to a fetus during pregnancy. </a:t>
            </a:r>
          </a:p>
        </p:txBody>
      </p:sp>
      <p:pic>
        <p:nvPicPr>
          <p:cNvPr id="8" name="Picture 7" descr="A picture containing clipart&#10;&#10;Description automatically generated">
            <a:extLst>
              <a:ext uri="{FF2B5EF4-FFF2-40B4-BE49-F238E27FC236}">
                <a16:creationId xmlns:a16="http://schemas.microsoft.com/office/drawing/2014/main" id="{D590B68A-E526-4B6A-BE63-520EDC4F77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0517" y="1443337"/>
            <a:ext cx="2471614" cy="3472562"/>
          </a:xfrm>
          <a:prstGeom prst="rect">
            <a:avLst/>
          </a:prstGeom>
        </p:spPr>
      </p:pic>
      <p:sp>
        <p:nvSpPr>
          <p:cNvPr id="9" name="TextBox 8">
            <a:extLst>
              <a:ext uri="{FF2B5EF4-FFF2-40B4-BE49-F238E27FC236}">
                <a16:creationId xmlns:a16="http://schemas.microsoft.com/office/drawing/2014/main" id="{89E0EAEB-C42E-4AF4-8524-C3834BE7DB0B}"/>
              </a:ext>
            </a:extLst>
          </p:cNvPr>
          <p:cNvSpPr txBox="1"/>
          <p:nvPr/>
        </p:nvSpPr>
        <p:spPr>
          <a:xfrm>
            <a:off x="6261287" y="4917507"/>
            <a:ext cx="2471614" cy="261610"/>
          </a:xfrm>
          <a:prstGeom prst="rect">
            <a:avLst/>
          </a:prstGeom>
          <a:noFill/>
        </p:spPr>
        <p:txBody>
          <a:bodyPr wrap="square" rtlCol="0">
            <a:spAutoFit/>
          </a:bodyPr>
          <a:lstStyle/>
          <a:p>
            <a:r>
              <a:rPr lang="en-US" sz="1100" dirty="0">
                <a:solidFill>
                  <a:srgbClr val="5F5F5F"/>
                </a:solidFill>
              </a:rPr>
              <a:t>Image source: Jhpiego, 2018.</a:t>
            </a:r>
          </a:p>
        </p:txBody>
      </p:sp>
    </p:spTree>
    <p:custDataLst>
      <p:tags r:id="rId1"/>
    </p:custDataLst>
    <p:extLst>
      <p:ext uri="{BB962C8B-B14F-4D97-AF65-F5344CB8AC3E}">
        <p14:creationId xmlns:p14="http://schemas.microsoft.com/office/powerpoint/2010/main" val="11383410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MCSP_POWERPOINT_TEMPLATE COPY" val="MWkOCWae"/>
  <p:tag name="ARTICULATE_DESIGN_ID_1_OFFICE THEME" val="LlxTLQEC"/>
  <p:tag name="ARTICULATE_SLIDE_COUNT" val="6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CSP_PowerPoint_Template copy">
  <a:themeElements>
    <a:clrScheme name="MCSP">
      <a:dk1>
        <a:srgbClr val="000000"/>
      </a:dk1>
      <a:lt1>
        <a:srgbClr val="777777"/>
      </a:lt1>
      <a:dk2>
        <a:srgbClr val="002A6C"/>
      </a:dk2>
      <a:lt2>
        <a:srgbClr val="9DBFE5"/>
      </a:lt2>
      <a:accent1>
        <a:srgbClr val="CA535C"/>
      </a:accent1>
      <a:accent2>
        <a:srgbClr val="FAC684"/>
      </a:accent2>
      <a:accent3>
        <a:srgbClr val="D5B4E4"/>
      </a:accent3>
      <a:accent4>
        <a:srgbClr val="002A6C"/>
      </a:accent4>
      <a:accent5>
        <a:srgbClr val="9DBFE5"/>
      </a:accent5>
      <a:accent6>
        <a:srgbClr val="CA535C"/>
      </a:accent6>
      <a:hlink>
        <a:srgbClr val="777777"/>
      </a:hlink>
      <a:folHlink>
        <a:srgbClr val="FAC68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PS_PowerPoint_Template [Read-Only]" id="{B58D1E27-2DEB-4557-9BF1-41BFB293ADDD}" vid="{2D3C5F4A-FD82-47F1-A5FE-AEF3A3D978B5}"/>
    </a:ext>
  </a:extLst>
</a:theme>
</file>

<file path=ppt/theme/theme2.xml><?xml version="1.0" encoding="utf-8"?>
<a:theme xmlns:a="http://schemas.openxmlformats.org/drawingml/2006/main" name="1_Office Theme">
  <a:themeElements>
    <a:clrScheme name="MCSP Colors B">
      <a:dk1>
        <a:srgbClr val="000000"/>
      </a:dk1>
      <a:lt1>
        <a:srgbClr val="777777"/>
      </a:lt1>
      <a:dk2>
        <a:srgbClr val="002A6C"/>
      </a:dk2>
      <a:lt2>
        <a:srgbClr val="9DBFE5"/>
      </a:lt2>
      <a:accent1>
        <a:srgbClr val="367A52"/>
      </a:accent1>
      <a:accent2>
        <a:srgbClr val="0090B6"/>
      </a:accent2>
      <a:accent3>
        <a:srgbClr val="914E71"/>
      </a:accent3>
      <a:accent4>
        <a:srgbClr val="79578F"/>
      </a:accent4>
      <a:accent5>
        <a:srgbClr val="D5B4E4"/>
      </a:accent5>
      <a:accent6>
        <a:srgbClr val="667B8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PS_PowerPoint_Template [Read-Only]" id="{B58D1E27-2DEB-4557-9BF1-41BFB293ADDD}" vid="{391D8734-B467-4542-BC34-5B5C5FCA39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C01B6D24DC434AA7B03168B13621A7" ma:contentTypeVersion="0" ma:contentTypeDescription="Create a new document." ma:contentTypeScope="" ma:versionID="1ae43fa5bfcb004ad89059b74d64ac9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512F01-7127-4F19-A9E2-45D6EDC239DD}">
  <ds:schemaRefs>
    <ds:schemaRef ds:uri="http://purl.org/dc/dcmitype/"/>
    <ds:schemaRef ds:uri="http://schemas.microsoft.com/office/infopath/2007/PartnerControls"/>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EA400475-5281-4BB3-83A9-3EBED0C795A6}">
  <ds:schemaRefs>
    <ds:schemaRef ds:uri="http://schemas.microsoft.com/sharepoint/v3/contenttype/forms"/>
  </ds:schemaRefs>
</ds:datastoreItem>
</file>

<file path=customXml/itemProps3.xml><?xml version="1.0" encoding="utf-8"?>
<ds:datastoreItem xmlns:ds="http://schemas.openxmlformats.org/officeDocument/2006/customXml" ds:itemID="{E668B789-CE15-4163-82EA-D38DD609A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7339</TotalTime>
  <Words>4825</Words>
  <Application>Microsoft Office PowerPoint</Application>
  <PresentationFormat>On-screen Show (4:3)</PresentationFormat>
  <Paragraphs>464</Paragraphs>
  <Slides>59</Slides>
  <Notes>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59</vt:i4>
      </vt:variant>
    </vt:vector>
  </HeadingPairs>
  <TitlesOfParts>
    <vt:vector size="66" baseType="lpstr">
      <vt:lpstr>Arial</vt:lpstr>
      <vt:lpstr>Calibri</vt:lpstr>
      <vt:lpstr>Gill Sans MT</vt:lpstr>
      <vt:lpstr>Proxima Nova</vt:lpstr>
      <vt:lpstr>Wingdings</vt:lpstr>
      <vt:lpstr>MCSP_PowerPoint_Template copy</vt:lpstr>
      <vt:lpstr>1_Office Theme</vt:lpstr>
      <vt:lpstr>Care for Women at Risk for Zika Infection:  Overview of the Basics</vt:lpstr>
      <vt:lpstr>PowerPoint Presentation</vt:lpstr>
      <vt:lpstr>Module Objectives</vt:lpstr>
      <vt:lpstr>Module Topics </vt:lpstr>
      <vt:lpstr>TOPIC 1  Zika: Transmission, Clinical Presentation, and Management </vt:lpstr>
      <vt:lpstr>What is Zika?</vt:lpstr>
      <vt:lpstr>Common Modes of Transmission</vt:lpstr>
      <vt:lpstr>Transmission: Mosquito Bites</vt:lpstr>
      <vt:lpstr>Transmission: During Pregnancy</vt:lpstr>
      <vt:lpstr>Transmission: Sexual</vt:lpstr>
      <vt:lpstr>Clinical Presentation of  Zika Infection</vt:lpstr>
      <vt:lpstr>Clinical Management of  Zika Infection</vt:lpstr>
      <vt:lpstr>Knowledge Check</vt:lpstr>
      <vt:lpstr>Knowledge Check Answer</vt:lpstr>
      <vt:lpstr>Prevention Strategies: Overview</vt:lpstr>
      <vt:lpstr>Prevention: Vector Control </vt:lpstr>
      <vt:lpstr>Prevention:  Avoid Mosquito Bites</vt:lpstr>
      <vt:lpstr>Prevention:  Avoid Mosquito Bites</vt:lpstr>
      <vt:lpstr>Prevention: Prevent Unintended Pregnancies</vt:lpstr>
      <vt:lpstr>Prevention: Contraceptive Counseling During a Zika Virus Outbreak</vt:lpstr>
      <vt:lpstr>Prevent Transmission During Pregnancy</vt:lpstr>
      <vt:lpstr>Knowledge Check</vt:lpstr>
      <vt:lpstr>Knowledge Check Answer</vt:lpstr>
      <vt:lpstr>TOPIC 2  Zika in Pregnancy and  Congenital Zika Syndrome (CZS)</vt:lpstr>
      <vt:lpstr>Zika in Pregnancy:  Question #1</vt:lpstr>
      <vt:lpstr>PowerPoint Presentation</vt:lpstr>
      <vt:lpstr>Risk of Zika-Related Birth Defects</vt:lpstr>
      <vt:lpstr>Zika can affect women at any time during their pregnancy</vt:lpstr>
      <vt:lpstr>PowerPoint Presentation</vt:lpstr>
      <vt:lpstr>Congenital Zika Syndrome (CZS)</vt:lpstr>
      <vt:lpstr> </vt:lpstr>
      <vt:lpstr>Antenatal Care (ANC) Visits</vt:lpstr>
      <vt:lpstr>Testing Pregnant Women for Zika</vt:lpstr>
      <vt:lpstr>Ultrasound (US) Care in Pregnancy</vt:lpstr>
      <vt:lpstr>Ultrasound for Effects of Zika Requires Special Expertise </vt:lpstr>
      <vt:lpstr>Suspicious Findings in Women with a Previous Infection</vt:lpstr>
      <vt:lpstr>Specialized Care Needed for Suspected Zika Infection During Pregnancy</vt:lpstr>
      <vt:lpstr>Knowledge Check</vt:lpstr>
      <vt:lpstr>Knowledge Check Answer</vt:lpstr>
      <vt:lpstr>Postpartum Family Planning (PPFP)</vt:lpstr>
      <vt:lpstr>PPFP: Breastfeeding and Lactation Amenorrhea (LAM)</vt:lpstr>
      <vt:lpstr>PPFP: Breastfeeding and Zika</vt:lpstr>
      <vt:lpstr>Family Planning…an Opportunity</vt:lpstr>
      <vt:lpstr>Family Planning Counseling</vt:lpstr>
      <vt:lpstr>PowerPoint Presentation</vt:lpstr>
      <vt:lpstr>PowerPoint Presentation</vt:lpstr>
      <vt:lpstr> Case #1: Jeanne </vt:lpstr>
      <vt:lpstr>Case #1(Jeanne): Discussion</vt:lpstr>
      <vt:lpstr>Case #2:  Youseline</vt:lpstr>
      <vt:lpstr>Case #2 (Youseline): Discussion </vt:lpstr>
      <vt:lpstr>Case #2 (Youseline): Discussion</vt:lpstr>
      <vt:lpstr> Case #3: Mariana </vt:lpstr>
      <vt:lpstr>Case #3 (Mariana): Discussion</vt:lpstr>
      <vt:lpstr>Case #4: Magdalena</vt:lpstr>
      <vt:lpstr>Case #4 (Magdalena): Discussion</vt:lpstr>
      <vt:lpstr>Module Summary</vt:lpstr>
      <vt:lpstr>Module Resources</vt:lpstr>
      <vt:lpstr>Works Cited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for Women at Risk for Zika Infection</dc:title>
  <dc:subject>Care for Women at Risk for Zika Infection</dc:subject>
  <dc:creator>Maternal and Child Survival Program</dc:creator>
  <cp:keywords>Zika, MCSP</cp:keywords>
  <cp:lastModifiedBy>Bekah Walsh</cp:lastModifiedBy>
  <cp:revision>433</cp:revision>
  <dcterms:modified xsi:type="dcterms:W3CDTF">2020-04-03T16:14:46Z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0x0101005BC01B6D24DC434AA7B03168B13621A7</vt:lpwstr>
  </property>
  <property fmtid="{D5CDD505-2E9C-101B-9397-08002B2CF9AE}" pid="3" name="Country Team">
    <vt:lpwstr/>
  </property>
  <property fmtid="{D5CDD505-2E9C-101B-9397-08002B2CF9AE}" pid="4" name="Cross-cutting Team">
    <vt:lpwstr/>
  </property>
  <property fmtid="{D5CDD505-2E9C-101B-9397-08002B2CF9AE}" pid="5" name="Technical Team">
    <vt:lpwstr/>
  </property>
  <property fmtid="{D5CDD505-2E9C-101B-9397-08002B2CF9AE}" pid="6" name="Descriptive Tags">
    <vt:lpwstr/>
  </property>
  <property fmtid="{D5CDD505-2E9C-101B-9397-08002B2CF9AE}" pid="7" name="Intervention Type">
    <vt:lpwstr/>
  </property>
  <property fmtid="{D5CDD505-2E9C-101B-9397-08002B2CF9AE}" pid="8" name="Content Type">
    <vt:lpwstr/>
  </property>
  <property fmtid="{D5CDD505-2E9C-101B-9397-08002B2CF9AE}" pid="9" name="ArticulateGUID">
    <vt:lpwstr>E136CFCF-9029-4E55-9E2F-61F8166537E1</vt:lpwstr>
  </property>
  <property fmtid="{D5CDD505-2E9C-101B-9397-08002B2CF9AE}" pid="10" name="ArticulatePath">
    <vt:lpwstr>Zika ANC_SMEreview_041518</vt:lpwstr>
  </property>
</Properties>
</file>