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58" r:id="rId5"/>
    <p:sldMasterId id="2147483773" r:id="rId6"/>
  </p:sldMasterIdLst>
  <p:notesMasterIdLst>
    <p:notesMasterId r:id="rId70"/>
  </p:notesMasterIdLst>
  <p:handoutMasterIdLst>
    <p:handoutMasterId r:id="rId71"/>
  </p:handoutMasterIdLst>
  <p:sldIdLst>
    <p:sldId id="526" r:id="rId7"/>
    <p:sldId id="426" r:id="rId8"/>
    <p:sldId id="500" r:id="rId9"/>
    <p:sldId id="429" r:id="rId10"/>
    <p:sldId id="430" r:id="rId11"/>
    <p:sldId id="431" r:id="rId12"/>
    <p:sldId id="497" r:id="rId13"/>
    <p:sldId id="432" r:id="rId14"/>
    <p:sldId id="433" r:id="rId15"/>
    <p:sldId id="434" r:id="rId16"/>
    <p:sldId id="435" r:id="rId17"/>
    <p:sldId id="436" r:id="rId18"/>
    <p:sldId id="437" r:id="rId19"/>
    <p:sldId id="438" r:id="rId20"/>
    <p:sldId id="349" r:id="rId21"/>
    <p:sldId id="439" r:id="rId22"/>
    <p:sldId id="493" r:id="rId23"/>
    <p:sldId id="494" r:id="rId24"/>
    <p:sldId id="473" r:id="rId25"/>
    <p:sldId id="474" r:id="rId26"/>
    <p:sldId id="442" r:id="rId27"/>
    <p:sldId id="443" r:id="rId28"/>
    <p:sldId id="444" r:id="rId29"/>
    <p:sldId id="445" r:id="rId30"/>
    <p:sldId id="446" r:id="rId31"/>
    <p:sldId id="495" r:id="rId32"/>
    <p:sldId id="475" r:id="rId33"/>
    <p:sldId id="476" r:id="rId34"/>
    <p:sldId id="477" r:id="rId35"/>
    <p:sldId id="447" r:id="rId36"/>
    <p:sldId id="448" r:id="rId37"/>
    <p:sldId id="478" r:id="rId38"/>
    <p:sldId id="479" r:id="rId39"/>
    <p:sldId id="480" r:id="rId40"/>
    <p:sldId id="481" r:id="rId41"/>
    <p:sldId id="482" r:id="rId42"/>
    <p:sldId id="483" r:id="rId43"/>
    <p:sldId id="484" r:id="rId44"/>
    <p:sldId id="450" r:id="rId45"/>
    <p:sldId id="451" r:id="rId46"/>
    <p:sldId id="502" r:id="rId47"/>
    <p:sldId id="503" r:id="rId48"/>
    <p:sldId id="504" r:id="rId49"/>
    <p:sldId id="505" r:id="rId50"/>
    <p:sldId id="506" r:id="rId51"/>
    <p:sldId id="507" r:id="rId52"/>
    <p:sldId id="508" r:id="rId53"/>
    <p:sldId id="509" r:id="rId54"/>
    <p:sldId id="510" r:id="rId55"/>
    <p:sldId id="511" r:id="rId56"/>
    <p:sldId id="512" r:id="rId57"/>
    <p:sldId id="513" r:id="rId58"/>
    <p:sldId id="514" r:id="rId59"/>
    <p:sldId id="515" r:id="rId60"/>
    <p:sldId id="516" r:id="rId61"/>
    <p:sldId id="517" r:id="rId62"/>
    <p:sldId id="518" r:id="rId63"/>
    <p:sldId id="519" r:id="rId64"/>
    <p:sldId id="520" r:id="rId65"/>
    <p:sldId id="522" r:id="rId66"/>
    <p:sldId id="523" r:id="rId67"/>
    <p:sldId id="527" r:id="rId68"/>
    <p:sldId id="524" r:id="rId6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offson" initials="Susan" lastIdx="10" clrIdx="0"/>
  <p:cmAuthor id="1" name="Smoffson" initials="S.M" lastIdx="46" clrIdx="1">
    <p:extLst/>
  </p:cmAuthor>
  <p:cmAuthor id="2" name="ROOS, Nathalie" initials="roosn" lastIdx="11" clrIdx="2"/>
  <p:cmAuthor id="3" name="Kathleen Hill" initials="KH" lastIdx="32" clrIdx="3">
    <p:extLst>
      <p:ext uri="{19B8F6BF-5375-455C-9EA6-DF929625EA0E}">
        <p15:presenceInfo xmlns:p15="http://schemas.microsoft.com/office/powerpoint/2012/main" userId="S-1-5-21-200220283-296057445-522006248-40551" providerId="AD"/>
      </p:ext>
    </p:extLst>
  </p:cmAuthor>
  <p:cmAuthor id="4" name="Sandra Crump" initials="SC" lastIdx="41" clrIdx="4">
    <p:extLst>
      <p:ext uri="{19B8F6BF-5375-455C-9EA6-DF929625EA0E}">
        <p15:presenceInfo xmlns:p15="http://schemas.microsoft.com/office/powerpoint/2012/main" userId="S-1-5-21-200220283-296057445-522006248-4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2A6C"/>
    <a:srgbClr val="777777"/>
    <a:srgbClr val="808080"/>
    <a:srgbClr val="FFFFFF"/>
    <a:srgbClr val="FCF6F7"/>
    <a:srgbClr val="9DB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4" autoAdjust="0"/>
    <p:restoredTop sz="78686" autoAdjust="0"/>
  </p:normalViewPr>
  <p:slideViewPr>
    <p:cSldViewPr>
      <p:cViewPr varScale="1">
        <p:scale>
          <a:sx n="63" d="100"/>
          <a:sy n="63" d="100"/>
        </p:scale>
        <p:origin x="146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0179E-FD2A-46D2-B21B-F3C83AC96701}" type="doc">
      <dgm:prSet loTypeId="urn:microsoft.com/office/officeart/2005/8/layout/vList5" loCatId="list" qsTypeId="urn:microsoft.com/office/officeart/2005/8/quickstyle/simple3" qsCatId="simple" csTypeId="urn:microsoft.com/office/officeart/2005/8/colors/colorful4" csCatId="colorful" phldr="1"/>
      <dgm:spPr/>
    </dgm:pt>
    <dgm:pt modelId="{EE1515D1-654E-42B3-BEA1-1F67F4336C1B}">
      <dgm:prSet phldrT="[Text]" custT="1"/>
      <dgm:spPr/>
      <dgm:t>
        <a:bodyPr/>
        <a:lstStyle/>
        <a:p>
          <a:r>
            <a:rPr lang="en-US" sz="1600" b="1" dirty="0" smtClean="0">
              <a:latin typeface="Gill Sans MT" panose="020B0502020104020203" pitchFamily="34" charset="0"/>
            </a:rPr>
            <a:t>Diagnosis of (mild) pre-eclampsia</a:t>
          </a:r>
          <a:endParaRPr lang="en-US" sz="1600" b="1" dirty="0">
            <a:latin typeface="Gill Sans MT" panose="020B0502020104020203" pitchFamily="34" charset="0"/>
          </a:endParaRPr>
        </a:p>
      </dgm:t>
    </dgm:pt>
    <dgm:pt modelId="{9312A607-DEC1-460B-A418-86F42AA5AFA0}" type="parTrans" cxnId="{A49F205B-C235-42D4-BADF-8B92B9AA0EDC}">
      <dgm:prSet/>
      <dgm:spPr/>
      <dgm:t>
        <a:bodyPr/>
        <a:lstStyle/>
        <a:p>
          <a:endParaRPr lang="en-US" sz="1400"/>
        </a:p>
      </dgm:t>
    </dgm:pt>
    <dgm:pt modelId="{86D47AF7-C73F-4A8F-AF8C-8350B243CA9F}" type="sibTrans" cxnId="{A49F205B-C235-42D4-BADF-8B92B9AA0EDC}">
      <dgm:prSet/>
      <dgm:spPr/>
      <dgm:t>
        <a:bodyPr/>
        <a:lstStyle/>
        <a:p>
          <a:endParaRPr lang="en-US" sz="1400"/>
        </a:p>
      </dgm:t>
    </dgm:pt>
    <dgm:pt modelId="{F2ED0B9D-6A02-4480-B9A8-54BE11B5221C}">
      <dgm:prSet phldrT="[Text]" custT="1"/>
      <dgm:spPr/>
      <dgm:t>
        <a:bodyPr/>
        <a:lstStyle/>
        <a:p>
          <a:r>
            <a:rPr lang="en-US" sz="1600" b="1" dirty="0" smtClean="0">
              <a:latin typeface="Gill Sans MT" panose="020B0502020104020203" pitchFamily="34" charset="0"/>
            </a:rPr>
            <a:t>Monitoring and timing of childbirth for (mild) pre-eclampsia</a:t>
          </a:r>
          <a:endParaRPr lang="en-US" sz="1600" b="1" dirty="0">
            <a:latin typeface="Gill Sans MT" panose="020B0502020104020203" pitchFamily="34" charset="0"/>
          </a:endParaRPr>
        </a:p>
      </dgm:t>
    </dgm:pt>
    <dgm:pt modelId="{5C05B7EE-E708-4105-836C-5409DEB0770E}" type="parTrans" cxnId="{EA0B340A-C311-4A52-A55B-121F8C316203}">
      <dgm:prSet/>
      <dgm:spPr/>
      <dgm:t>
        <a:bodyPr/>
        <a:lstStyle/>
        <a:p>
          <a:endParaRPr lang="en-US" sz="1400"/>
        </a:p>
      </dgm:t>
    </dgm:pt>
    <dgm:pt modelId="{6C40DBD0-8AD2-4F69-AAA7-6D40C57CABF5}" type="sibTrans" cxnId="{EA0B340A-C311-4A52-A55B-121F8C316203}">
      <dgm:prSet/>
      <dgm:spPr/>
      <dgm:t>
        <a:bodyPr/>
        <a:lstStyle/>
        <a:p>
          <a:endParaRPr lang="en-US" sz="1400"/>
        </a:p>
      </dgm:t>
    </dgm:pt>
    <dgm:pt modelId="{D860605A-34A1-41A6-A59E-3180BD1CD2E9}">
      <dgm:prSet custT="1"/>
      <dgm:spPr/>
      <dgm:t>
        <a:bodyPr/>
        <a:lstStyle/>
        <a:p>
          <a:r>
            <a:rPr lang="en-US" sz="1400" b="1" i="0" u="sng" dirty="0" smtClean="0">
              <a:latin typeface="Gill Sans MT" panose="020B0502020104020203" pitchFamily="34" charset="0"/>
            </a:rPr>
            <a:t>New onset hypertension and proteinuria after 20 weeks of gestation:</a:t>
          </a:r>
          <a:endParaRPr lang="en-US" sz="1400" b="1" i="0" u="sng" dirty="0">
            <a:latin typeface="Gill Sans MT" panose="020B0502020104020203" pitchFamily="34" charset="0"/>
          </a:endParaRPr>
        </a:p>
      </dgm:t>
    </dgm:pt>
    <dgm:pt modelId="{736D55F5-1803-426A-AC12-F4E8C9354A02}" type="parTrans" cxnId="{417B3DAF-6309-4B90-BDFF-1FB54F3EE2F7}">
      <dgm:prSet/>
      <dgm:spPr/>
      <dgm:t>
        <a:bodyPr/>
        <a:lstStyle/>
        <a:p>
          <a:endParaRPr lang="en-US" sz="1400"/>
        </a:p>
      </dgm:t>
    </dgm:pt>
    <dgm:pt modelId="{D3B33ADE-54FD-4F9A-80DC-528CC4796A1F}" type="sibTrans" cxnId="{417B3DAF-6309-4B90-BDFF-1FB54F3EE2F7}">
      <dgm:prSet/>
      <dgm:spPr/>
      <dgm:t>
        <a:bodyPr/>
        <a:lstStyle/>
        <a:p>
          <a:endParaRPr lang="en-US" sz="1400"/>
        </a:p>
      </dgm:t>
    </dgm:pt>
    <dgm:pt modelId="{F59A9CE5-904F-46E2-A388-A30B76588EF8}">
      <dgm:prSet custT="1"/>
      <dgm:spPr/>
      <dgm:t>
        <a:bodyPr/>
        <a:lstStyle/>
        <a:p>
          <a:r>
            <a:rPr lang="en-US" sz="1400" dirty="0" smtClean="0">
              <a:latin typeface="Gill Sans MT" panose="020B0502020104020203" pitchFamily="34" charset="0"/>
            </a:rPr>
            <a:t>Proteinuria 2+ on dipstick</a:t>
          </a:r>
          <a:endParaRPr lang="en-US" sz="1400" dirty="0">
            <a:solidFill>
              <a:schemeClr val="tx1"/>
            </a:solidFill>
            <a:latin typeface="Gill Sans MT" panose="020B0502020104020203" pitchFamily="34" charset="0"/>
          </a:endParaRPr>
        </a:p>
      </dgm:t>
    </dgm:pt>
    <dgm:pt modelId="{ECE6AEE8-A6CA-45D9-A752-A9CD208EF3D0}" type="parTrans" cxnId="{33F3FE3E-960A-409D-B51F-665B057468E3}">
      <dgm:prSet/>
      <dgm:spPr/>
      <dgm:t>
        <a:bodyPr/>
        <a:lstStyle/>
        <a:p>
          <a:endParaRPr lang="en-US" sz="1400"/>
        </a:p>
      </dgm:t>
    </dgm:pt>
    <dgm:pt modelId="{0249CBD8-35FB-4B1B-A69B-67699A922949}" type="sibTrans" cxnId="{33F3FE3E-960A-409D-B51F-665B057468E3}">
      <dgm:prSet/>
      <dgm:spPr/>
      <dgm:t>
        <a:bodyPr/>
        <a:lstStyle/>
        <a:p>
          <a:endParaRPr lang="en-US" sz="1400"/>
        </a:p>
      </dgm:t>
    </dgm:pt>
    <dgm:pt modelId="{1188FB0E-9D09-48F5-8269-C82C3B4A8FF2}">
      <dgm:prSet custT="1"/>
      <dgm:spPr/>
      <dgm:t>
        <a:bodyPr/>
        <a:lstStyle/>
        <a:p>
          <a:r>
            <a:rPr lang="en-US" sz="1400" dirty="0" smtClean="0">
              <a:solidFill>
                <a:schemeClr val="tx1"/>
              </a:solidFill>
              <a:latin typeface="Gill Sans MT" panose="020B0502020104020203" pitchFamily="34" charset="0"/>
            </a:rPr>
            <a:t>No severe features of PE/E present (see next slide for severe features)</a:t>
          </a:r>
          <a:endParaRPr lang="en-US" sz="1400" dirty="0">
            <a:solidFill>
              <a:schemeClr val="tx1"/>
            </a:solidFill>
            <a:latin typeface="Gill Sans MT" panose="020B0502020104020203" pitchFamily="34" charset="0"/>
          </a:endParaRPr>
        </a:p>
      </dgm:t>
    </dgm:pt>
    <dgm:pt modelId="{5C04BC92-FADF-4AE7-A3A5-9DC56E34F075}" type="parTrans" cxnId="{6E8A163E-B113-4978-BF0C-F68E34331287}">
      <dgm:prSet/>
      <dgm:spPr/>
      <dgm:t>
        <a:bodyPr/>
        <a:lstStyle/>
        <a:p>
          <a:endParaRPr lang="en-US" sz="1400"/>
        </a:p>
      </dgm:t>
    </dgm:pt>
    <dgm:pt modelId="{AE398387-14B4-4583-85BA-F69ADD1BBECC}" type="sibTrans" cxnId="{6E8A163E-B113-4978-BF0C-F68E34331287}">
      <dgm:prSet/>
      <dgm:spPr/>
      <dgm:t>
        <a:bodyPr/>
        <a:lstStyle/>
        <a:p>
          <a:endParaRPr lang="en-US" sz="1400"/>
        </a:p>
      </dgm:t>
    </dgm:pt>
    <dgm:pt modelId="{C197CF45-A446-4688-955B-6EF97438321B}">
      <dgm:prSet custT="1"/>
      <dgm:spPr/>
      <dgm:t>
        <a:bodyPr/>
        <a:lstStyle/>
        <a:p>
          <a:r>
            <a:rPr lang="en-US" sz="1400" b="1" u="sng" dirty="0" smtClean="0">
              <a:latin typeface="Gill Sans MT" panose="020B0502020104020203" pitchFamily="34" charset="0"/>
            </a:rPr>
            <a:t>Gestational age less than 37 + 0/7 weeks</a:t>
          </a:r>
          <a:endParaRPr lang="en-US" sz="1400" b="1" u="sng" dirty="0">
            <a:latin typeface="Gill Sans MT" panose="020B0502020104020203" pitchFamily="34" charset="0"/>
          </a:endParaRPr>
        </a:p>
      </dgm:t>
    </dgm:pt>
    <dgm:pt modelId="{433E9AA5-A341-42D5-BC98-B50CE2DFB880}" type="parTrans" cxnId="{8CB49E7F-1564-42DE-8EB1-43A167974F00}">
      <dgm:prSet/>
      <dgm:spPr/>
      <dgm:t>
        <a:bodyPr/>
        <a:lstStyle/>
        <a:p>
          <a:endParaRPr lang="en-US" sz="1400"/>
        </a:p>
      </dgm:t>
    </dgm:pt>
    <dgm:pt modelId="{1E5AD03B-261E-4B4F-AF85-CD2ABC299283}" type="sibTrans" cxnId="{8CB49E7F-1564-42DE-8EB1-43A167974F00}">
      <dgm:prSet/>
      <dgm:spPr/>
      <dgm:t>
        <a:bodyPr/>
        <a:lstStyle/>
        <a:p>
          <a:endParaRPr lang="en-US" sz="1400"/>
        </a:p>
      </dgm:t>
    </dgm:pt>
    <dgm:pt modelId="{7E81A794-BB02-4C50-AA6A-90AF8509DDEC}">
      <dgm:prSet custT="1"/>
      <dgm:spPr/>
      <dgm:t>
        <a:bodyPr/>
        <a:lstStyle/>
        <a:p>
          <a:r>
            <a:rPr lang="en-US" sz="1400" b="0" dirty="0" smtClean="0">
              <a:latin typeface="Gill Sans MT" panose="020B0502020104020203" pitchFamily="34" charset="0"/>
            </a:rPr>
            <a:t>As long as mother and fetal well-being remain stable, the goal is for the woman to reach 37 + 0/7 weeks before childbirth.</a:t>
          </a:r>
          <a:endParaRPr lang="en-US" sz="1400" b="0" dirty="0">
            <a:latin typeface="Gill Sans MT" panose="020B0502020104020203" pitchFamily="34" charset="0"/>
          </a:endParaRPr>
        </a:p>
      </dgm:t>
    </dgm:pt>
    <dgm:pt modelId="{1D47EA78-4D15-4E64-ADF6-3A6FA7F3D298}" type="parTrans" cxnId="{778B0ACF-8080-4C8B-8F7C-32D72E0C3E1B}">
      <dgm:prSet/>
      <dgm:spPr/>
      <dgm:t>
        <a:bodyPr/>
        <a:lstStyle/>
        <a:p>
          <a:endParaRPr lang="en-US" sz="1400"/>
        </a:p>
      </dgm:t>
    </dgm:pt>
    <dgm:pt modelId="{2ADE5A69-BD87-4243-AEAF-03ECA01CD8C7}" type="sibTrans" cxnId="{778B0ACF-8080-4C8B-8F7C-32D72E0C3E1B}">
      <dgm:prSet/>
      <dgm:spPr/>
      <dgm:t>
        <a:bodyPr/>
        <a:lstStyle/>
        <a:p>
          <a:endParaRPr lang="en-US" sz="1400"/>
        </a:p>
      </dgm:t>
    </dgm:pt>
    <dgm:pt modelId="{D554EC40-3C5A-4C37-87E3-CD5CBA565AE7}">
      <dgm:prSet custT="1"/>
      <dgm:spPr/>
      <dgm:t>
        <a:bodyPr/>
        <a:lstStyle/>
        <a:p>
          <a:r>
            <a:rPr lang="en-US" sz="1400" b="0" dirty="0" smtClean="0">
              <a:latin typeface="Gill Sans MT" panose="020B0502020104020203" pitchFamily="34" charset="0"/>
            </a:rPr>
            <a:t>However, </a:t>
          </a:r>
          <a:r>
            <a:rPr lang="en-US" sz="1400" b="1" dirty="0" smtClean="0">
              <a:latin typeface="Gill Sans MT" panose="020B0502020104020203" pitchFamily="34" charset="0"/>
            </a:rPr>
            <a:t>remain vigilant</a:t>
          </a:r>
          <a:r>
            <a:rPr lang="en-US" sz="1400" b="0" dirty="0" smtClean="0">
              <a:latin typeface="Gill Sans MT" panose="020B0502020104020203" pitchFamily="34" charset="0"/>
            </a:rPr>
            <a:t> because pre-eclampsia </a:t>
          </a:r>
          <a:r>
            <a:rPr lang="en-US" sz="1400" b="1" dirty="0" smtClean="0">
              <a:latin typeface="Gill Sans MT" panose="020B0502020104020203" pitchFamily="34" charset="0"/>
            </a:rPr>
            <a:t>may rapidly progress</a:t>
          </a:r>
          <a:r>
            <a:rPr lang="en-US" sz="1400" b="0" dirty="0" smtClean="0">
              <a:latin typeface="Gill Sans MT" panose="020B0502020104020203" pitchFamily="34" charset="0"/>
            </a:rPr>
            <a:t> to severe pre-eclampsia </a:t>
          </a:r>
          <a:r>
            <a:rPr lang="en-US" sz="1400" b="0" dirty="0" smtClean="0">
              <a:solidFill>
                <a:schemeClr val="tx1"/>
              </a:solidFill>
              <a:latin typeface="Gill Sans MT" panose="020B0502020104020203" pitchFamily="34" charset="0"/>
            </a:rPr>
            <a:t>at any time</a:t>
          </a:r>
          <a:endParaRPr lang="en-US" sz="1400" b="0" dirty="0">
            <a:solidFill>
              <a:schemeClr val="tx1"/>
            </a:solidFill>
            <a:latin typeface="Gill Sans MT" panose="020B0502020104020203" pitchFamily="34" charset="0"/>
          </a:endParaRPr>
        </a:p>
      </dgm:t>
    </dgm:pt>
    <dgm:pt modelId="{7F8D6D7C-6B0C-4684-8F30-60726132E251}" type="parTrans" cxnId="{75B24331-F537-41E5-A38B-B123BDFA641D}">
      <dgm:prSet/>
      <dgm:spPr/>
      <dgm:t>
        <a:bodyPr/>
        <a:lstStyle/>
        <a:p>
          <a:endParaRPr lang="en-US" sz="1400"/>
        </a:p>
      </dgm:t>
    </dgm:pt>
    <dgm:pt modelId="{2718C928-D180-4137-9653-E70E8A5329EE}" type="sibTrans" cxnId="{75B24331-F537-41E5-A38B-B123BDFA641D}">
      <dgm:prSet/>
      <dgm:spPr/>
      <dgm:t>
        <a:bodyPr/>
        <a:lstStyle/>
        <a:p>
          <a:endParaRPr lang="en-US" sz="1400"/>
        </a:p>
      </dgm:t>
    </dgm:pt>
    <dgm:pt modelId="{20C685E6-4EF0-451E-A3E7-410F28A40523}">
      <dgm:prSet custT="1"/>
      <dgm:spPr/>
      <dgm:t>
        <a:bodyPr/>
        <a:lstStyle/>
        <a:p>
          <a:r>
            <a:rPr lang="en-US" sz="1400" b="0" dirty="0" smtClean="0">
              <a:latin typeface="Gill Sans MT" panose="020B0502020104020203" pitchFamily="34" charset="0"/>
            </a:rPr>
            <a:t>Monitor the status of the woman and fetus closely. Regularly measure the woman’s blood pressure and assess for danger signs.</a:t>
          </a:r>
          <a:endParaRPr lang="en-US" sz="1400" b="0" dirty="0">
            <a:latin typeface="Gill Sans MT" panose="020B0502020104020203" pitchFamily="34" charset="0"/>
          </a:endParaRPr>
        </a:p>
      </dgm:t>
    </dgm:pt>
    <dgm:pt modelId="{65E3DC18-5DEA-4AB9-BB80-7C8500F55448}" type="parTrans" cxnId="{3D1111B1-D5CA-4D59-A8BF-0E2707A22500}">
      <dgm:prSet/>
      <dgm:spPr/>
      <dgm:t>
        <a:bodyPr/>
        <a:lstStyle/>
        <a:p>
          <a:endParaRPr lang="en-US" sz="1400"/>
        </a:p>
      </dgm:t>
    </dgm:pt>
    <dgm:pt modelId="{D0F8013C-C017-4D72-8AE8-3D94E8F0F5F7}" type="sibTrans" cxnId="{3D1111B1-D5CA-4D59-A8BF-0E2707A22500}">
      <dgm:prSet/>
      <dgm:spPr/>
      <dgm:t>
        <a:bodyPr/>
        <a:lstStyle/>
        <a:p>
          <a:endParaRPr lang="en-US" sz="1400"/>
        </a:p>
      </dgm:t>
    </dgm:pt>
    <dgm:pt modelId="{DE63EB87-C4F6-4F02-A8BF-CC96D77A19BC}">
      <dgm:prSet custT="1"/>
      <dgm:spPr/>
      <dgm:t>
        <a:bodyPr/>
        <a:lstStyle/>
        <a:p>
          <a:r>
            <a:rPr lang="en-US" sz="1400" b="1" dirty="0" smtClean="0">
              <a:latin typeface="Gill Sans MT" panose="020B0502020104020203" pitchFamily="34" charset="0"/>
            </a:rPr>
            <a:t>Outpatient care:</a:t>
          </a:r>
          <a:r>
            <a:rPr lang="en-US" sz="1400" b="0" dirty="0" smtClean="0">
              <a:latin typeface="Gill Sans MT" panose="020B0502020104020203" pitchFamily="34" charset="0"/>
            </a:rPr>
            <a:t> If blood pressure and </a:t>
          </a:r>
          <a:r>
            <a:rPr lang="en-US" sz="1400" b="1" dirty="0" smtClean="0">
              <a:latin typeface="Gill Sans MT" panose="020B0502020104020203" pitchFamily="34" charset="0"/>
            </a:rPr>
            <a:t>signs of pre-eclampsia normalize or remain unchanged</a:t>
          </a:r>
          <a:r>
            <a:rPr lang="en-US" sz="1400" b="0" dirty="0" smtClean="0">
              <a:latin typeface="Gill Sans MT" panose="020B0502020104020203" pitchFamily="34" charset="0"/>
            </a:rPr>
            <a:t>, follow up </a:t>
          </a:r>
          <a:r>
            <a:rPr lang="en-US" sz="1400" b="1" dirty="0" smtClean="0">
              <a:latin typeface="Gill Sans MT" panose="020B0502020104020203" pitchFamily="34" charset="0"/>
            </a:rPr>
            <a:t>twice per week.</a:t>
          </a:r>
          <a:r>
            <a:rPr lang="en-US" sz="1400" b="0" dirty="0" smtClean="0">
              <a:latin typeface="Gill Sans MT" panose="020B0502020104020203" pitchFamily="34" charset="0"/>
            </a:rPr>
            <a:t> </a:t>
          </a:r>
          <a:endParaRPr lang="en-US" sz="1400" b="0" dirty="0">
            <a:latin typeface="Gill Sans MT" panose="020B0502020104020203" pitchFamily="34" charset="0"/>
          </a:endParaRPr>
        </a:p>
      </dgm:t>
    </dgm:pt>
    <dgm:pt modelId="{C8BDBDE7-0E3C-4A57-8E5E-221A2F996DEC}" type="parTrans" cxnId="{D4396524-D98A-4F8C-8052-3BD27B208B30}">
      <dgm:prSet/>
      <dgm:spPr/>
      <dgm:t>
        <a:bodyPr/>
        <a:lstStyle/>
        <a:p>
          <a:endParaRPr lang="en-US" sz="1400"/>
        </a:p>
      </dgm:t>
    </dgm:pt>
    <dgm:pt modelId="{6488517F-4E23-409F-ADA4-4900D66D0068}" type="sibTrans" cxnId="{D4396524-D98A-4F8C-8052-3BD27B208B30}">
      <dgm:prSet/>
      <dgm:spPr/>
      <dgm:t>
        <a:bodyPr/>
        <a:lstStyle/>
        <a:p>
          <a:endParaRPr lang="en-US" sz="1400"/>
        </a:p>
      </dgm:t>
    </dgm:pt>
    <dgm:pt modelId="{8855C6E5-5DA6-4364-A2CC-AB62FAA5B755}">
      <dgm:prSet custT="1"/>
      <dgm:spPr/>
      <dgm:t>
        <a:bodyPr/>
        <a:lstStyle/>
        <a:p>
          <a:r>
            <a:rPr lang="en-US" sz="1400" b="0" dirty="0" smtClean="0">
              <a:latin typeface="Gill Sans MT" panose="020B0502020104020203" pitchFamily="34" charset="0"/>
            </a:rPr>
            <a:t>If outpatient follow-up is not possible, admit the woman for close monitoring, including blood pressure and danger signs.</a:t>
          </a:r>
          <a:endParaRPr lang="en-US" sz="1400" b="0" u="sng" dirty="0">
            <a:latin typeface="Gill Sans MT" panose="020B0502020104020203" pitchFamily="34" charset="0"/>
          </a:endParaRPr>
        </a:p>
      </dgm:t>
    </dgm:pt>
    <dgm:pt modelId="{3A51207E-DD38-4D00-9536-305A145AFF76}" type="parTrans" cxnId="{39A55FD7-0DFB-4233-A54B-9D1FD8E35E41}">
      <dgm:prSet/>
      <dgm:spPr/>
      <dgm:t>
        <a:bodyPr/>
        <a:lstStyle/>
        <a:p>
          <a:endParaRPr lang="en-US" sz="1400"/>
        </a:p>
      </dgm:t>
    </dgm:pt>
    <dgm:pt modelId="{3593B832-4E64-4286-AEB9-979738C01C40}" type="sibTrans" cxnId="{39A55FD7-0DFB-4233-A54B-9D1FD8E35E41}">
      <dgm:prSet/>
      <dgm:spPr/>
      <dgm:t>
        <a:bodyPr/>
        <a:lstStyle/>
        <a:p>
          <a:endParaRPr lang="en-US" sz="1400"/>
        </a:p>
      </dgm:t>
    </dgm:pt>
    <dgm:pt modelId="{ECD57285-E287-4F13-8CB9-89F9C3AF5E30}">
      <dgm:prSet custT="1"/>
      <dgm:spPr/>
      <dgm:t>
        <a:bodyPr/>
        <a:lstStyle/>
        <a:p>
          <a:endParaRPr lang="en-US" sz="1400" b="0" dirty="0">
            <a:latin typeface="Gill Sans MT" panose="020B0502020104020203" pitchFamily="34" charset="0"/>
          </a:endParaRPr>
        </a:p>
      </dgm:t>
    </dgm:pt>
    <dgm:pt modelId="{5B9F26A2-E5C3-4349-8DBA-B82167B9619B}" type="parTrans" cxnId="{50F1E987-607F-4409-AC83-9FABE98995B7}">
      <dgm:prSet/>
      <dgm:spPr/>
      <dgm:t>
        <a:bodyPr/>
        <a:lstStyle/>
        <a:p>
          <a:endParaRPr lang="en-US" sz="1400"/>
        </a:p>
      </dgm:t>
    </dgm:pt>
    <dgm:pt modelId="{34ED4985-AB26-4A61-B438-5022F2563740}" type="sibTrans" cxnId="{50F1E987-607F-4409-AC83-9FABE98995B7}">
      <dgm:prSet/>
      <dgm:spPr/>
      <dgm:t>
        <a:bodyPr/>
        <a:lstStyle/>
        <a:p>
          <a:endParaRPr lang="en-US" sz="1400"/>
        </a:p>
      </dgm:t>
    </dgm:pt>
    <dgm:pt modelId="{3183C541-09C9-4E6B-B559-0D6323F79183}">
      <dgm:prSet custT="1"/>
      <dgm:spPr/>
      <dgm:t>
        <a:bodyPr/>
        <a:lstStyle/>
        <a:p>
          <a:r>
            <a:rPr lang="en-US" sz="1400" b="0" dirty="0" smtClean="0">
              <a:latin typeface="Gill Sans MT" panose="020B0502020104020203" pitchFamily="34" charset="0"/>
            </a:rPr>
            <a:t>Induce labour/childbirth</a:t>
          </a:r>
          <a:endParaRPr lang="en-US" sz="1400" b="0" dirty="0">
            <a:latin typeface="Gill Sans MT" panose="020B0502020104020203" pitchFamily="34" charset="0"/>
          </a:endParaRPr>
        </a:p>
      </dgm:t>
    </dgm:pt>
    <dgm:pt modelId="{701A2353-984B-487E-8E6E-12CBA2C70340}" type="parTrans" cxnId="{36AF0CB9-2E5D-43B9-A3A1-DF7E714041A1}">
      <dgm:prSet/>
      <dgm:spPr/>
      <dgm:t>
        <a:bodyPr/>
        <a:lstStyle/>
        <a:p>
          <a:endParaRPr lang="en-US"/>
        </a:p>
      </dgm:t>
    </dgm:pt>
    <dgm:pt modelId="{C7B3D646-49E6-435B-84A4-11D1C7155959}" type="sibTrans" cxnId="{36AF0CB9-2E5D-43B9-A3A1-DF7E714041A1}">
      <dgm:prSet/>
      <dgm:spPr/>
      <dgm:t>
        <a:bodyPr/>
        <a:lstStyle/>
        <a:p>
          <a:endParaRPr lang="en-US"/>
        </a:p>
      </dgm:t>
    </dgm:pt>
    <dgm:pt modelId="{3F93DBA7-5AED-4FE0-A75F-A80FF7A40943}">
      <dgm:prSet custT="1"/>
      <dgm:spPr/>
      <dgm:t>
        <a:bodyPr/>
        <a:lstStyle/>
        <a:p>
          <a:r>
            <a:rPr lang="en-US" sz="1400" dirty="0" smtClean="0">
              <a:latin typeface="Gill Sans MT" panose="020B0502020104020203" pitchFamily="34" charset="0"/>
            </a:rPr>
            <a:t>Systolic blood pressure </a:t>
          </a:r>
          <a:r>
            <a:rPr lang="en-GB" sz="1400" b="1" u="sng" dirty="0" smtClean="0"/>
            <a:t>&gt;</a:t>
          </a:r>
          <a:r>
            <a:rPr lang="en-GB" sz="1400" b="1" dirty="0" smtClean="0"/>
            <a:t> </a:t>
          </a:r>
          <a:r>
            <a:rPr lang="en-US" sz="1400" dirty="0" smtClean="0">
              <a:latin typeface="Gill Sans MT" panose="020B0502020104020203" pitchFamily="34" charset="0"/>
            </a:rPr>
            <a:t>140 and/or diastolic blood pressure </a:t>
          </a:r>
          <a:r>
            <a:rPr lang="en-GB" sz="1400" b="1" u="sng" dirty="0" smtClean="0"/>
            <a:t>&gt;</a:t>
          </a:r>
          <a:r>
            <a:rPr lang="en-GB" sz="1400" b="1" dirty="0" smtClean="0"/>
            <a:t> </a:t>
          </a:r>
          <a:r>
            <a:rPr lang="en-US" sz="1400" dirty="0" smtClean="0">
              <a:latin typeface="Gill Sans MT" panose="020B0502020104020203" pitchFamily="34" charset="0"/>
            </a:rPr>
            <a:t> 90 after 20 weeks of gestation</a:t>
          </a:r>
          <a:endParaRPr lang="en-US" sz="1400" dirty="0">
            <a:latin typeface="Gill Sans MT" panose="020B0502020104020203" pitchFamily="34" charset="0"/>
          </a:endParaRPr>
        </a:p>
      </dgm:t>
    </dgm:pt>
    <dgm:pt modelId="{2DA68D64-99DB-40C3-87EE-E48A9042430C}" type="sibTrans" cxnId="{DE64D748-F487-483B-9A15-C88D766FE91E}">
      <dgm:prSet/>
      <dgm:spPr/>
      <dgm:t>
        <a:bodyPr/>
        <a:lstStyle/>
        <a:p>
          <a:endParaRPr lang="en-US" sz="1400"/>
        </a:p>
      </dgm:t>
    </dgm:pt>
    <dgm:pt modelId="{1CA0F870-0BEA-4C2B-960E-66420B3389AC}" type="parTrans" cxnId="{DE64D748-F487-483B-9A15-C88D766FE91E}">
      <dgm:prSet/>
      <dgm:spPr/>
      <dgm:t>
        <a:bodyPr/>
        <a:lstStyle/>
        <a:p>
          <a:endParaRPr lang="en-US" sz="1400"/>
        </a:p>
      </dgm:t>
    </dgm:pt>
    <dgm:pt modelId="{0549BE51-1646-4885-863D-BCD6AEFCCDA9}">
      <dgm:prSet custT="1"/>
      <dgm:spPr/>
      <dgm:t>
        <a:bodyPr/>
        <a:lstStyle/>
        <a:p>
          <a:r>
            <a:rPr lang="en-US" sz="1400" b="1" u="sng" dirty="0" smtClean="0">
              <a:latin typeface="Gill Sans MT" panose="020B0502020104020203" pitchFamily="34" charset="0"/>
            </a:rPr>
            <a:t>Gestational age greater than or equal to 37 + 0/7 weeks</a:t>
          </a:r>
          <a:endParaRPr lang="en-US" sz="1400" b="0" u="sng" dirty="0">
            <a:latin typeface="Gill Sans MT" panose="020B0502020104020203" pitchFamily="34" charset="0"/>
          </a:endParaRPr>
        </a:p>
      </dgm:t>
    </dgm:pt>
    <dgm:pt modelId="{DA78351F-316A-4604-869C-B2CA706B43E1}" type="parTrans" cxnId="{91410471-312F-49C6-AFFD-C18316C82233}">
      <dgm:prSet/>
      <dgm:spPr/>
      <dgm:t>
        <a:bodyPr/>
        <a:lstStyle/>
        <a:p>
          <a:endParaRPr lang="en-US"/>
        </a:p>
      </dgm:t>
    </dgm:pt>
    <dgm:pt modelId="{C8CD01CF-4068-4FCA-9C54-B9666846C4C5}" type="sibTrans" cxnId="{91410471-312F-49C6-AFFD-C18316C82233}">
      <dgm:prSet/>
      <dgm:spPr/>
      <dgm:t>
        <a:bodyPr/>
        <a:lstStyle/>
        <a:p>
          <a:endParaRPr lang="en-US"/>
        </a:p>
      </dgm:t>
    </dgm:pt>
    <dgm:pt modelId="{8200DB4F-3568-4928-B0F4-CFD2DB9D1AAD}" type="pres">
      <dgm:prSet presAssocID="{4170179E-FD2A-46D2-B21B-F3C83AC96701}" presName="Name0" presStyleCnt="0">
        <dgm:presLayoutVars>
          <dgm:dir/>
          <dgm:animLvl val="lvl"/>
          <dgm:resizeHandles val="exact"/>
        </dgm:presLayoutVars>
      </dgm:prSet>
      <dgm:spPr/>
    </dgm:pt>
    <dgm:pt modelId="{09F2BF22-5B63-4344-B297-38CB3992D141}" type="pres">
      <dgm:prSet presAssocID="{EE1515D1-654E-42B3-BEA1-1F67F4336C1B}" presName="linNode" presStyleCnt="0"/>
      <dgm:spPr/>
    </dgm:pt>
    <dgm:pt modelId="{2BF26C73-8919-49FE-973E-035E7F4C2499}" type="pres">
      <dgm:prSet presAssocID="{EE1515D1-654E-42B3-BEA1-1F67F4336C1B}" presName="parentText" presStyleLbl="node1" presStyleIdx="0" presStyleCnt="2" custScaleX="79374">
        <dgm:presLayoutVars>
          <dgm:chMax val="1"/>
          <dgm:bulletEnabled val="1"/>
        </dgm:presLayoutVars>
      </dgm:prSet>
      <dgm:spPr/>
      <dgm:t>
        <a:bodyPr/>
        <a:lstStyle/>
        <a:p>
          <a:endParaRPr lang="en-US"/>
        </a:p>
      </dgm:t>
    </dgm:pt>
    <dgm:pt modelId="{31F8B9D5-037D-457D-BF8F-4105C379DB20}" type="pres">
      <dgm:prSet presAssocID="{EE1515D1-654E-42B3-BEA1-1F67F4336C1B}" presName="descendantText" presStyleLbl="alignAccFollowNode1" presStyleIdx="0" presStyleCnt="2" custScaleX="111712" custScaleY="116844">
        <dgm:presLayoutVars>
          <dgm:bulletEnabled val="1"/>
        </dgm:presLayoutVars>
      </dgm:prSet>
      <dgm:spPr/>
      <dgm:t>
        <a:bodyPr/>
        <a:lstStyle/>
        <a:p>
          <a:endParaRPr lang="en-US"/>
        </a:p>
      </dgm:t>
    </dgm:pt>
    <dgm:pt modelId="{3EAE1C33-7DDA-4E39-AEDB-20FD7638C075}" type="pres">
      <dgm:prSet presAssocID="{86D47AF7-C73F-4A8F-AF8C-8350B243CA9F}" presName="sp" presStyleCnt="0"/>
      <dgm:spPr/>
    </dgm:pt>
    <dgm:pt modelId="{EC8F716F-340B-4559-B39D-E3BE17F69145}" type="pres">
      <dgm:prSet presAssocID="{F2ED0B9D-6A02-4480-B9A8-54BE11B5221C}" presName="linNode" presStyleCnt="0"/>
      <dgm:spPr/>
    </dgm:pt>
    <dgm:pt modelId="{98B5DD40-C34F-445F-87AE-E93583ADD2D7}" type="pres">
      <dgm:prSet presAssocID="{F2ED0B9D-6A02-4480-B9A8-54BE11B5221C}" presName="parentText" presStyleLbl="node1" presStyleIdx="1" presStyleCnt="2" custScaleX="89712">
        <dgm:presLayoutVars>
          <dgm:chMax val="1"/>
          <dgm:bulletEnabled val="1"/>
        </dgm:presLayoutVars>
      </dgm:prSet>
      <dgm:spPr/>
      <dgm:t>
        <a:bodyPr/>
        <a:lstStyle/>
        <a:p>
          <a:endParaRPr lang="en-US"/>
        </a:p>
      </dgm:t>
    </dgm:pt>
    <dgm:pt modelId="{7A720D49-1A02-46CC-8807-D276F0B3E249}" type="pres">
      <dgm:prSet presAssocID="{F2ED0B9D-6A02-4480-B9A8-54BE11B5221C}" presName="descendantText" presStyleLbl="alignAccFollowNode1" presStyleIdx="1" presStyleCnt="2" custScaleX="126106" custScaleY="194388">
        <dgm:presLayoutVars>
          <dgm:bulletEnabled val="1"/>
        </dgm:presLayoutVars>
      </dgm:prSet>
      <dgm:spPr/>
      <dgm:t>
        <a:bodyPr/>
        <a:lstStyle/>
        <a:p>
          <a:endParaRPr lang="en-US"/>
        </a:p>
      </dgm:t>
    </dgm:pt>
  </dgm:ptLst>
  <dgm:cxnLst>
    <dgm:cxn modelId="{D4396524-D98A-4F8C-8052-3BD27B208B30}" srcId="{F2ED0B9D-6A02-4480-B9A8-54BE11B5221C}" destId="{DE63EB87-C4F6-4F02-A8BF-CC96D77A19BC}" srcOrd="4" destOrd="0" parTransId="{C8BDBDE7-0E3C-4A57-8E5E-221A2F996DEC}" sibTransId="{6488517F-4E23-409F-ADA4-4900D66D0068}"/>
    <dgm:cxn modelId="{DFD76FF6-5EB3-466C-9927-DF1CA2ABA9EB}" type="presOf" srcId="{ECD57285-E287-4F13-8CB9-89F9C3AF5E30}" destId="{7A720D49-1A02-46CC-8807-D276F0B3E249}" srcOrd="0" destOrd="8" presId="urn:microsoft.com/office/officeart/2005/8/layout/vList5"/>
    <dgm:cxn modelId="{778B0ACF-8080-4C8B-8F7C-32D72E0C3E1B}" srcId="{F2ED0B9D-6A02-4480-B9A8-54BE11B5221C}" destId="{7E81A794-BB02-4C50-AA6A-90AF8509DDEC}" srcOrd="1" destOrd="0" parTransId="{1D47EA78-4D15-4E64-ADF6-3A6FA7F3D298}" sibTransId="{2ADE5A69-BD87-4243-AEAF-03ECA01CD8C7}"/>
    <dgm:cxn modelId="{95AD748E-BE2C-4918-84CA-3F6287D0A244}" type="presOf" srcId="{0549BE51-1646-4885-863D-BCD6AEFCCDA9}" destId="{7A720D49-1A02-46CC-8807-D276F0B3E249}" srcOrd="0" destOrd="6" presId="urn:microsoft.com/office/officeart/2005/8/layout/vList5"/>
    <dgm:cxn modelId="{220E72F2-5738-4E7A-885F-AC278E319018}" type="presOf" srcId="{3F93DBA7-5AED-4FE0-A75F-A80FF7A40943}" destId="{31F8B9D5-037D-457D-BF8F-4105C379DB20}" srcOrd="0" destOrd="1" presId="urn:microsoft.com/office/officeart/2005/8/layout/vList5"/>
    <dgm:cxn modelId="{8CB49E7F-1564-42DE-8EB1-43A167974F00}" srcId="{F2ED0B9D-6A02-4480-B9A8-54BE11B5221C}" destId="{C197CF45-A446-4688-955B-6EF97438321B}" srcOrd="0" destOrd="0" parTransId="{433E9AA5-A341-42D5-BC98-B50CE2DFB880}" sibTransId="{1E5AD03B-261E-4B4F-AF85-CD2ABC299283}"/>
    <dgm:cxn modelId="{EA0B340A-C311-4A52-A55B-121F8C316203}" srcId="{4170179E-FD2A-46D2-B21B-F3C83AC96701}" destId="{F2ED0B9D-6A02-4480-B9A8-54BE11B5221C}" srcOrd="1" destOrd="0" parTransId="{5C05B7EE-E708-4105-836C-5409DEB0770E}" sibTransId="{6C40DBD0-8AD2-4F69-AAA7-6D40C57CABF5}"/>
    <dgm:cxn modelId="{39A55FD7-0DFB-4233-A54B-9D1FD8E35E41}" srcId="{F2ED0B9D-6A02-4480-B9A8-54BE11B5221C}" destId="{8855C6E5-5DA6-4364-A2CC-AB62FAA5B755}" srcOrd="5" destOrd="0" parTransId="{3A51207E-DD38-4D00-9536-305A145AFF76}" sibTransId="{3593B832-4E64-4286-AEB9-979738C01C40}"/>
    <dgm:cxn modelId="{45CAE328-F0C3-4AB4-A857-48C049B4D7B8}" type="presOf" srcId="{1188FB0E-9D09-48F5-8269-C82C3B4A8FF2}" destId="{31F8B9D5-037D-457D-BF8F-4105C379DB20}" srcOrd="0" destOrd="3" presId="urn:microsoft.com/office/officeart/2005/8/layout/vList5"/>
    <dgm:cxn modelId="{2964DB7B-8C2D-4331-B1F4-8717A91CBC49}" type="presOf" srcId="{EE1515D1-654E-42B3-BEA1-1F67F4336C1B}" destId="{2BF26C73-8919-49FE-973E-035E7F4C2499}" srcOrd="0" destOrd="0" presId="urn:microsoft.com/office/officeart/2005/8/layout/vList5"/>
    <dgm:cxn modelId="{CDD3F4E2-8AB7-4EF8-84DC-47EB20E0A1BC}" type="presOf" srcId="{C197CF45-A446-4688-955B-6EF97438321B}" destId="{7A720D49-1A02-46CC-8807-D276F0B3E249}" srcOrd="0" destOrd="0" presId="urn:microsoft.com/office/officeart/2005/8/layout/vList5"/>
    <dgm:cxn modelId="{F15197CB-691B-4CD7-ADB7-3012BE47FFBE}" type="presOf" srcId="{F2ED0B9D-6A02-4480-B9A8-54BE11B5221C}" destId="{98B5DD40-C34F-445F-87AE-E93583ADD2D7}" srcOrd="0" destOrd="0" presId="urn:microsoft.com/office/officeart/2005/8/layout/vList5"/>
    <dgm:cxn modelId="{3B314456-B987-4D7A-9C72-5F98D2F9E636}" type="presOf" srcId="{4170179E-FD2A-46D2-B21B-F3C83AC96701}" destId="{8200DB4F-3568-4928-B0F4-CFD2DB9D1AAD}" srcOrd="0" destOrd="0" presId="urn:microsoft.com/office/officeart/2005/8/layout/vList5"/>
    <dgm:cxn modelId="{91410471-312F-49C6-AFFD-C18316C82233}" srcId="{F2ED0B9D-6A02-4480-B9A8-54BE11B5221C}" destId="{0549BE51-1646-4885-863D-BCD6AEFCCDA9}" srcOrd="6" destOrd="0" parTransId="{DA78351F-316A-4604-869C-B2CA706B43E1}" sibTransId="{C8CD01CF-4068-4FCA-9C54-B9666846C4C5}"/>
    <dgm:cxn modelId="{3D1111B1-D5CA-4D59-A8BF-0E2707A22500}" srcId="{F2ED0B9D-6A02-4480-B9A8-54BE11B5221C}" destId="{20C685E6-4EF0-451E-A3E7-410F28A40523}" srcOrd="3" destOrd="0" parTransId="{65E3DC18-5DEA-4AB9-BB80-7C8500F55448}" sibTransId="{D0F8013C-C017-4D72-8AE8-3D94E8F0F5F7}"/>
    <dgm:cxn modelId="{417B3DAF-6309-4B90-BDFF-1FB54F3EE2F7}" srcId="{EE1515D1-654E-42B3-BEA1-1F67F4336C1B}" destId="{D860605A-34A1-41A6-A59E-3180BD1CD2E9}" srcOrd="0" destOrd="0" parTransId="{736D55F5-1803-426A-AC12-F4E8C9354A02}" sibTransId="{D3B33ADE-54FD-4F9A-80DC-528CC4796A1F}"/>
    <dgm:cxn modelId="{B35790EC-8F4D-459D-B131-363C42AC4D1A}" type="presOf" srcId="{F59A9CE5-904F-46E2-A388-A30B76588EF8}" destId="{31F8B9D5-037D-457D-BF8F-4105C379DB20}" srcOrd="0" destOrd="2" presId="urn:microsoft.com/office/officeart/2005/8/layout/vList5"/>
    <dgm:cxn modelId="{DA342D3D-5280-415B-B216-C338E1EEBC7D}" type="presOf" srcId="{D554EC40-3C5A-4C37-87E3-CD5CBA565AE7}" destId="{7A720D49-1A02-46CC-8807-D276F0B3E249}" srcOrd="0" destOrd="2" presId="urn:microsoft.com/office/officeart/2005/8/layout/vList5"/>
    <dgm:cxn modelId="{DE64D748-F487-483B-9A15-C88D766FE91E}" srcId="{EE1515D1-654E-42B3-BEA1-1F67F4336C1B}" destId="{3F93DBA7-5AED-4FE0-A75F-A80FF7A40943}" srcOrd="1" destOrd="0" parTransId="{1CA0F870-0BEA-4C2B-960E-66420B3389AC}" sibTransId="{2DA68D64-99DB-40C3-87EE-E48A9042430C}"/>
    <dgm:cxn modelId="{16203941-80C9-410B-BB00-A92894FE8BC8}" type="presOf" srcId="{D860605A-34A1-41A6-A59E-3180BD1CD2E9}" destId="{31F8B9D5-037D-457D-BF8F-4105C379DB20}" srcOrd="0" destOrd="0" presId="urn:microsoft.com/office/officeart/2005/8/layout/vList5"/>
    <dgm:cxn modelId="{33F3FE3E-960A-409D-B51F-665B057468E3}" srcId="{EE1515D1-654E-42B3-BEA1-1F67F4336C1B}" destId="{F59A9CE5-904F-46E2-A388-A30B76588EF8}" srcOrd="2" destOrd="0" parTransId="{ECE6AEE8-A6CA-45D9-A752-A9CD208EF3D0}" sibTransId="{0249CBD8-35FB-4B1B-A69B-67699A922949}"/>
    <dgm:cxn modelId="{6E8A163E-B113-4978-BF0C-F68E34331287}" srcId="{EE1515D1-654E-42B3-BEA1-1F67F4336C1B}" destId="{1188FB0E-9D09-48F5-8269-C82C3B4A8FF2}" srcOrd="3" destOrd="0" parTransId="{5C04BC92-FADF-4AE7-A3A5-9DC56E34F075}" sibTransId="{AE398387-14B4-4583-85BA-F69ADD1BBECC}"/>
    <dgm:cxn modelId="{75B24331-F537-41E5-A38B-B123BDFA641D}" srcId="{F2ED0B9D-6A02-4480-B9A8-54BE11B5221C}" destId="{D554EC40-3C5A-4C37-87E3-CD5CBA565AE7}" srcOrd="2" destOrd="0" parTransId="{7F8D6D7C-6B0C-4684-8F30-60726132E251}" sibTransId="{2718C928-D180-4137-9653-E70E8A5329EE}"/>
    <dgm:cxn modelId="{E8F1E22F-7780-42AC-8179-357202D4C610}" type="presOf" srcId="{DE63EB87-C4F6-4F02-A8BF-CC96D77A19BC}" destId="{7A720D49-1A02-46CC-8807-D276F0B3E249}" srcOrd="0" destOrd="4" presId="urn:microsoft.com/office/officeart/2005/8/layout/vList5"/>
    <dgm:cxn modelId="{50F1E987-607F-4409-AC83-9FABE98995B7}" srcId="{F2ED0B9D-6A02-4480-B9A8-54BE11B5221C}" destId="{ECD57285-E287-4F13-8CB9-89F9C3AF5E30}" srcOrd="8" destOrd="0" parTransId="{5B9F26A2-E5C3-4349-8DBA-B82167B9619B}" sibTransId="{34ED4985-AB26-4A61-B438-5022F2563740}"/>
    <dgm:cxn modelId="{BB04CA72-ACEE-424B-B1D3-31BFB8A59C7F}" type="presOf" srcId="{20C685E6-4EF0-451E-A3E7-410F28A40523}" destId="{7A720D49-1A02-46CC-8807-D276F0B3E249}" srcOrd="0" destOrd="3" presId="urn:microsoft.com/office/officeart/2005/8/layout/vList5"/>
    <dgm:cxn modelId="{8FA6C535-DE23-401F-A436-5C7C425DBCBA}" type="presOf" srcId="{8855C6E5-5DA6-4364-A2CC-AB62FAA5B755}" destId="{7A720D49-1A02-46CC-8807-D276F0B3E249}" srcOrd="0" destOrd="5" presId="urn:microsoft.com/office/officeart/2005/8/layout/vList5"/>
    <dgm:cxn modelId="{A49F205B-C235-42D4-BADF-8B92B9AA0EDC}" srcId="{4170179E-FD2A-46D2-B21B-F3C83AC96701}" destId="{EE1515D1-654E-42B3-BEA1-1F67F4336C1B}" srcOrd="0" destOrd="0" parTransId="{9312A607-DEC1-460B-A418-86F42AA5AFA0}" sibTransId="{86D47AF7-C73F-4A8F-AF8C-8350B243CA9F}"/>
    <dgm:cxn modelId="{1B871BC9-2B51-41FC-A2A4-85FE1E2B7190}" type="presOf" srcId="{7E81A794-BB02-4C50-AA6A-90AF8509DDEC}" destId="{7A720D49-1A02-46CC-8807-D276F0B3E249}" srcOrd="0" destOrd="1" presId="urn:microsoft.com/office/officeart/2005/8/layout/vList5"/>
    <dgm:cxn modelId="{857CAC32-6401-42A6-8635-B0C33EABEE92}" type="presOf" srcId="{3183C541-09C9-4E6B-B559-0D6323F79183}" destId="{7A720D49-1A02-46CC-8807-D276F0B3E249}" srcOrd="0" destOrd="7" presId="urn:microsoft.com/office/officeart/2005/8/layout/vList5"/>
    <dgm:cxn modelId="{36AF0CB9-2E5D-43B9-A3A1-DF7E714041A1}" srcId="{F2ED0B9D-6A02-4480-B9A8-54BE11B5221C}" destId="{3183C541-09C9-4E6B-B559-0D6323F79183}" srcOrd="7" destOrd="0" parTransId="{701A2353-984B-487E-8E6E-12CBA2C70340}" sibTransId="{C7B3D646-49E6-435B-84A4-11D1C7155959}"/>
    <dgm:cxn modelId="{1E70D912-8818-4D4C-A601-F877D2B8F340}" type="presParOf" srcId="{8200DB4F-3568-4928-B0F4-CFD2DB9D1AAD}" destId="{09F2BF22-5B63-4344-B297-38CB3992D141}" srcOrd="0" destOrd="0" presId="urn:microsoft.com/office/officeart/2005/8/layout/vList5"/>
    <dgm:cxn modelId="{E2C3C060-9334-45BC-9B89-511AAA7FA5F9}" type="presParOf" srcId="{09F2BF22-5B63-4344-B297-38CB3992D141}" destId="{2BF26C73-8919-49FE-973E-035E7F4C2499}" srcOrd="0" destOrd="0" presId="urn:microsoft.com/office/officeart/2005/8/layout/vList5"/>
    <dgm:cxn modelId="{20679D8F-14AE-4084-BA95-6A4BF44E86CB}" type="presParOf" srcId="{09F2BF22-5B63-4344-B297-38CB3992D141}" destId="{31F8B9D5-037D-457D-BF8F-4105C379DB20}" srcOrd="1" destOrd="0" presId="urn:microsoft.com/office/officeart/2005/8/layout/vList5"/>
    <dgm:cxn modelId="{CBE2813C-DC5B-4111-9939-B082CE3F768B}" type="presParOf" srcId="{8200DB4F-3568-4928-B0F4-CFD2DB9D1AAD}" destId="{3EAE1C33-7DDA-4E39-AEDB-20FD7638C075}" srcOrd="1" destOrd="0" presId="urn:microsoft.com/office/officeart/2005/8/layout/vList5"/>
    <dgm:cxn modelId="{5CBD31D1-721E-415C-AAD8-D5E256E17256}" type="presParOf" srcId="{8200DB4F-3568-4928-B0F4-CFD2DB9D1AAD}" destId="{EC8F716F-340B-4559-B39D-E3BE17F69145}" srcOrd="2" destOrd="0" presId="urn:microsoft.com/office/officeart/2005/8/layout/vList5"/>
    <dgm:cxn modelId="{A4DE0F8D-099B-4FFB-BE72-CA97147002C5}" type="presParOf" srcId="{EC8F716F-340B-4559-B39D-E3BE17F69145}" destId="{98B5DD40-C34F-445F-87AE-E93583ADD2D7}" srcOrd="0" destOrd="0" presId="urn:microsoft.com/office/officeart/2005/8/layout/vList5"/>
    <dgm:cxn modelId="{C0482924-1886-4D78-BA56-7681111E4D63}" type="presParOf" srcId="{EC8F716F-340B-4559-B39D-E3BE17F69145}" destId="{7A720D49-1A02-46CC-8807-D276F0B3E2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0179E-FD2A-46D2-B21B-F3C83AC96701}" type="doc">
      <dgm:prSet loTypeId="urn:microsoft.com/office/officeart/2005/8/layout/vList5" loCatId="list" qsTypeId="urn:microsoft.com/office/officeart/2005/8/quickstyle/simple3" qsCatId="simple" csTypeId="urn:microsoft.com/office/officeart/2005/8/colors/colorful4" csCatId="colorful" phldr="1"/>
      <dgm:spPr/>
    </dgm:pt>
    <dgm:pt modelId="{EE1515D1-654E-42B3-BEA1-1F67F4336C1B}">
      <dgm:prSet phldrT="[Text]" custT="1"/>
      <dgm:spPr/>
      <dgm:t>
        <a:bodyPr/>
        <a:lstStyle/>
        <a:p>
          <a:r>
            <a:rPr lang="en-US" sz="1600" b="1" dirty="0" smtClean="0">
              <a:latin typeface="Gill Sans MT" panose="020B0502020104020203" pitchFamily="34" charset="0"/>
            </a:rPr>
            <a:t>Diagnosis of severe pre-eclampsia</a:t>
          </a:r>
          <a:endParaRPr lang="en-US" sz="1600" b="1" dirty="0">
            <a:latin typeface="Gill Sans MT" panose="020B0502020104020203" pitchFamily="34" charset="0"/>
          </a:endParaRPr>
        </a:p>
      </dgm:t>
    </dgm:pt>
    <dgm:pt modelId="{9312A607-DEC1-460B-A418-86F42AA5AFA0}" type="parTrans" cxnId="{A49F205B-C235-42D4-BADF-8B92B9AA0EDC}">
      <dgm:prSet/>
      <dgm:spPr/>
      <dgm:t>
        <a:bodyPr/>
        <a:lstStyle/>
        <a:p>
          <a:endParaRPr lang="en-US" sz="1400"/>
        </a:p>
      </dgm:t>
    </dgm:pt>
    <dgm:pt modelId="{86D47AF7-C73F-4A8F-AF8C-8350B243CA9F}" type="sibTrans" cxnId="{A49F205B-C235-42D4-BADF-8B92B9AA0EDC}">
      <dgm:prSet/>
      <dgm:spPr/>
      <dgm:t>
        <a:bodyPr/>
        <a:lstStyle/>
        <a:p>
          <a:endParaRPr lang="en-US" sz="1400"/>
        </a:p>
      </dgm:t>
    </dgm:pt>
    <dgm:pt modelId="{F2ED0B9D-6A02-4480-B9A8-54BE11B5221C}">
      <dgm:prSet phldrT="[Text]" custT="1"/>
      <dgm:spPr/>
      <dgm:t>
        <a:bodyPr/>
        <a:lstStyle/>
        <a:p>
          <a:r>
            <a:rPr lang="en-US" sz="1600" b="1" dirty="0" smtClean="0">
              <a:solidFill>
                <a:schemeClr val="tx1"/>
              </a:solidFill>
              <a:latin typeface="Gill Sans MT" panose="020B0502020104020203" pitchFamily="34" charset="0"/>
            </a:rPr>
            <a:t>Monitoring </a:t>
          </a:r>
          <a:r>
            <a:rPr lang="en-US" sz="1600" b="1" dirty="0" smtClean="0">
              <a:latin typeface="Gill Sans MT" panose="020B0502020104020203" pitchFamily="34" charset="0"/>
            </a:rPr>
            <a:t>and timing of childbirth for severe pre-eclampsia</a:t>
          </a:r>
          <a:endParaRPr lang="en-US" sz="1600" b="1" dirty="0">
            <a:latin typeface="Gill Sans MT" panose="020B0502020104020203" pitchFamily="34" charset="0"/>
          </a:endParaRPr>
        </a:p>
      </dgm:t>
    </dgm:pt>
    <dgm:pt modelId="{5C05B7EE-E708-4105-836C-5409DEB0770E}" type="parTrans" cxnId="{EA0B340A-C311-4A52-A55B-121F8C316203}">
      <dgm:prSet/>
      <dgm:spPr/>
      <dgm:t>
        <a:bodyPr/>
        <a:lstStyle/>
        <a:p>
          <a:endParaRPr lang="en-US" sz="1400"/>
        </a:p>
      </dgm:t>
    </dgm:pt>
    <dgm:pt modelId="{6C40DBD0-8AD2-4F69-AAA7-6D40C57CABF5}" type="sibTrans" cxnId="{EA0B340A-C311-4A52-A55B-121F8C316203}">
      <dgm:prSet/>
      <dgm:spPr/>
      <dgm:t>
        <a:bodyPr/>
        <a:lstStyle/>
        <a:p>
          <a:endParaRPr lang="en-US" sz="1400"/>
        </a:p>
      </dgm:t>
    </dgm:pt>
    <dgm:pt modelId="{D860605A-34A1-41A6-A59E-3180BD1CD2E9}">
      <dgm:prSet custT="1"/>
      <dgm:spPr/>
      <dgm:t>
        <a:bodyPr/>
        <a:lstStyle/>
        <a:p>
          <a:r>
            <a:rPr lang="en-US" sz="1400" b="1" u="sng" dirty="0" smtClean="0">
              <a:latin typeface="Gill Sans MT" panose="020B0502020104020203" pitchFamily="34" charset="0"/>
            </a:rPr>
            <a:t>New onset hypertension and proteinuria after 20 weeks of gestation:</a:t>
          </a:r>
          <a:endParaRPr lang="en-US" sz="1400" b="1" u="sng" dirty="0">
            <a:latin typeface="Gill Sans MT" panose="020B0502020104020203" pitchFamily="34" charset="0"/>
          </a:endParaRPr>
        </a:p>
      </dgm:t>
    </dgm:pt>
    <dgm:pt modelId="{736D55F5-1803-426A-AC12-F4E8C9354A02}" type="parTrans" cxnId="{417B3DAF-6309-4B90-BDFF-1FB54F3EE2F7}">
      <dgm:prSet/>
      <dgm:spPr/>
      <dgm:t>
        <a:bodyPr/>
        <a:lstStyle/>
        <a:p>
          <a:endParaRPr lang="en-US" sz="1400"/>
        </a:p>
      </dgm:t>
    </dgm:pt>
    <dgm:pt modelId="{D3B33ADE-54FD-4F9A-80DC-528CC4796A1F}" type="sibTrans" cxnId="{417B3DAF-6309-4B90-BDFF-1FB54F3EE2F7}">
      <dgm:prSet/>
      <dgm:spPr/>
      <dgm:t>
        <a:bodyPr/>
        <a:lstStyle/>
        <a:p>
          <a:endParaRPr lang="en-US" sz="1400"/>
        </a:p>
      </dgm:t>
    </dgm:pt>
    <dgm:pt modelId="{3F93DBA7-5AED-4FE0-A75F-A80FF7A40943}">
      <dgm:prSet custT="1"/>
      <dgm:spPr/>
      <dgm:t>
        <a:bodyPr/>
        <a:lstStyle/>
        <a:p>
          <a:r>
            <a:rPr lang="en-US" sz="1400" dirty="0" smtClean="0">
              <a:latin typeface="Gill Sans MT" panose="020B0502020104020203" pitchFamily="34" charset="0"/>
            </a:rPr>
            <a:t>Systolic blood pressure </a:t>
          </a:r>
          <a:r>
            <a:rPr lang="en-GB" sz="1400" b="1" u="sng" dirty="0" smtClean="0"/>
            <a:t>&gt;</a:t>
          </a:r>
          <a:r>
            <a:rPr lang="en-GB" sz="1400" b="1" dirty="0" smtClean="0"/>
            <a:t> </a:t>
          </a:r>
          <a:r>
            <a:rPr lang="en-US" sz="1400" dirty="0" smtClean="0">
              <a:latin typeface="Gill Sans MT" panose="020B0502020104020203" pitchFamily="34" charset="0"/>
            </a:rPr>
            <a:t>160 and/or diastolic blood pressure </a:t>
          </a:r>
          <a:r>
            <a:rPr lang="en-GB" sz="1400" b="1" u="sng" dirty="0" smtClean="0"/>
            <a:t>&gt;</a:t>
          </a:r>
          <a:r>
            <a:rPr lang="en-GB" sz="1400" b="1" dirty="0" smtClean="0"/>
            <a:t> </a:t>
          </a:r>
          <a:r>
            <a:rPr lang="en-US" sz="1400" dirty="0" smtClean="0">
              <a:latin typeface="Gill Sans MT" panose="020B0502020104020203" pitchFamily="34" charset="0"/>
            </a:rPr>
            <a:t> 110 after 20 weeks of gestation</a:t>
          </a:r>
          <a:endParaRPr lang="en-US" sz="1400" dirty="0">
            <a:latin typeface="Gill Sans MT" panose="020B0502020104020203" pitchFamily="34" charset="0"/>
          </a:endParaRPr>
        </a:p>
      </dgm:t>
    </dgm:pt>
    <dgm:pt modelId="{2DA68D64-99DB-40C3-87EE-E48A9042430C}" type="sibTrans" cxnId="{DE64D748-F487-483B-9A15-C88D766FE91E}">
      <dgm:prSet/>
      <dgm:spPr/>
      <dgm:t>
        <a:bodyPr/>
        <a:lstStyle/>
        <a:p>
          <a:endParaRPr lang="en-US" sz="1400"/>
        </a:p>
      </dgm:t>
    </dgm:pt>
    <dgm:pt modelId="{1CA0F870-0BEA-4C2B-960E-66420B3389AC}" type="parTrans" cxnId="{DE64D748-F487-483B-9A15-C88D766FE91E}">
      <dgm:prSet/>
      <dgm:spPr/>
      <dgm:t>
        <a:bodyPr/>
        <a:lstStyle/>
        <a:p>
          <a:endParaRPr lang="en-US" sz="1400"/>
        </a:p>
      </dgm:t>
    </dgm:pt>
    <dgm:pt modelId="{C197CF45-A446-4688-955B-6EF97438321B}">
      <dgm:prSet custT="1"/>
      <dgm:spPr/>
      <dgm:t>
        <a:bodyPr/>
        <a:lstStyle/>
        <a:p>
          <a:r>
            <a:rPr lang="en-US" sz="1400" b="1" u="sng" dirty="0" smtClean="0">
              <a:latin typeface="Gill Sans MT" panose="020B0502020104020203" pitchFamily="34" charset="0"/>
            </a:rPr>
            <a:t>Gestational age less than 24 weeks (previable fetus)</a:t>
          </a:r>
          <a:endParaRPr lang="en-US" sz="1400" b="1" u="sng" dirty="0">
            <a:latin typeface="Gill Sans MT" panose="020B0502020104020203" pitchFamily="34" charset="0"/>
          </a:endParaRPr>
        </a:p>
      </dgm:t>
    </dgm:pt>
    <dgm:pt modelId="{433E9AA5-A341-42D5-BC98-B50CE2DFB880}" type="parTrans" cxnId="{8CB49E7F-1564-42DE-8EB1-43A167974F00}">
      <dgm:prSet/>
      <dgm:spPr/>
      <dgm:t>
        <a:bodyPr/>
        <a:lstStyle/>
        <a:p>
          <a:endParaRPr lang="en-US" sz="1400"/>
        </a:p>
      </dgm:t>
    </dgm:pt>
    <dgm:pt modelId="{1E5AD03B-261E-4B4F-AF85-CD2ABC299283}" type="sibTrans" cxnId="{8CB49E7F-1564-42DE-8EB1-43A167974F00}">
      <dgm:prSet/>
      <dgm:spPr/>
      <dgm:t>
        <a:bodyPr/>
        <a:lstStyle/>
        <a:p>
          <a:endParaRPr lang="en-US" sz="1400"/>
        </a:p>
      </dgm:t>
    </dgm:pt>
    <dgm:pt modelId="{7E81A794-BB02-4C50-AA6A-90AF8509DDEC}">
      <dgm:prSet custT="1"/>
      <dgm:spPr/>
      <dgm:t>
        <a:bodyPr/>
        <a:lstStyle/>
        <a:p>
          <a:r>
            <a:rPr lang="en-US" sz="1400" b="0" dirty="0" smtClean="0">
              <a:latin typeface="Gill Sans MT" panose="020B0502020104020203" pitchFamily="34" charset="0"/>
            </a:rPr>
            <a:t>Magnesium sulfate (MgSO4), antihypertensive medications</a:t>
          </a:r>
          <a:endParaRPr lang="en-US" sz="1400" b="0" dirty="0">
            <a:latin typeface="Gill Sans MT" panose="020B0502020104020203" pitchFamily="34" charset="0"/>
          </a:endParaRPr>
        </a:p>
      </dgm:t>
    </dgm:pt>
    <dgm:pt modelId="{1D47EA78-4D15-4E64-ADF6-3A6FA7F3D298}" type="parTrans" cxnId="{778B0ACF-8080-4C8B-8F7C-32D72E0C3E1B}">
      <dgm:prSet/>
      <dgm:spPr/>
      <dgm:t>
        <a:bodyPr/>
        <a:lstStyle/>
        <a:p>
          <a:endParaRPr lang="en-US" sz="1400"/>
        </a:p>
      </dgm:t>
    </dgm:pt>
    <dgm:pt modelId="{2ADE5A69-BD87-4243-AEAF-03ECA01CD8C7}" type="sibTrans" cxnId="{778B0ACF-8080-4C8B-8F7C-32D72E0C3E1B}">
      <dgm:prSet/>
      <dgm:spPr/>
      <dgm:t>
        <a:bodyPr/>
        <a:lstStyle/>
        <a:p>
          <a:endParaRPr lang="en-US" sz="1400"/>
        </a:p>
      </dgm:t>
    </dgm:pt>
    <dgm:pt modelId="{D554EC40-3C5A-4C37-87E3-CD5CBA565AE7}">
      <dgm:prSet custT="1"/>
      <dgm:spPr/>
      <dgm:t>
        <a:bodyPr/>
        <a:lstStyle/>
        <a:p>
          <a:r>
            <a:rPr lang="en-US" sz="1400" b="0" dirty="0" smtClean="0">
              <a:latin typeface="Gill Sans MT" panose="020B0502020104020203" pitchFamily="34" charset="0"/>
            </a:rPr>
            <a:t>MgSO4, antihypertensive medications</a:t>
          </a:r>
          <a:endParaRPr lang="en-US" sz="1400" b="0" dirty="0">
            <a:latin typeface="Gill Sans MT" panose="020B0502020104020203" pitchFamily="34" charset="0"/>
          </a:endParaRPr>
        </a:p>
      </dgm:t>
    </dgm:pt>
    <dgm:pt modelId="{7F8D6D7C-6B0C-4684-8F30-60726132E251}" type="parTrans" cxnId="{75B24331-F537-41E5-A38B-B123BDFA641D}">
      <dgm:prSet/>
      <dgm:spPr/>
      <dgm:t>
        <a:bodyPr/>
        <a:lstStyle/>
        <a:p>
          <a:endParaRPr lang="en-US" sz="1400"/>
        </a:p>
      </dgm:t>
    </dgm:pt>
    <dgm:pt modelId="{2718C928-D180-4137-9653-E70E8A5329EE}" type="sibTrans" cxnId="{75B24331-F537-41E5-A38B-B123BDFA641D}">
      <dgm:prSet/>
      <dgm:spPr/>
      <dgm:t>
        <a:bodyPr/>
        <a:lstStyle/>
        <a:p>
          <a:endParaRPr lang="en-US" sz="1400"/>
        </a:p>
      </dgm:t>
    </dgm:pt>
    <dgm:pt modelId="{20C685E6-4EF0-451E-A3E7-410F28A40523}">
      <dgm:prSet custT="1"/>
      <dgm:spPr/>
      <dgm:t>
        <a:bodyPr/>
        <a:lstStyle/>
        <a:p>
          <a:r>
            <a:rPr lang="en-US" sz="1400" b="0" dirty="0" smtClean="0">
              <a:latin typeface="Gill Sans MT" panose="020B0502020104020203" pitchFamily="34" charset="0"/>
            </a:rPr>
            <a:t>Same management as for 24</a:t>
          </a:r>
          <a:r>
            <a:rPr lang="en-US" sz="1400" b="0" dirty="0" smtClean="0">
              <a:latin typeface="Arial" panose="020B0604020202020204" pitchFamily="34" charset="0"/>
              <a:cs typeface="Arial" panose="020B0604020202020204" pitchFamily="34" charset="0"/>
            </a:rPr>
            <a:t>‒</a:t>
          </a:r>
          <a:r>
            <a:rPr lang="en-US" sz="1400" b="0" dirty="0" smtClean="0">
              <a:latin typeface="Gill Sans MT" panose="020B0502020104020203" pitchFamily="34" charset="0"/>
            </a:rPr>
            <a:t>34 weeks </a:t>
          </a:r>
          <a:r>
            <a:rPr lang="en-US" sz="1400" b="1" dirty="0" smtClean="0">
              <a:latin typeface="Gill Sans MT" panose="020B0502020104020203" pitchFamily="34" charset="0"/>
            </a:rPr>
            <a:t>except NO antenatal corticosteroids</a:t>
          </a:r>
          <a:endParaRPr lang="en-US" sz="1400" b="1" dirty="0">
            <a:latin typeface="Gill Sans MT" panose="020B0502020104020203" pitchFamily="34" charset="0"/>
          </a:endParaRPr>
        </a:p>
      </dgm:t>
    </dgm:pt>
    <dgm:pt modelId="{65E3DC18-5DEA-4AB9-BB80-7C8500F55448}" type="parTrans" cxnId="{3D1111B1-D5CA-4D59-A8BF-0E2707A22500}">
      <dgm:prSet/>
      <dgm:spPr/>
      <dgm:t>
        <a:bodyPr/>
        <a:lstStyle/>
        <a:p>
          <a:endParaRPr lang="en-US" sz="1400"/>
        </a:p>
      </dgm:t>
    </dgm:pt>
    <dgm:pt modelId="{D0F8013C-C017-4D72-8AE8-3D94E8F0F5F7}" type="sibTrans" cxnId="{3D1111B1-D5CA-4D59-A8BF-0E2707A22500}">
      <dgm:prSet/>
      <dgm:spPr/>
      <dgm:t>
        <a:bodyPr/>
        <a:lstStyle/>
        <a:p>
          <a:endParaRPr lang="en-US" sz="1400"/>
        </a:p>
      </dgm:t>
    </dgm:pt>
    <dgm:pt modelId="{ECD57285-E287-4F13-8CB9-89F9C3AF5E30}">
      <dgm:prSet custT="1"/>
      <dgm:spPr/>
      <dgm:t>
        <a:bodyPr/>
        <a:lstStyle/>
        <a:p>
          <a:endParaRPr lang="en-US" sz="1400" b="0" dirty="0">
            <a:latin typeface="Gill Sans MT" panose="020B0502020104020203" pitchFamily="34" charset="0"/>
          </a:endParaRPr>
        </a:p>
      </dgm:t>
    </dgm:pt>
    <dgm:pt modelId="{5B9F26A2-E5C3-4349-8DBA-B82167B9619B}" type="parTrans" cxnId="{50F1E987-607F-4409-AC83-9FABE98995B7}">
      <dgm:prSet/>
      <dgm:spPr/>
      <dgm:t>
        <a:bodyPr/>
        <a:lstStyle/>
        <a:p>
          <a:endParaRPr lang="en-US" sz="1400"/>
        </a:p>
      </dgm:t>
    </dgm:pt>
    <dgm:pt modelId="{34ED4985-AB26-4A61-B438-5022F2563740}" type="sibTrans" cxnId="{50F1E987-607F-4409-AC83-9FABE98995B7}">
      <dgm:prSet/>
      <dgm:spPr/>
      <dgm:t>
        <a:bodyPr/>
        <a:lstStyle/>
        <a:p>
          <a:endParaRPr lang="en-US" sz="1400"/>
        </a:p>
      </dgm:t>
    </dgm:pt>
    <dgm:pt modelId="{3183C541-09C9-4E6B-B559-0D6323F79183}">
      <dgm:prSet custT="1"/>
      <dgm:spPr/>
      <dgm:t>
        <a:bodyPr/>
        <a:lstStyle/>
        <a:p>
          <a:r>
            <a:rPr lang="en-US" sz="1400" b="0" dirty="0" smtClean="0">
              <a:latin typeface="Gill Sans MT" panose="020B0502020104020203" pitchFamily="34" charset="0"/>
            </a:rPr>
            <a:t>MgSO4, antihypertensive medications; expedite delivery</a:t>
          </a:r>
          <a:endParaRPr lang="en-US" sz="1400" b="0" dirty="0">
            <a:latin typeface="Gill Sans MT" panose="020B0502020104020203" pitchFamily="34" charset="0"/>
          </a:endParaRPr>
        </a:p>
      </dgm:t>
    </dgm:pt>
    <dgm:pt modelId="{701A2353-984B-487E-8E6E-12CBA2C70340}" type="parTrans" cxnId="{36AF0CB9-2E5D-43B9-A3A1-DF7E714041A1}">
      <dgm:prSet/>
      <dgm:spPr/>
      <dgm:t>
        <a:bodyPr/>
        <a:lstStyle/>
        <a:p>
          <a:endParaRPr lang="en-US"/>
        </a:p>
      </dgm:t>
    </dgm:pt>
    <dgm:pt modelId="{C7B3D646-49E6-435B-84A4-11D1C7155959}" type="sibTrans" cxnId="{36AF0CB9-2E5D-43B9-A3A1-DF7E714041A1}">
      <dgm:prSet/>
      <dgm:spPr/>
      <dgm:t>
        <a:bodyPr/>
        <a:lstStyle/>
        <a:p>
          <a:endParaRPr lang="en-US"/>
        </a:p>
      </dgm:t>
    </dgm:pt>
    <dgm:pt modelId="{56E5F975-4AF9-4A5D-BB0D-8553A812AF5A}">
      <dgm:prSet custT="1"/>
      <dgm:spPr/>
      <dgm:t>
        <a:bodyPr/>
        <a:lstStyle/>
        <a:p>
          <a:r>
            <a:rPr lang="en-US" sz="1400" b="1" u="sng" dirty="0" smtClean="0">
              <a:latin typeface="Gill Sans MT" panose="020B0502020104020203" pitchFamily="34" charset="0"/>
            </a:rPr>
            <a:t>Gestational age of 37 + 0/7 weeks</a:t>
          </a:r>
          <a:endParaRPr lang="en-US" sz="1400" b="0" u="sng" dirty="0">
            <a:latin typeface="Gill Sans MT" panose="020B0502020104020203" pitchFamily="34" charset="0"/>
          </a:endParaRPr>
        </a:p>
      </dgm:t>
    </dgm:pt>
    <dgm:pt modelId="{37CEEC8A-75B8-425C-ACEF-5C52BBFD370A}" type="parTrans" cxnId="{39E3025E-97AC-4E00-889D-E04DC126455E}">
      <dgm:prSet/>
      <dgm:spPr/>
      <dgm:t>
        <a:bodyPr/>
        <a:lstStyle/>
        <a:p>
          <a:endParaRPr lang="en-US"/>
        </a:p>
      </dgm:t>
    </dgm:pt>
    <dgm:pt modelId="{43350DE9-948C-4C1E-8B49-4E347C071F5F}" type="sibTrans" cxnId="{39E3025E-97AC-4E00-889D-E04DC126455E}">
      <dgm:prSet/>
      <dgm:spPr/>
      <dgm:t>
        <a:bodyPr/>
        <a:lstStyle/>
        <a:p>
          <a:endParaRPr lang="en-US"/>
        </a:p>
      </dgm:t>
    </dgm:pt>
    <dgm:pt modelId="{50C1C3BC-E11A-4DA5-9D7E-1D4249DA7F14}">
      <dgm:prSet custT="1"/>
      <dgm:spPr/>
      <dgm:t>
        <a:bodyPr/>
        <a:lstStyle/>
        <a:p>
          <a:r>
            <a:rPr lang="en-US" sz="1400" b="0" dirty="0" smtClean="0">
              <a:latin typeface="Gill Sans MT" panose="020B0502020104020203" pitchFamily="34" charset="0"/>
            </a:rPr>
            <a:t>Induce labour</a:t>
          </a:r>
          <a:endParaRPr lang="en-US" sz="1400" b="0" dirty="0">
            <a:latin typeface="Gill Sans MT" panose="020B0502020104020203" pitchFamily="34" charset="0"/>
          </a:endParaRPr>
        </a:p>
      </dgm:t>
    </dgm:pt>
    <dgm:pt modelId="{16E2BF14-7613-4246-8F3F-B1A41D6051DF}" type="parTrans" cxnId="{CA75BF25-AAB0-4187-B9AD-EC14B5D38D6C}">
      <dgm:prSet/>
      <dgm:spPr/>
      <dgm:t>
        <a:bodyPr/>
        <a:lstStyle/>
        <a:p>
          <a:endParaRPr lang="en-US"/>
        </a:p>
      </dgm:t>
    </dgm:pt>
    <dgm:pt modelId="{90DCB5CE-3FCD-466B-979A-F087630FFE64}" type="sibTrans" cxnId="{CA75BF25-AAB0-4187-B9AD-EC14B5D38D6C}">
      <dgm:prSet/>
      <dgm:spPr/>
      <dgm:t>
        <a:bodyPr/>
        <a:lstStyle/>
        <a:p>
          <a:endParaRPr lang="en-US"/>
        </a:p>
      </dgm:t>
    </dgm:pt>
    <dgm:pt modelId="{600629CB-FF4B-4129-BF46-7DD9E2ECE881}">
      <dgm:prSet custT="1"/>
      <dgm:spPr/>
      <dgm:t>
        <a:bodyPr/>
        <a:lstStyle/>
        <a:p>
          <a:r>
            <a:rPr lang="en-US" sz="1400" b="1" u="sng" dirty="0" smtClean="0">
              <a:latin typeface="Gill Sans MT" panose="020B0502020104020203" pitchFamily="34" charset="0"/>
            </a:rPr>
            <a:t>Gestational age of 24</a:t>
          </a:r>
          <a:r>
            <a:rPr lang="en-US" sz="1400" b="1" u="sng" dirty="0" smtClean="0">
              <a:latin typeface="Arial" panose="020B0604020202020204" pitchFamily="34" charset="0"/>
              <a:cs typeface="Arial" panose="020B0604020202020204" pitchFamily="34" charset="0"/>
            </a:rPr>
            <a:t>‒</a:t>
          </a:r>
          <a:r>
            <a:rPr lang="en-US" sz="1400" b="1" u="sng" dirty="0" smtClean="0">
              <a:latin typeface="Gill Sans MT" panose="020B0502020104020203" pitchFamily="34" charset="0"/>
            </a:rPr>
            <a:t>34 weeks</a:t>
          </a:r>
          <a:endParaRPr lang="en-US" sz="1400" b="1" u="sng" dirty="0">
            <a:latin typeface="Gill Sans MT" panose="020B0502020104020203" pitchFamily="34" charset="0"/>
          </a:endParaRPr>
        </a:p>
      </dgm:t>
    </dgm:pt>
    <dgm:pt modelId="{240FF966-6DD7-491C-9D23-4752ACBA8D6D}" type="parTrans" cxnId="{54AA342D-E37D-4DB5-BA3D-64D01E483AEA}">
      <dgm:prSet/>
      <dgm:spPr/>
      <dgm:t>
        <a:bodyPr/>
        <a:lstStyle/>
        <a:p>
          <a:endParaRPr lang="en-US"/>
        </a:p>
      </dgm:t>
    </dgm:pt>
    <dgm:pt modelId="{8DA3E3D4-EBEA-402C-9F30-2B1990206658}" type="sibTrans" cxnId="{54AA342D-E37D-4DB5-BA3D-64D01E483AEA}">
      <dgm:prSet/>
      <dgm:spPr/>
      <dgm:t>
        <a:bodyPr/>
        <a:lstStyle/>
        <a:p>
          <a:endParaRPr lang="en-US"/>
        </a:p>
      </dgm:t>
    </dgm:pt>
    <dgm:pt modelId="{8861AE69-0497-4CED-BE1D-10169EC270E2}">
      <dgm:prSet custT="1"/>
      <dgm:spPr/>
      <dgm:t>
        <a:bodyPr/>
        <a:lstStyle/>
        <a:p>
          <a:r>
            <a:rPr lang="en-US" sz="1400" b="0" dirty="0" smtClean="0">
              <a:latin typeface="Gill Sans MT" panose="020B0502020104020203" pitchFamily="34" charset="0"/>
            </a:rPr>
            <a:t>Close maternal and fetal monitoring; expedite birth if maternal and fetus status not stable</a:t>
          </a:r>
          <a:endParaRPr lang="en-US" sz="1400" b="0" dirty="0">
            <a:latin typeface="Gill Sans MT" panose="020B0502020104020203" pitchFamily="34" charset="0"/>
          </a:endParaRPr>
        </a:p>
      </dgm:t>
    </dgm:pt>
    <dgm:pt modelId="{8984EC69-7AC8-4F72-9A29-0DCD59B3C2A4}" type="parTrans" cxnId="{1D6E752F-00C2-4320-8389-9D318CD5A9A1}">
      <dgm:prSet/>
      <dgm:spPr/>
      <dgm:t>
        <a:bodyPr/>
        <a:lstStyle/>
        <a:p>
          <a:endParaRPr lang="en-US"/>
        </a:p>
      </dgm:t>
    </dgm:pt>
    <dgm:pt modelId="{D3207F75-DF42-4010-99D3-11523F8316C8}" type="sibTrans" cxnId="{1D6E752F-00C2-4320-8389-9D318CD5A9A1}">
      <dgm:prSet/>
      <dgm:spPr/>
      <dgm:t>
        <a:bodyPr/>
        <a:lstStyle/>
        <a:p>
          <a:endParaRPr lang="en-US"/>
        </a:p>
      </dgm:t>
    </dgm:pt>
    <dgm:pt modelId="{0A45F957-BE1F-41DF-AA3F-B53890A7E3DC}">
      <dgm:prSet custT="1"/>
      <dgm:spPr/>
      <dgm:t>
        <a:bodyPr/>
        <a:lstStyle/>
        <a:p>
          <a:r>
            <a:rPr lang="en-US" sz="1400" b="1" u="sng" dirty="0" smtClean="0">
              <a:latin typeface="Gill Sans MT" panose="020B0502020104020203" pitchFamily="34" charset="0"/>
            </a:rPr>
            <a:t>Gestational age of 34</a:t>
          </a:r>
          <a:r>
            <a:rPr lang="en-US" sz="1400" b="1" u="sng" dirty="0" smtClean="0">
              <a:latin typeface="Arial" panose="020B0604020202020204" pitchFamily="34" charset="0"/>
              <a:cs typeface="Arial" panose="020B0604020202020204" pitchFamily="34" charset="0"/>
            </a:rPr>
            <a:t>‒</a:t>
          </a:r>
          <a:r>
            <a:rPr lang="en-US" sz="1400" b="1" u="sng" dirty="0" smtClean="0">
              <a:latin typeface="Gill Sans MT" panose="020B0502020104020203" pitchFamily="34" charset="0"/>
            </a:rPr>
            <a:t>36 6/7 weeks</a:t>
          </a:r>
          <a:endParaRPr lang="en-US" sz="1400" b="1" u="sng" dirty="0">
            <a:latin typeface="Gill Sans MT" panose="020B0502020104020203" pitchFamily="34" charset="0"/>
          </a:endParaRPr>
        </a:p>
      </dgm:t>
    </dgm:pt>
    <dgm:pt modelId="{A91A65C8-D0D3-4068-8A52-F81E76588209}" type="parTrans" cxnId="{AF203E8D-A092-495D-B7D3-1FF141573590}">
      <dgm:prSet/>
      <dgm:spPr/>
      <dgm:t>
        <a:bodyPr/>
        <a:lstStyle/>
        <a:p>
          <a:endParaRPr lang="en-US"/>
        </a:p>
      </dgm:t>
    </dgm:pt>
    <dgm:pt modelId="{5C75FF0B-9B99-48F7-A7AC-C109F3188648}" type="sibTrans" cxnId="{AF203E8D-A092-495D-B7D3-1FF141573590}">
      <dgm:prSet/>
      <dgm:spPr/>
      <dgm:t>
        <a:bodyPr/>
        <a:lstStyle/>
        <a:p>
          <a:endParaRPr lang="en-US"/>
        </a:p>
      </dgm:t>
    </dgm:pt>
    <dgm:pt modelId="{F59A9CE5-904F-46E2-A388-A30B76588EF8}">
      <dgm:prSet custT="1"/>
      <dgm:spPr/>
      <dgm:t>
        <a:bodyPr/>
        <a:lstStyle/>
        <a:p>
          <a:r>
            <a:rPr lang="en-US" sz="1400" dirty="0" smtClean="0">
              <a:latin typeface="Gill Sans MT" panose="020B0502020104020203" pitchFamily="34" charset="0"/>
            </a:rPr>
            <a:t>Proteinuria 2+ on dipstick</a:t>
          </a:r>
          <a:endParaRPr lang="en-US" sz="1400" dirty="0">
            <a:latin typeface="Gill Sans MT" panose="020B0502020104020203" pitchFamily="34" charset="0"/>
          </a:endParaRPr>
        </a:p>
      </dgm:t>
    </dgm:pt>
    <dgm:pt modelId="{0249CBD8-35FB-4B1B-A69B-67699A922949}" type="sibTrans" cxnId="{33F3FE3E-960A-409D-B51F-665B057468E3}">
      <dgm:prSet/>
      <dgm:spPr/>
      <dgm:t>
        <a:bodyPr/>
        <a:lstStyle/>
        <a:p>
          <a:endParaRPr lang="en-US" sz="1400"/>
        </a:p>
      </dgm:t>
    </dgm:pt>
    <dgm:pt modelId="{ECE6AEE8-A6CA-45D9-A752-A9CD208EF3D0}" type="parTrans" cxnId="{33F3FE3E-960A-409D-B51F-665B057468E3}">
      <dgm:prSet/>
      <dgm:spPr/>
      <dgm:t>
        <a:bodyPr/>
        <a:lstStyle/>
        <a:p>
          <a:endParaRPr lang="en-US" sz="1400"/>
        </a:p>
      </dgm:t>
    </dgm:pt>
    <dgm:pt modelId="{1188FB0E-9D09-48F5-8269-C82C3B4A8FF2}">
      <dgm:prSet custT="1"/>
      <dgm:spPr/>
      <dgm:t>
        <a:bodyPr/>
        <a:lstStyle/>
        <a:p>
          <a:r>
            <a:rPr lang="en-US" sz="1400" u="sng" dirty="0" smtClean="0">
              <a:latin typeface="Gill Sans MT" panose="020B0502020104020203" pitchFamily="34" charset="0"/>
            </a:rPr>
            <a:t>Pre-eclampsia </a:t>
          </a:r>
          <a:r>
            <a:rPr lang="en-US" sz="1400" b="1" u="sng" dirty="0" smtClean="0">
              <a:latin typeface="Gill Sans MT" panose="020B0502020104020203" pitchFamily="34" charset="0"/>
            </a:rPr>
            <a:t>with any of the following present should be</a:t>
          </a:r>
          <a:r>
            <a:rPr lang="en-US" sz="1400" u="sng" dirty="0" smtClean="0">
              <a:latin typeface="Gill Sans MT" panose="020B0502020104020203" pitchFamily="34" charset="0"/>
            </a:rPr>
            <a:t> diagnosed as severe pre-eclampsia:</a:t>
          </a:r>
          <a:endParaRPr lang="en-US" sz="1400" u="sng" dirty="0">
            <a:latin typeface="Gill Sans MT" panose="020B0502020104020203" pitchFamily="34" charset="0"/>
          </a:endParaRPr>
        </a:p>
      </dgm:t>
    </dgm:pt>
    <dgm:pt modelId="{AE398387-14B4-4583-85BA-F69ADD1BBECC}" type="sibTrans" cxnId="{6E8A163E-B113-4978-BF0C-F68E34331287}">
      <dgm:prSet/>
      <dgm:spPr/>
      <dgm:t>
        <a:bodyPr/>
        <a:lstStyle/>
        <a:p>
          <a:endParaRPr lang="en-US" sz="1400"/>
        </a:p>
      </dgm:t>
    </dgm:pt>
    <dgm:pt modelId="{5C04BC92-FADF-4AE7-A3A5-9DC56E34F075}" type="parTrans" cxnId="{6E8A163E-B113-4978-BF0C-F68E34331287}">
      <dgm:prSet/>
      <dgm:spPr/>
      <dgm:t>
        <a:bodyPr/>
        <a:lstStyle/>
        <a:p>
          <a:endParaRPr lang="en-US" sz="1400"/>
        </a:p>
      </dgm:t>
    </dgm:pt>
    <dgm:pt modelId="{6C5EE7FD-B786-4256-8FDA-D8A9CCEB6650}">
      <dgm:prSet custT="1"/>
      <dgm:spPr/>
      <dgm:t>
        <a:bodyPr/>
        <a:lstStyle/>
        <a:p>
          <a:r>
            <a:rPr lang="en-US" sz="1400" b="1" dirty="0" smtClean="0">
              <a:latin typeface="Gill Sans MT" panose="020B0502020104020203" pitchFamily="34" charset="0"/>
            </a:rPr>
            <a:t>Neurologic:</a:t>
          </a:r>
          <a:r>
            <a:rPr lang="en-US" sz="1400" dirty="0" smtClean="0">
              <a:latin typeface="Gill Sans MT" panose="020B0502020104020203" pitchFamily="34" charset="0"/>
            </a:rPr>
            <a:t> headache, vision changes, hyperreflexia or clonus</a:t>
          </a:r>
          <a:endParaRPr lang="en-US" sz="1400" dirty="0">
            <a:latin typeface="Gill Sans MT" panose="020B0502020104020203" pitchFamily="34" charset="0"/>
          </a:endParaRPr>
        </a:p>
      </dgm:t>
    </dgm:pt>
    <dgm:pt modelId="{AE61F097-3444-4A56-BEFA-2A274CE335F5}" type="sibTrans" cxnId="{513EB2A6-27F9-423E-AED0-29A55B49B53E}">
      <dgm:prSet/>
      <dgm:spPr/>
      <dgm:t>
        <a:bodyPr/>
        <a:lstStyle/>
        <a:p>
          <a:endParaRPr lang="en-US"/>
        </a:p>
      </dgm:t>
    </dgm:pt>
    <dgm:pt modelId="{9796A5C5-7A21-4BED-A2F7-13AA865E754E}" type="parTrans" cxnId="{513EB2A6-27F9-423E-AED0-29A55B49B53E}">
      <dgm:prSet/>
      <dgm:spPr/>
      <dgm:t>
        <a:bodyPr/>
        <a:lstStyle/>
        <a:p>
          <a:endParaRPr lang="en-US"/>
        </a:p>
      </dgm:t>
    </dgm:pt>
    <dgm:pt modelId="{3161DC6C-5D6E-4DC2-98F7-89888684D714}">
      <dgm:prSet custT="1"/>
      <dgm:spPr/>
      <dgm:t>
        <a:bodyPr/>
        <a:lstStyle/>
        <a:p>
          <a:r>
            <a:rPr lang="en-US" sz="1400" b="1" dirty="0" smtClean="0">
              <a:latin typeface="Gill Sans MT" panose="020B0502020104020203" pitchFamily="34" charset="0"/>
            </a:rPr>
            <a:t>Pulmonary</a:t>
          </a:r>
          <a:r>
            <a:rPr lang="en-US" sz="1400" dirty="0" smtClean="0">
              <a:latin typeface="Gill Sans MT" panose="020B0502020104020203" pitchFamily="34" charset="0"/>
            </a:rPr>
            <a:t>: difficulty breathing (rales on auscultation due to fluid in lungs)</a:t>
          </a:r>
          <a:endParaRPr lang="en-US" sz="1400" dirty="0">
            <a:latin typeface="Gill Sans MT" panose="020B0502020104020203" pitchFamily="34" charset="0"/>
          </a:endParaRPr>
        </a:p>
      </dgm:t>
    </dgm:pt>
    <dgm:pt modelId="{E8D6D468-4C0F-465C-9DB2-F5C0A2086B21}" type="sibTrans" cxnId="{1DAE6E0F-6A29-41AC-B50C-2D8A4B72011E}">
      <dgm:prSet/>
      <dgm:spPr/>
      <dgm:t>
        <a:bodyPr/>
        <a:lstStyle/>
        <a:p>
          <a:endParaRPr lang="en-US"/>
        </a:p>
      </dgm:t>
    </dgm:pt>
    <dgm:pt modelId="{4FE122D6-C4F0-4C52-A25C-89ECB0CF3979}" type="parTrans" cxnId="{1DAE6E0F-6A29-41AC-B50C-2D8A4B72011E}">
      <dgm:prSet/>
      <dgm:spPr/>
      <dgm:t>
        <a:bodyPr/>
        <a:lstStyle/>
        <a:p>
          <a:endParaRPr lang="en-US"/>
        </a:p>
      </dgm:t>
    </dgm:pt>
    <dgm:pt modelId="{FD3E17D4-1701-4C9B-A621-F1876ABA1B15}">
      <dgm:prSet custT="1"/>
      <dgm:spPr/>
      <dgm:t>
        <a:bodyPr/>
        <a:lstStyle/>
        <a:p>
          <a:r>
            <a:rPr lang="en-US" sz="1400" b="1" dirty="0" smtClean="0">
              <a:latin typeface="Gill Sans MT" panose="020B0502020104020203" pitchFamily="34" charset="0"/>
            </a:rPr>
            <a:t>Hepatic:</a:t>
          </a:r>
          <a:r>
            <a:rPr lang="en-US" sz="1400" dirty="0" smtClean="0">
              <a:latin typeface="Gill Sans MT" panose="020B0502020104020203" pitchFamily="34" charset="0"/>
            </a:rPr>
            <a:t> upper abdominal pain, nausea/vomiting or liver enzymes elevated (greater than two times the baseline)</a:t>
          </a:r>
          <a:endParaRPr lang="en-US" sz="1400" dirty="0">
            <a:latin typeface="Gill Sans MT" panose="020B0502020104020203" pitchFamily="34" charset="0"/>
          </a:endParaRPr>
        </a:p>
      </dgm:t>
    </dgm:pt>
    <dgm:pt modelId="{D6C101EA-0B80-4477-96C5-F9FBD9BD3AB0}" type="sibTrans" cxnId="{52E8BEFB-B29A-4DBE-A3AC-FB20220FFD3E}">
      <dgm:prSet/>
      <dgm:spPr/>
      <dgm:t>
        <a:bodyPr/>
        <a:lstStyle/>
        <a:p>
          <a:endParaRPr lang="en-US"/>
        </a:p>
      </dgm:t>
    </dgm:pt>
    <dgm:pt modelId="{AECB97E4-BE54-4C70-B65A-8A6413F81116}" type="parTrans" cxnId="{52E8BEFB-B29A-4DBE-A3AC-FB20220FFD3E}">
      <dgm:prSet/>
      <dgm:spPr/>
      <dgm:t>
        <a:bodyPr/>
        <a:lstStyle/>
        <a:p>
          <a:endParaRPr lang="en-US"/>
        </a:p>
      </dgm:t>
    </dgm:pt>
    <dgm:pt modelId="{7ECBCFA9-48A4-4D43-96C1-A9608B22D6EB}">
      <dgm:prSet custT="1"/>
      <dgm:spPr/>
      <dgm:t>
        <a:bodyPr/>
        <a:lstStyle/>
        <a:p>
          <a:r>
            <a:rPr lang="en-US" sz="1400" b="1" dirty="0" smtClean="0">
              <a:latin typeface="Gill Sans MT" panose="020B0502020104020203" pitchFamily="34" charset="0"/>
            </a:rPr>
            <a:t>Renal</a:t>
          </a:r>
          <a:r>
            <a:rPr lang="en-US" sz="1400" dirty="0" smtClean="0">
              <a:latin typeface="Gill Sans MT" panose="020B0502020104020203" pitchFamily="34" charset="0"/>
            </a:rPr>
            <a:t>: serum creatinine &gt; 1.1mg/dL or doubling of baseline, oliguria (&lt; 400 cc urine in 24 hours)</a:t>
          </a:r>
          <a:endParaRPr lang="en-US" sz="1400" dirty="0">
            <a:latin typeface="Gill Sans MT" panose="020B0502020104020203" pitchFamily="34" charset="0"/>
          </a:endParaRPr>
        </a:p>
      </dgm:t>
    </dgm:pt>
    <dgm:pt modelId="{A7C96948-263D-44E9-A5D6-68C28A619AEB}" type="sibTrans" cxnId="{06B63B45-9451-4E7A-9FFE-5597F2D58FBD}">
      <dgm:prSet/>
      <dgm:spPr/>
      <dgm:t>
        <a:bodyPr/>
        <a:lstStyle/>
        <a:p>
          <a:endParaRPr lang="en-US"/>
        </a:p>
      </dgm:t>
    </dgm:pt>
    <dgm:pt modelId="{9E9BBF6B-B5D4-42FD-BA32-EF0525A10A02}" type="parTrans" cxnId="{06B63B45-9451-4E7A-9FFE-5597F2D58FBD}">
      <dgm:prSet/>
      <dgm:spPr/>
      <dgm:t>
        <a:bodyPr/>
        <a:lstStyle/>
        <a:p>
          <a:endParaRPr lang="en-US"/>
        </a:p>
      </dgm:t>
    </dgm:pt>
    <dgm:pt modelId="{B30F188A-29F7-4982-A49B-7DE184F9934A}">
      <dgm:prSet custT="1"/>
      <dgm:spPr/>
      <dgm:t>
        <a:bodyPr/>
        <a:lstStyle/>
        <a:p>
          <a:r>
            <a:rPr lang="en-US" sz="1400" b="1" dirty="0" smtClean="0">
              <a:latin typeface="Gill Sans MT" panose="020B0502020104020203" pitchFamily="34" charset="0"/>
            </a:rPr>
            <a:t>Hematologic</a:t>
          </a:r>
          <a:r>
            <a:rPr lang="en-US" sz="1400" dirty="0" smtClean="0">
              <a:latin typeface="Gill Sans MT" panose="020B0502020104020203" pitchFamily="34" charset="0"/>
            </a:rPr>
            <a:t>: platelets less than 100,000 cells/mcL</a:t>
          </a:r>
          <a:endParaRPr lang="en-US" sz="1400" dirty="0">
            <a:latin typeface="Gill Sans MT" panose="020B0502020104020203" pitchFamily="34" charset="0"/>
          </a:endParaRPr>
        </a:p>
      </dgm:t>
    </dgm:pt>
    <dgm:pt modelId="{9647DB1B-7140-4199-82A6-150267ABBE5E}" type="sibTrans" cxnId="{FB5717B3-36C6-4D59-A2A0-D2BD1DAB8917}">
      <dgm:prSet/>
      <dgm:spPr/>
      <dgm:t>
        <a:bodyPr/>
        <a:lstStyle/>
        <a:p>
          <a:endParaRPr lang="en-US"/>
        </a:p>
      </dgm:t>
    </dgm:pt>
    <dgm:pt modelId="{8DA71107-947F-43EA-886E-2BAB6C46519F}" type="parTrans" cxnId="{FB5717B3-36C6-4D59-A2A0-D2BD1DAB8917}">
      <dgm:prSet/>
      <dgm:spPr/>
      <dgm:t>
        <a:bodyPr/>
        <a:lstStyle/>
        <a:p>
          <a:endParaRPr lang="en-US"/>
        </a:p>
      </dgm:t>
    </dgm:pt>
    <dgm:pt modelId="{A5E531A4-AF31-4E13-A6D8-6004F525CE39}">
      <dgm:prSet custT="1"/>
      <dgm:spPr/>
      <dgm:t>
        <a:bodyPr/>
        <a:lstStyle/>
        <a:p>
          <a:r>
            <a:rPr lang="en-US" sz="1400" b="0" dirty="0" smtClean="0">
              <a:latin typeface="Gill Sans MT" panose="020B0502020104020203" pitchFamily="34" charset="0"/>
            </a:rPr>
            <a:t>Antenatal corticosteroids to promote fetal lung maturity if WHO safety criteria met</a:t>
          </a:r>
          <a:endParaRPr lang="en-US" sz="1400" b="0" dirty="0">
            <a:latin typeface="Gill Sans MT" panose="020B0502020104020203" pitchFamily="34" charset="0"/>
          </a:endParaRPr>
        </a:p>
      </dgm:t>
    </dgm:pt>
    <dgm:pt modelId="{C2ECD6FE-5148-48A7-817A-3CD545EFB965}" type="parTrans" cxnId="{A9D0BCEF-268C-4D13-A5DE-8BCABB5F0FFE}">
      <dgm:prSet/>
      <dgm:spPr/>
    </dgm:pt>
    <dgm:pt modelId="{2BBC7DFF-1CDF-4A73-8D3F-0B2CB823F368}" type="sibTrans" cxnId="{A9D0BCEF-268C-4D13-A5DE-8BCABB5F0FFE}">
      <dgm:prSet/>
      <dgm:spPr/>
    </dgm:pt>
    <dgm:pt modelId="{677CD24D-0BBD-4A33-9F8C-83A5A579F4F3}" type="pres">
      <dgm:prSet presAssocID="{4170179E-FD2A-46D2-B21B-F3C83AC96701}" presName="Name0" presStyleCnt="0">
        <dgm:presLayoutVars>
          <dgm:dir/>
          <dgm:animLvl val="lvl"/>
          <dgm:resizeHandles val="exact"/>
        </dgm:presLayoutVars>
      </dgm:prSet>
      <dgm:spPr/>
    </dgm:pt>
    <dgm:pt modelId="{8C0E39A0-7F0C-404A-8B7D-A3B1D4E1BAB7}" type="pres">
      <dgm:prSet presAssocID="{EE1515D1-654E-42B3-BEA1-1F67F4336C1B}" presName="linNode" presStyleCnt="0"/>
      <dgm:spPr/>
    </dgm:pt>
    <dgm:pt modelId="{6EAC2DBF-0DAF-458E-AD9F-5CD429877486}" type="pres">
      <dgm:prSet presAssocID="{EE1515D1-654E-42B3-BEA1-1F67F4336C1B}" presName="parentText" presStyleLbl="node1" presStyleIdx="0" presStyleCnt="2" custScaleX="60819">
        <dgm:presLayoutVars>
          <dgm:chMax val="1"/>
          <dgm:bulletEnabled val="1"/>
        </dgm:presLayoutVars>
      </dgm:prSet>
      <dgm:spPr/>
      <dgm:t>
        <a:bodyPr/>
        <a:lstStyle/>
        <a:p>
          <a:endParaRPr lang="en-US"/>
        </a:p>
      </dgm:t>
    </dgm:pt>
    <dgm:pt modelId="{2466CD9A-C534-43F0-B49D-3F166E647A53}" type="pres">
      <dgm:prSet presAssocID="{EE1515D1-654E-42B3-BEA1-1F67F4336C1B}" presName="descendantText" presStyleLbl="alignAccFollowNode1" presStyleIdx="0" presStyleCnt="2" custScaleX="135787" custScaleY="153763">
        <dgm:presLayoutVars>
          <dgm:bulletEnabled val="1"/>
        </dgm:presLayoutVars>
      </dgm:prSet>
      <dgm:spPr/>
      <dgm:t>
        <a:bodyPr/>
        <a:lstStyle/>
        <a:p>
          <a:endParaRPr lang="en-US"/>
        </a:p>
      </dgm:t>
    </dgm:pt>
    <dgm:pt modelId="{803CE72F-70EB-455F-96CA-02EAC087ABF4}" type="pres">
      <dgm:prSet presAssocID="{86D47AF7-C73F-4A8F-AF8C-8350B243CA9F}" presName="sp" presStyleCnt="0"/>
      <dgm:spPr/>
    </dgm:pt>
    <dgm:pt modelId="{2FE6891A-3880-4FA9-B5C3-14351F2C180F}" type="pres">
      <dgm:prSet presAssocID="{F2ED0B9D-6A02-4480-B9A8-54BE11B5221C}" presName="linNode" presStyleCnt="0"/>
      <dgm:spPr/>
    </dgm:pt>
    <dgm:pt modelId="{E71C5254-1FEC-4529-985A-F8D23830EE3F}" type="pres">
      <dgm:prSet presAssocID="{F2ED0B9D-6A02-4480-B9A8-54BE11B5221C}" presName="parentText" presStyleLbl="node1" presStyleIdx="1" presStyleCnt="2" custScaleX="70566">
        <dgm:presLayoutVars>
          <dgm:chMax val="1"/>
          <dgm:bulletEnabled val="1"/>
        </dgm:presLayoutVars>
      </dgm:prSet>
      <dgm:spPr/>
      <dgm:t>
        <a:bodyPr/>
        <a:lstStyle/>
        <a:p>
          <a:endParaRPr lang="en-US"/>
        </a:p>
      </dgm:t>
    </dgm:pt>
    <dgm:pt modelId="{C3704FD6-F580-498E-AA40-57CED123BA56}" type="pres">
      <dgm:prSet presAssocID="{F2ED0B9D-6A02-4480-B9A8-54BE11B5221C}" presName="descendantText" presStyleLbl="alignAccFollowNode1" presStyleIdx="1" presStyleCnt="2" custScaleX="156134" custScaleY="125998">
        <dgm:presLayoutVars>
          <dgm:bulletEnabled val="1"/>
        </dgm:presLayoutVars>
      </dgm:prSet>
      <dgm:spPr/>
      <dgm:t>
        <a:bodyPr/>
        <a:lstStyle/>
        <a:p>
          <a:endParaRPr lang="en-US"/>
        </a:p>
      </dgm:t>
    </dgm:pt>
  </dgm:ptLst>
  <dgm:cxnLst>
    <dgm:cxn modelId="{8CDAA0FC-DCDE-4F1C-A182-AB17E287F482}" type="presOf" srcId="{3F93DBA7-5AED-4FE0-A75F-A80FF7A40943}" destId="{2466CD9A-C534-43F0-B49D-3F166E647A53}" srcOrd="0" destOrd="1" presId="urn:microsoft.com/office/officeart/2005/8/layout/vList5"/>
    <dgm:cxn modelId="{304717CE-72AA-4044-B075-42C2A5A0ACFB}" type="presOf" srcId="{4170179E-FD2A-46D2-B21B-F3C83AC96701}" destId="{677CD24D-0BBD-4A33-9F8C-83A5A579F4F3}" srcOrd="0" destOrd="0" presId="urn:microsoft.com/office/officeart/2005/8/layout/vList5"/>
    <dgm:cxn modelId="{778B0ACF-8080-4C8B-8F7C-32D72E0C3E1B}" srcId="{F2ED0B9D-6A02-4480-B9A8-54BE11B5221C}" destId="{7E81A794-BB02-4C50-AA6A-90AF8509DDEC}" srcOrd="1" destOrd="0" parTransId="{1D47EA78-4D15-4E64-ADF6-3A6FA7F3D298}" sibTransId="{2ADE5A69-BD87-4243-AEAF-03ECA01CD8C7}"/>
    <dgm:cxn modelId="{A9D0BCEF-268C-4D13-A5DE-8BCABB5F0FFE}" srcId="{F2ED0B9D-6A02-4480-B9A8-54BE11B5221C}" destId="{A5E531A4-AF31-4E13-A6D8-6004F525CE39}" srcOrd="5" destOrd="0" parTransId="{C2ECD6FE-5148-48A7-817A-3CD545EFB965}" sibTransId="{2BBC7DFF-1CDF-4A73-8D3F-0B2CB823F368}"/>
    <dgm:cxn modelId="{7C926686-381F-495A-B11F-9F153C8AE08F}" type="presOf" srcId="{8861AE69-0497-4CED-BE1D-10169EC270E2}" destId="{C3704FD6-F580-498E-AA40-57CED123BA56}" srcOrd="0" destOrd="6" presId="urn:microsoft.com/office/officeart/2005/8/layout/vList5"/>
    <dgm:cxn modelId="{CA75BF25-AAB0-4187-B9AD-EC14B5D38D6C}" srcId="{F2ED0B9D-6A02-4480-B9A8-54BE11B5221C}" destId="{50C1C3BC-E11A-4DA5-9D7E-1D4249DA7F14}" srcOrd="2" destOrd="0" parTransId="{16E2BF14-7613-4246-8F3F-B1A41D6051DF}" sibTransId="{90DCB5CE-3FCD-466B-979A-F087630FFE64}"/>
    <dgm:cxn modelId="{FB5717B3-36C6-4D59-A2A0-D2BD1DAB8917}" srcId="{EE1515D1-654E-42B3-BEA1-1F67F4336C1B}" destId="{B30F188A-29F7-4982-A49B-7DE184F9934A}" srcOrd="8" destOrd="0" parTransId="{8DA71107-947F-43EA-886E-2BAB6C46519F}" sibTransId="{9647DB1B-7140-4199-82A6-150267ABBE5E}"/>
    <dgm:cxn modelId="{6E7A4D2A-65B2-41C0-8798-D933DAC6BDBF}" type="presOf" srcId="{F2ED0B9D-6A02-4480-B9A8-54BE11B5221C}" destId="{E71C5254-1FEC-4529-985A-F8D23830EE3F}" srcOrd="0" destOrd="0" presId="urn:microsoft.com/office/officeart/2005/8/layout/vList5"/>
    <dgm:cxn modelId="{17C008B1-7AE6-4796-850F-13A2A8D7686F}" type="presOf" srcId="{600629CB-FF4B-4129-BF46-7DD9E2ECE881}" destId="{C3704FD6-F580-498E-AA40-57CED123BA56}" srcOrd="0" destOrd="3" presId="urn:microsoft.com/office/officeart/2005/8/layout/vList5"/>
    <dgm:cxn modelId="{EA0B340A-C311-4A52-A55B-121F8C316203}" srcId="{4170179E-FD2A-46D2-B21B-F3C83AC96701}" destId="{F2ED0B9D-6A02-4480-B9A8-54BE11B5221C}" srcOrd="1" destOrd="0" parTransId="{5C05B7EE-E708-4105-836C-5409DEB0770E}" sibTransId="{6C40DBD0-8AD2-4F69-AAA7-6D40C57CABF5}"/>
    <dgm:cxn modelId="{9F6D2F16-3FA6-48EF-A39D-DABE3A15AD86}" type="presOf" srcId="{FD3E17D4-1701-4C9B-A621-F1876ABA1B15}" destId="{2466CD9A-C534-43F0-B49D-3F166E647A53}" srcOrd="0" destOrd="6" presId="urn:microsoft.com/office/officeart/2005/8/layout/vList5"/>
    <dgm:cxn modelId="{8CC35FDF-3A4A-4EE8-832A-44BEDBA45ECE}" type="presOf" srcId="{ECD57285-E287-4F13-8CB9-89F9C3AF5E30}" destId="{C3704FD6-F580-498E-AA40-57CED123BA56}" srcOrd="0" destOrd="11" presId="urn:microsoft.com/office/officeart/2005/8/layout/vList5"/>
    <dgm:cxn modelId="{06B63B45-9451-4E7A-9FFE-5597F2D58FBD}" srcId="{EE1515D1-654E-42B3-BEA1-1F67F4336C1B}" destId="{7ECBCFA9-48A4-4D43-96C1-A9608B22D6EB}" srcOrd="7" destOrd="0" parTransId="{9E9BBF6B-B5D4-42FD-BA32-EF0525A10A02}" sibTransId="{A7C96948-263D-44E9-A5D6-68C28A619AEB}"/>
    <dgm:cxn modelId="{3D1111B1-D5CA-4D59-A8BF-0E2707A22500}" srcId="{F2ED0B9D-6A02-4480-B9A8-54BE11B5221C}" destId="{20C685E6-4EF0-451E-A3E7-410F28A40523}" srcOrd="8" destOrd="0" parTransId="{65E3DC18-5DEA-4AB9-BB80-7C8500F55448}" sibTransId="{D0F8013C-C017-4D72-8AE8-3D94E8F0F5F7}"/>
    <dgm:cxn modelId="{A49F205B-C235-42D4-BADF-8B92B9AA0EDC}" srcId="{4170179E-FD2A-46D2-B21B-F3C83AC96701}" destId="{EE1515D1-654E-42B3-BEA1-1F67F4336C1B}" srcOrd="0" destOrd="0" parTransId="{9312A607-DEC1-460B-A418-86F42AA5AFA0}" sibTransId="{86D47AF7-C73F-4A8F-AF8C-8350B243CA9F}"/>
    <dgm:cxn modelId="{F4610350-F799-4FD3-9E39-0A4FF51A58C0}" type="presOf" srcId="{7E81A794-BB02-4C50-AA6A-90AF8509DDEC}" destId="{C3704FD6-F580-498E-AA40-57CED123BA56}" srcOrd="0" destOrd="1" presId="urn:microsoft.com/office/officeart/2005/8/layout/vList5"/>
    <dgm:cxn modelId="{75B24331-F537-41E5-A38B-B123BDFA641D}" srcId="{F2ED0B9D-6A02-4480-B9A8-54BE11B5221C}" destId="{D554EC40-3C5A-4C37-87E3-CD5CBA565AE7}" srcOrd="4" destOrd="0" parTransId="{7F8D6D7C-6B0C-4684-8F30-60726132E251}" sibTransId="{2718C928-D180-4137-9653-E70E8A5329EE}"/>
    <dgm:cxn modelId="{36AF0CB9-2E5D-43B9-A3A1-DF7E714041A1}" srcId="{F2ED0B9D-6A02-4480-B9A8-54BE11B5221C}" destId="{3183C541-09C9-4E6B-B559-0D6323F79183}" srcOrd="10" destOrd="0" parTransId="{701A2353-984B-487E-8E6E-12CBA2C70340}" sibTransId="{C7B3D646-49E6-435B-84A4-11D1C7155959}"/>
    <dgm:cxn modelId="{52E8BEFB-B29A-4DBE-A3AC-FB20220FFD3E}" srcId="{EE1515D1-654E-42B3-BEA1-1F67F4336C1B}" destId="{FD3E17D4-1701-4C9B-A621-F1876ABA1B15}" srcOrd="6" destOrd="0" parTransId="{AECB97E4-BE54-4C70-B65A-8A6413F81116}" sibTransId="{D6C101EA-0B80-4477-96C5-F9FBD9BD3AB0}"/>
    <dgm:cxn modelId="{6ED48006-A697-459D-B779-9B8DED62A1B4}" type="presOf" srcId="{3161DC6C-5D6E-4DC2-98F7-89888684D714}" destId="{2466CD9A-C534-43F0-B49D-3F166E647A53}" srcOrd="0" destOrd="5" presId="urn:microsoft.com/office/officeart/2005/8/layout/vList5"/>
    <dgm:cxn modelId="{69165676-5C85-4E6C-B7BB-20646BB492C8}" type="presOf" srcId="{A5E531A4-AF31-4E13-A6D8-6004F525CE39}" destId="{C3704FD6-F580-498E-AA40-57CED123BA56}" srcOrd="0" destOrd="5" presId="urn:microsoft.com/office/officeart/2005/8/layout/vList5"/>
    <dgm:cxn modelId="{8CB49E7F-1564-42DE-8EB1-43A167974F00}" srcId="{F2ED0B9D-6A02-4480-B9A8-54BE11B5221C}" destId="{C197CF45-A446-4688-955B-6EF97438321B}" srcOrd="0" destOrd="0" parTransId="{433E9AA5-A341-42D5-BC98-B50CE2DFB880}" sibTransId="{1E5AD03B-261E-4B4F-AF85-CD2ABC299283}"/>
    <dgm:cxn modelId="{1778D269-ADAB-41DB-AAE9-E799EE8B37FF}" type="presOf" srcId="{B30F188A-29F7-4982-A49B-7DE184F9934A}" destId="{2466CD9A-C534-43F0-B49D-3F166E647A53}" srcOrd="0" destOrd="8" presId="urn:microsoft.com/office/officeart/2005/8/layout/vList5"/>
    <dgm:cxn modelId="{50F1E987-607F-4409-AC83-9FABE98995B7}" srcId="{F2ED0B9D-6A02-4480-B9A8-54BE11B5221C}" destId="{ECD57285-E287-4F13-8CB9-89F9C3AF5E30}" srcOrd="11" destOrd="0" parTransId="{5B9F26A2-E5C3-4349-8DBA-B82167B9619B}" sibTransId="{34ED4985-AB26-4A61-B438-5022F2563740}"/>
    <dgm:cxn modelId="{017B4FC0-CE44-4951-8209-79C00B78B6E3}" type="presOf" srcId="{D554EC40-3C5A-4C37-87E3-CD5CBA565AE7}" destId="{C3704FD6-F580-498E-AA40-57CED123BA56}" srcOrd="0" destOrd="4" presId="urn:microsoft.com/office/officeart/2005/8/layout/vList5"/>
    <dgm:cxn modelId="{33F3FE3E-960A-409D-B51F-665B057468E3}" srcId="{EE1515D1-654E-42B3-BEA1-1F67F4336C1B}" destId="{F59A9CE5-904F-46E2-A388-A30B76588EF8}" srcOrd="2" destOrd="0" parTransId="{ECE6AEE8-A6CA-45D9-A752-A9CD208EF3D0}" sibTransId="{0249CBD8-35FB-4B1B-A69B-67699A922949}"/>
    <dgm:cxn modelId="{04477760-02AB-4C41-B10A-2335D05E1034}" type="presOf" srcId="{20C685E6-4EF0-451E-A3E7-410F28A40523}" destId="{C3704FD6-F580-498E-AA40-57CED123BA56}" srcOrd="0" destOrd="8" presId="urn:microsoft.com/office/officeart/2005/8/layout/vList5"/>
    <dgm:cxn modelId="{39E3025E-97AC-4E00-889D-E04DC126455E}" srcId="{F2ED0B9D-6A02-4480-B9A8-54BE11B5221C}" destId="{56E5F975-4AF9-4A5D-BB0D-8553A812AF5A}" srcOrd="9" destOrd="0" parTransId="{37CEEC8A-75B8-425C-ACEF-5C52BBFD370A}" sibTransId="{43350DE9-948C-4C1E-8B49-4E347C071F5F}"/>
    <dgm:cxn modelId="{417B3DAF-6309-4B90-BDFF-1FB54F3EE2F7}" srcId="{EE1515D1-654E-42B3-BEA1-1F67F4336C1B}" destId="{D860605A-34A1-41A6-A59E-3180BD1CD2E9}" srcOrd="0" destOrd="0" parTransId="{736D55F5-1803-426A-AC12-F4E8C9354A02}" sibTransId="{D3B33ADE-54FD-4F9A-80DC-528CC4796A1F}"/>
    <dgm:cxn modelId="{2A59D3CD-2ACB-482E-8411-1DAB5BCAFDB8}" type="presOf" srcId="{6C5EE7FD-B786-4256-8FDA-D8A9CCEB6650}" destId="{2466CD9A-C534-43F0-B49D-3F166E647A53}" srcOrd="0" destOrd="4" presId="urn:microsoft.com/office/officeart/2005/8/layout/vList5"/>
    <dgm:cxn modelId="{1613747D-AB37-4E7F-B5FF-F202AEF07C5F}" type="presOf" srcId="{1188FB0E-9D09-48F5-8269-C82C3B4A8FF2}" destId="{2466CD9A-C534-43F0-B49D-3F166E647A53}" srcOrd="0" destOrd="3" presId="urn:microsoft.com/office/officeart/2005/8/layout/vList5"/>
    <dgm:cxn modelId="{32C2F5A9-4F2B-43CD-81B2-5D043E6731CF}" type="presOf" srcId="{7ECBCFA9-48A4-4D43-96C1-A9608B22D6EB}" destId="{2466CD9A-C534-43F0-B49D-3F166E647A53}" srcOrd="0" destOrd="7" presId="urn:microsoft.com/office/officeart/2005/8/layout/vList5"/>
    <dgm:cxn modelId="{DE64D748-F487-483B-9A15-C88D766FE91E}" srcId="{EE1515D1-654E-42B3-BEA1-1F67F4336C1B}" destId="{3F93DBA7-5AED-4FE0-A75F-A80FF7A40943}" srcOrd="1" destOrd="0" parTransId="{1CA0F870-0BEA-4C2B-960E-66420B3389AC}" sibTransId="{2DA68D64-99DB-40C3-87EE-E48A9042430C}"/>
    <dgm:cxn modelId="{E8B72F07-7869-49BC-A08F-5846F2C58CAE}" type="presOf" srcId="{56E5F975-4AF9-4A5D-BB0D-8553A812AF5A}" destId="{C3704FD6-F580-498E-AA40-57CED123BA56}" srcOrd="0" destOrd="9" presId="urn:microsoft.com/office/officeart/2005/8/layout/vList5"/>
    <dgm:cxn modelId="{AF203E8D-A092-495D-B7D3-1FF141573590}" srcId="{F2ED0B9D-6A02-4480-B9A8-54BE11B5221C}" destId="{0A45F957-BE1F-41DF-AA3F-B53890A7E3DC}" srcOrd="7" destOrd="0" parTransId="{A91A65C8-D0D3-4068-8A52-F81E76588209}" sibTransId="{5C75FF0B-9B99-48F7-A7AC-C109F3188648}"/>
    <dgm:cxn modelId="{1D6E752F-00C2-4320-8389-9D318CD5A9A1}" srcId="{F2ED0B9D-6A02-4480-B9A8-54BE11B5221C}" destId="{8861AE69-0497-4CED-BE1D-10169EC270E2}" srcOrd="6" destOrd="0" parTransId="{8984EC69-7AC8-4F72-9A29-0DCD59B3C2A4}" sibTransId="{D3207F75-DF42-4010-99D3-11523F8316C8}"/>
    <dgm:cxn modelId="{1DAE6E0F-6A29-41AC-B50C-2D8A4B72011E}" srcId="{EE1515D1-654E-42B3-BEA1-1F67F4336C1B}" destId="{3161DC6C-5D6E-4DC2-98F7-89888684D714}" srcOrd="5" destOrd="0" parTransId="{4FE122D6-C4F0-4C52-A25C-89ECB0CF3979}" sibTransId="{E8D6D468-4C0F-465C-9DB2-F5C0A2086B21}"/>
    <dgm:cxn modelId="{AD7423F5-A53D-4CA4-A654-7EA0925F52B7}" type="presOf" srcId="{3183C541-09C9-4E6B-B559-0D6323F79183}" destId="{C3704FD6-F580-498E-AA40-57CED123BA56}" srcOrd="0" destOrd="10" presId="urn:microsoft.com/office/officeart/2005/8/layout/vList5"/>
    <dgm:cxn modelId="{6E8A163E-B113-4978-BF0C-F68E34331287}" srcId="{EE1515D1-654E-42B3-BEA1-1F67F4336C1B}" destId="{1188FB0E-9D09-48F5-8269-C82C3B4A8FF2}" srcOrd="3" destOrd="0" parTransId="{5C04BC92-FADF-4AE7-A3A5-9DC56E34F075}" sibTransId="{AE398387-14B4-4583-85BA-F69ADD1BBECC}"/>
    <dgm:cxn modelId="{EC0C60AF-CD30-4B32-90C9-77BCB69BAB87}" type="presOf" srcId="{50C1C3BC-E11A-4DA5-9D7E-1D4249DA7F14}" destId="{C3704FD6-F580-498E-AA40-57CED123BA56}" srcOrd="0" destOrd="2" presId="urn:microsoft.com/office/officeart/2005/8/layout/vList5"/>
    <dgm:cxn modelId="{2D7369C0-057C-4D88-84B8-6B500F2A58EF}" type="presOf" srcId="{F59A9CE5-904F-46E2-A388-A30B76588EF8}" destId="{2466CD9A-C534-43F0-B49D-3F166E647A53}" srcOrd="0" destOrd="2" presId="urn:microsoft.com/office/officeart/2005/8/layout/vList5"/>
    <dgm:cxn modelId="{54AA342D-E37D-4DB5-BA3D-64D01E483AEA}" srcId="{F2ED0B9D-6A02-4480-B9A8-54BE11B5221C}" destId="{600629CB-FF4B-4129-BF46-7DD9E2ECE881}" srcOrd="3" destOrd="0" parTransId="{240FF966-6DD7-491C-9D23-4752ACBA8D6D}" sibTransId="{8DA3E3D4-EBEA-402C-9F30-2B1990206658}"/>
    <dgm:cxn modelId="{513EB2A6-27F9-423E-AED0-29A55B49B53E}" srcId="{EE1515D1-654E-42B3-BEA1-1F67F4336C1B}" destId="{6C5EE7FD-B786-4256-8FDA-D8A9CCEB6650}" srcOrd="4" destOrd="0" parTransId="{9796A5C5-7A21-4BED-A2F7-13AA865E754E}" sibTransId="{AE61F097-3444-4A56-BEFA-2A274CE335F5}"/>
    <dgm:cxn modelId="{08A79B69-C5F6-452C-A5D8-EB1747BEBBA5}" type="presOf" srcId="{EE1515D1-654E-42B3-BEA1-1F67F4336C1B}" destId="{6EAC2DBF-0DAF-458E-AD9F-5CD429877486}" srcOrd="0" destOrd="0" presId="urn:microsoft.com/office/officeart/2005/8/layout/vList5"/>
    <dgm:cxn modelId="{049A4447-D30B-4B4C-B7C7-444975A33142}" type="presOf" srcId="{0A45F957-BE1F-41DF-AA3F-B53890A7E3DC}" destId="{C3704FD6-F580-498E-AA40-57CED123BA56}" srcOrd="0" destOrd="7" presId="urn:microsoft.com/office/officeart/2005/8/layout/vList5"/>
    <dgm:cxn modelId="{8B0EF710-25BA-4887-8380-1329A5562795}" type="presOf" srcId="{D860605A-34A1-41A6-A59E-3180BD1CD2E9}" destId="{2466CD9A-C534-43F0-B49D-3F166E647A53}" srcOrd="0" destOrd="0" presId="urn:microsoft.com/office/officeart/2005/8/layout/vList5"/>
    <dgm:cxn modelId="{7DCD6D9B-87D2-45D1-B741-412AF0C86F97}" type="presOf" srcId="{C197CF45-A446-4688-955B-6EF97438321B}" destId="{C3704FD6-F580-498E-AA40-57CED123BA56}" srcOrd="0" destOrd="0" presId="urn:microsoft.com/office/officeart/2005/8/layout/vList5"/>
    <dgm:cxn modelId="{4D507B43-8C87-49A3-AA33-D76A4A07B925}" type="presParOf" srcId="{677CD24D-0BBD-4A33-9F8C-83A5A579F4F3}" destId="{8C0E39A0-7F0C-404A-8B7D-A3B1D4E1BAB7}" srcOrd="0" destOrd="0" presId="urn:microsoft.com/office/officeart/2005/8/layout/vList5"/>
    <dgm:cxn modelId="{AC692676-EBB9-4600-A7B0-2EF4B2FA95C6}" type="presParOf" srcId="{8C0E39A0-7F0C-404A-8B7D-A3B1D4E1BAB7}" destId="{6EAC2DBF-0DAF-458E-AD9F-5CD429877486}" srcOrd="0" destOrd="0" presId="urn:microsoft.com/office/officeart/2005/8/layout/vList5"/>
    <dgm:cxn modelId="{962D0BBC-54F0-449D-A0B5-85167500B70A}" type="presParOf" srcId="{8C0E39A0-7F0C-404A-8B7D-A3B1D4E1BAB7}" destId="{2466CD9A-C534-43F0-B49D-3F166E647A53}" srcOrd="1" destOrd="0" presId="urn:microsoft.com/office/officeart/2005/8/layout/vList5"/>
    <dgm:cxn modelId="{7B8A8DCB-9DB5-4294-9971-02BC954673A4}" type="presParOf" srcId="{677CD24D-0BBD-4A33-9F8C-83A5A579F4F3}" destId="{803CE72F-70EB-455F-96CA-02EAC087ABF4}" srcOrd="1" destOrd="0" presId="urn:microsoft.com/office/officeart/2005/8/layout/vList5"/>
    <dgm:cxn modelId="{DAB837FF-0777-46E6-8A54-57F8AE6C5648}" type="presParOf" srcId="{677CD24D-0BBD-4A33-9F8C-83A5A579F4F3}" destId="{2FE6891A-3880-4FA9-B5C3-14351F2C180F}" srcOrd="2" destOrd="0" presId="urn:microsoft.com/office/officeart/2005/8/layout/vList5"/>
    <dgm:cxn modelId="{421E3D8B-F360-443B-86A1-67A7E14C352C}" type="presParOf" srcId="{2FE6891A-3880-4FA9-B5C3-14351F2C180F}" destId="{E71C5254-1FEC-4529-985A-F8D23830EE3F}" srcOrd="0" destOrd="0" presId="urn:microsoft.com/office/officeart/2005/8/layout/vList5"/>
    <dgm:cxn modelId="{2619E8A1-67CB-4CDC-927F-60F51F762361}" type="presParOf" srcId="{2FE6891A-3880-4FA9-B5C3-14351F2C180F}" destId="{C3704FD6-F580-498E-AA40-57CED123BA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8B9D5-037D-457D-BF8F-4105C379DB20}">
      <dsp:nvSpPr>
        <dsp:cNvPr id="0" name=""/>
        <dsp:cNvSpPr/>
      </dsp:nvSpPr>
      <dsp:spPr>
        <a:xfrm rot="5400000">
          <a:off x="4286979" y="-1866488"/>
          <a:ext cx="2004133" cy="587806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i="0" u="sng" kern="1200" dirty="0" smtClean="0">
              <a:latin typeface="Gill Sans MT" panose="020B0502020104020203" pitchFamily="34" charset="0"/>
            </a:rPr>
            <a:t>New onset hypertension and proteinuria after 20 weeks of gestation:</a:t>
          </a:r>
          <a:endParaRPr lang="en-US" sz="1400" b="1" i="0"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panose="020B0502020104020203" pitchFamily="34" charset="0"/>
            </a:rPr>
            <a:t>Systolic blood pressure </a:t>
          </a:r>
          <a:r>
            <a:rPr lang="en-GB" sz="1400" b="1" u="sng" kern="1200" dirty="0" smtClean="0"/>
            <a:t>&gt;</a:t>
          </a:r>
          <a:r>
            <a:rPr lang="en-GB" sz="1400" b="1" kern="1200" dirty="0" smtClean="0"/>
            <a:t> </a:t>
          </a:r>
          <a:r>
            <a:rPr lang="en-US" sz="1400" kern="1200" dirty="0" smtClean="0">
              <a:latin typeface="Gill Sans MT" panose="020B0502020104020203" pitchFamily="34" charset="0"/>
            </a:rPr>
            <a:t>140 and/or diastolic blood pressure </a:t>
          </a:r>
          <a:r>
            <a:rPr lang="en-GB" sz="1400" b="1" u="sng" kern="1200" dirty="0" smtClean="0"/>
            <a:t>&gt;</a:t>
          </a:r>
          <a:r>
            <a:rPr lang="en-GB" sz="1400" b="1" kern="1200" dirty="0" smtClean="0"/>
            <a:t> </a:t>
          </a:r>
          <a:r>
            <a:rPr lang="en-US" sz="1400" kern="1200" dirty="0" smtClean="0">
              <a:latin typeface="Gill Sans MT" panose="020B0502020104020203" pitchFamily="34" charset="0"/>
            </a:rPr>
            <a:t> 90 after 20 weeks of gestation</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panose="020B0502020104020203" pitchFamily="34" charset="0"/>
            </a:rPr>
            <a:t>Proteinuria 2+ on dipstick</a:t>
          </a:r>
          <a:endParaRPr lang="en-US" sz="1400" kern="1200" dirty="0">
            <a:solidFill>
              <a:schemeClr val="tx1"/>
            </a:solidFill>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ill Sans MT" panose="020B0502020104020203" pitchFamily="34" charset="0"/>
            </a:rPr>
            <a:t>No severe features of PE/E present (see next slide for severe features)</a:t>
          </a:r>
          <a:endParaRPr lang="en-US" sz="1400" kern="1200" dirty="0">
            <a:solidFill>
              <a:schemeClr val="tx1"/>
            </a:solidFill>
            <a:latin typeface="Gill Sans MT" panose="020B0502020104020203" pitchFamily="34" charset="0"/>
          </a:endParaRPr>
        </a:p>
      </dsp:txBody>
      <dsp:txXfrm rot="-5400000">
        <a:off x="2350015" y="168310"/>
        <a:ext cx="5780228" cy="1808465"/>
      </dsp:txXfrm>
    </dsp:sp>
    <dsp:sp modelId="{2BF26C73-8919-49FE-973E-035E7F4C2499}">
      <dsp:nvSpPr>
        <dsp:cNvPr id="0" name=""/>
        <dsp:cNvSpPr/>
      </dsp:nvSpPr>
      <dsp:spPr>
        <a:xfrm>
          <a:off x="732" y="529"/>
          <a:ext cx="2349282" cy="214402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Diagnosis of (mild) pre-eclampsia</a:t>
          </a:r>
          <a:endParaRPr lang="en-US" sz="1600" b="1" kern="1200" dirty="0">
            <a:latin typeface="Gill Sans MT" panose="020B0502020104020203" pitchFamily="34" charset="0"/>
          </a:endParaRPr>
        </a:p>
      </dsp:txBody>
      <dsp:txXfrm>
        <a:off x="105395" y="105192"/>
        <a:ext cx="2139956" cy="1934700"/>
      </dsp:txXfrm>
    </dsp:sp>
    <dsp:sp modelId="{7A720D49-1A02-46CC-8807-D276F0B3E249}">
      <dsp:nvSpPr>
        <dsp:cNvPr id="0" name=""/>
        <dsp:cNvSpPr/>
      </dsp:nvSpPr>
      <dsp:spPr>
        <a:xfrm rot="5400000">
          <a:off x="3623498" y="980572"/>
          <a:ext cx="3334184" cy="5876553"/>
        </a:xfrm>
        <a:prstGeom prst="round2SameRect">
          <a:avLst/>
        </a:prstGeom>
        <a:solidFill>
          <a:schemeClr val="accent4">
            <a:tint val="40000"/>
            <a:alpha val="90000"/>
            <a:hueOff val="-969381"/>
            <a:satOff val="43643"/>
            <a:lumOff val="10191"/>
            <a:alphaOff val="0"/>
          </a:schemeClr>
        </a:solidFill>
        <a:ln w="9525" cap="flat" cmpd="sng" algn="ctr">
          <a:solidFill>
            <a:schemeClr val="accent4">
              <a:tint val="40000"/>
              <a:alpha val="90000"/>
              <a:hueOff val="-969381"/>
              <a:satOff val="43643"/>
              <a:lumOff val="101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u="sng" kern="1200" dirty="0" smtClean="0">
              <a:latin typeface="Gill Sans MT" panose="020B0502020104020203" pitchFamily="34" charset="0"/>
            </a:rPr>
            <a:t>Gestational age less than 37 + 0/7 weeks</a:t>
          </a:r>
          <a:endParaRPr lang="en-US" sz="1400" b="1"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As long as mother and fetal well-being remain stable, the goal is for the woman to reach 37 + 0/7 weeks before childbirth.</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However, </a:t>
          </a:r>
          <a:r>
            <a:rPr lang="en-US" sz="1400" b="1" kern="1200" dirty="0" smtClean="0">
              <a:latin typeface="Gill Sans MT" panose="020B0502020104020203" pitchFamily="34" charset="0"/>
            </a:rPr>
            <a:t>remain vigilant</a:t>
          </a:r>
          <a:r>
            <a:rPr lang="en-US" sz="1400" b="0" kern="1200" dirty="0" smtClean="0">
              <a:latin typeface="Gill Sans MT" panose="020B0502020104020203" pitchFamily="34" charset="0"/>
            </a:rPr>
            <a:t> because pre-eclampsia </a:t>
          </a:r>
          <a:r>
            <a:rPr lang="en-US" sz="1400" b="1" kern="1200" dirty="0" smtClean="0">
              <a:latin typeface="Gill Sans MT" panose="020B0502020104020203" pitchFamily="34" charset="0"/>
            </a:rPr>
            <a:t>may rapidly progress</a:t>
          </a:r>
          <a:r>
            <a:rPr lang="en-US" sz="1400" b="0" kern="1200" dirty="0" smtClean="0">
              <a:latin typeface="Gill Sans MT" panose="020B0502020104020203" pitchFamily="34" charset="0"/>
            </a:rPr>
            <a:t> to severe pre-eclampsia </a:t>
          </a:r>
          <a:r>
            <a:rPr lang="en-US" sz="1400" b="0" kern="1200" dirty="0" smtClean="0">
              <a:solidFill>
                <a:schemeClr val="tx1"/>
              </a:solidFill>
              <a:latin typeface="Gill Sans MT" panose="020B0502020104020203" pitchFamily="34" charset="0"/>
            </a:rPr>
            <a:t>at any time</a:t>
          </a:r>
          <a:endParaRPr lang="en-US" sz="1400" b="0" kern="1200" dirty="0">
            <a:solidFill>
              <a:schemeClr val="tx1"/>
            </a:solidFill>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Monitor the status of the woman and fetus closely. Regularly measure the woman’s blood pressure and assess for danger signs.</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kern="1200" dirty="0" smtClean="0">
              <a:latin typeface="Gill Sans MT" panose="020B0502020104020203" pitchFamily="34" charset="0"/>
            </a:rPr>
            <a:t>Outpatient care:</a:t>
          </a:r>
          <a:r>
            <a:rPr lang="en-US" sz="1400" b="0" kern="1200" dirty="0" smtClean="0">
              <a:latin typeface="Gill Sans MT" panose="020B0502020104020203" pitchFamily="34" charset="0"/>
            </a:rPr>
            <a:t> If blood pressure and </a:t>
          </a:r>
          <a:r>
            <a:rPr lang="en-US" sz="1400" b="1" kern="1200" dirty="0" smtClean="0">
              <a:latin typeface="Gill Sans MT" panose="020B0502020104020203" pitchFamily="34" charset="0"/>
            </a:rPr>
            <a:t>signs of pre-eclampsia normalize or remain unchanged</a:t>
          </a:r>
          <a:r>
            <a:rPr lang="en-US" sz="1400" b="0" kern="1200" dirty="0" smtClean="0">
              <a:latin typeface="Gill Sans MT" panose="020B0502020104020203" pitchFamily="34" charset="0"/>
            </a:rPr>
            <a:t>, follow up </a:t>
          </a:r>
          <a:r>
            <a:rPr lang="en-US" sz="1400" b="1" kern="1200" dirty="0" smtClean="0">
              <a:latin typeface="Gill Sans MT" panose="020B0502020104020203" pitchFamily="34" charset="0"/>
            </a:rPr>
            <a:t>twice per week.</a:t>
          </a:r>
          <a:r>
            <a:rPr lang="en-US" sz="1400" b="0" kern="1200" dirty="0" smtClean="0">
              <a:latin typeface="Gill Sans MT" panose="020B0502020104020203" pitchFamily="34" charset="0"/>
            </a:rPr>
            <a:t> </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If outpatient follow-up is not possible, admit the woman for close monitoring, including blood pressure and danger signs.</a:t>
          </a:r>
          <a:endParaRPr lang="en-US" sz="1400" b="0"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u="sng" kern="1200" dirty="0" smtClean="0">
              <a:latin typeface="Gill Sans MT" panose="020B0502020104020203" pitchFamily="34" charset="0"/>
            </a:rPr>
            <a:t>Gestational age greater than or equal to 37 + 0/7 weeks</a:t>
          </a:r>
          <a:endParaRPr lang="en-US" sz="1400" b="0"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Induce labour/childbirth</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endParaRPr lang="en-US" sz="1400" b="0" kern="1200" dirty="0">
            <a:latin typeface="Gill Sans MT" panose="020B0502020104020203" pitchFamily="34" charset="0"/>
          </a:endParaRPr>
        </a:p>
      </dsp:txBody>
      <dsp:txXfrm rot="-5400000">
        <a:off x="2352314" y="2414518"/>
        <a:ext cx="5713792" cy="3008662"/>
      </dsp:txXfrm>
    </dsp:sp>
    <dsp:sp modelId="{98B5DD40-C34F-445F-87AE-E93583ADD2D7}">
      <dsp:nvSpPr>
        <dsp:cNvPr id="0" name=""/>
        <dsp:cNvSpPr/>
      </dsp:nvSpPr>
      <dsp:spPr>
        <a:xfrm>
          <a:off x="732" y="2846836"/>
          <a:ext cx="2351581" cy="2144026"/>
        </a:xfrm>
        <a:prstGeom prst="roundRect">
          <a:avLst/>
        </a:prstGeom>
        <a:gradFill rotWithShape="0">
          <a:gsLst>
            <a:gs pos="0">
              <a:schemeClr val="accent4">
                <a:hueOff val="-300164"/>
                <a:satOff val="-41935"/>
                <a:lumOff val="54510"/>
                <a:alphaOff val="0"/>
                <a:tint val="50000"/>
                <a:satMod val="300000"/>
              </a:schemeClr>
            </a:gs>
            <a:gs pos="35000">
              <a:schemeClr val="accent4">
                <a:hueOff val="-300164"/>
                <a:satOff val="-41935"/>
                <a:lumOff val="54510"/>
                <a:alphaOff val="0"/>
                <a:tint val="37000"/>
                <a:satMod val="300000"/>
              </a:schemeClr>
            </a:gs>
            <a:gs pos="100000">
              <a:schemeClr val="accent4">
                <a:hueOff val="-300164"/>
                <a:satOff val="-41935"/>
                <a:lumOff val="5451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Monitoring and timing of childbirth for (mild) pre-eclampsia</a:t>
          </a:r>
          <a:endParaRPr lang="en-US" sz="1600" b="1" kern="1200" dirty="0">
            <a:latin typeface="Gill Sans MT" panose="020B0502020104020203" pitchFamily="34" charset="0"/>
          </a:endParaRPr>
        </a:p>
      </dsp:txBody>
      <dsp:txXfrm>
        <a:off x="105395" y="2951499"/>
        <a:ext cx="2142255" cy="1934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6CD9A-C534-43F0-B49D-3F166E647A53}">
      <dsp:nvSpPr>
        <dsp:cNvPr id="0" name=""/>
        <dsp:cNvSpPr/>
      </dsp:nvSpPr>
      <dsp:spPr>
        <a:xfrm rot="5400000">
          <a:off x="3578157" y="-1829874"/>
          <a:ext cx="3277025" cy="693725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u="sng" kern="1200" dirty="0" smtClean="0">
              <a:latin typeface="Gill Sans MT" panose="020B0502020104020203" pitchFamily="34" charset="0"/>
            </a:rPr>
            <a:t>New onset hypertension and proteinuria after 20 weeks of gestation:</a:t>
          </a:r>
          <a:endParaRPr lang="en-US" sz="1400" b="1"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panose="020B0502020104020203" pitchFamily="34" charset="0"/>
            </a:rPr>
            <a:t>Systolic blood pressure </a:t>
          </a:r>
          <a:r>
            <a:rPr lang="en-GB" sz="1400" b="1" u="sng" kern="1200" dirty="0" smtClean="0"/>
            <a:t>&gt;</a:t>
          </a:r>
          <a:r>
            <a:rPr lang="en-GB" sz="1400" b="1" kern="1200" dirty="0" smtClean="0"/>
            <a:t> </a:t>
          </a:r>
          <a:r>
            <a:rPr lang="en-US" sz="1400" kern="1200" dirty="0" smtClean="0">
              <a:latin typeface="Gill Sans MT" panose="020B0502020104020203" pitchFamily="34" charset="0"/>
            </a:rPr>
            <a:t>160 and/or diastolic blood pressure </a:t>
          </a:r>
          <a:r>
            <a:rPr lang="en-GB" sz="1400" b="1" u="sng" kern="1200" dirty="0" smtClean="0"/>
            <a:t>&gt;</a:t>
          </a:r>
          <a:r>
            <a:rPr lang="en-GB" sz="1400" b="1" kern="1200" dirty="0" smtClean="0"/>
            <a:t> </a:t>
          </a:r>
          <a:r>
            <a:rPr lang="en-US" sz="1400" kern="1200" dirty="0" smtClean="0">
              <a:latin typeface="Gill Sans MT" panose="020B0502020104020203" pitchFamily="34" charset="0"/>
            </a:rPr>
            <a:t> 110 after 20 weeks of gestation</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panose="020B0502020104020203" pitchFamily="34" charset="0"/>
            </a:rPr>
            <a:t>Proteinuria 2+ on dipstick</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u="sng" kern="1200" dirty="0" smtClean="0">
              <a:latin typeface="Gill Sans MT" panose="020B0502020104020203" pitchFamily="34" charset="0"/>
            </a:rPr>
            <a:t>Pre-eclampsia </a:t>
          </a:r>
          <a:r>
            <a:rPr lang="en-US" sz="1400" b="1" u="sng" kern="1200" dirty="0" smtClean="0">
              <a:latin typeface="Gill Sans MT" panose="020B0502020104020203" pitchFamily="34" charset="0"/>
            </a:rPr>
            <a:t>with any of the following present should be</a:t>
          </a:r>
          <a:r>
            <a:rPr lang="en-US" sz="1400" u="sng" kern="1200" dirty="0" smtClean="0">
              <a:latin typeface="Gill Sans MT" panose="020B0502020104020203" pitchFamily="34" charset="0"/>
            </a:rPr>
            <a:t> diagnosed as severe pre-eclampsia:</a:t>
          </a:r>
          <a:endParaRPr lang="en-US" sz="1400"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kern="1200" dirty="0" smtClean="0">
              <a:latin typeface="Gill Sans MT" panose="020B0502020104020203" pitchFamily="34" charset="0"/>
            </a:rPr>
            <a:t>Neurologic:</a:t>
          </a:r>
          <a:r>
            <a:rPr lang="en-US" sz="1400" kern="1200" dirty="0" smtClean="0">
              <a:latin typeface="Gill Sans MT" panose="020B0502020104020203" pitchFamily="34" charset="0"/>
            </a:rPr>
            <a:t> headache, vision changes, hyperreflexia or clonus</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kern="1200" dirty="0" smtClean="0">
              <a:latin typeface="Gill Sans MT" panose="020B0502020104020203" pitchFamily="34" charset="0"/>
            </a:rPr>
            <a:t>Pulmonary</a:t>
          </a:r>
          <a:r>
            <a:rPr lang="en-US" sz="1400" kern="1200" dirty="0" smtClean="0">
              <a:latin typeface="Gill Sans MT" panose="020B0502020104020203" pitchFamily="34" charset="0"/>
            </a:rPr>
            <a:t>: difficulty breathing (rales on auscultation due to fluid in lungs)</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kern="1200" dirty="0" smtClean="0">
              <a:latin typeface="Gill Sans MT" panose="020B0502020104020203" pitchFamily="34" charset="0"/>
            </a:rPr>
            <a:t>Hepatic:</a:t>
          </a:r>
          <a:r>
            <a:rPr lang="en-US" sz="1400" kern="1200" dirty="0" smtClean="0">
              <a:latin typeface="Gill Sans MT" panose="020B0502020104020203" pitchFamily="34" charset="0"/>
            </a:rPr>
            <a:t> upper abdominal pain, nausea/vomiting or liver enzymes elevated (greater than two times the baseline)</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kern="1200" dirty="0" smtClean="0">
              <a:latin typeface="Gill Sans MT" panose="020B0502020104020203" pitchFamily="34" charset="0"/>
            </a:rPr>
            <a:t>Renal</a:t>
          </a:r>
          <a:r>
            <a:rPr lang="en-US" sz="1400" kern="1200" dirty="0" smtClean="0">
              <a:latin typeface="Gill Sans MT" panose="020B0502020104020203" pitchFamily="34" charset="0"/>
            </a:rPr>
            <a:t>: serum creatinine &gt; 1.1mg/dL or doubling of baseline, oliguria (&lt; 400 cc urine in 24 hours)</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kern="1200" dirty="0" smtClean="0">
              <a:latin typeface="Gill Sans MT" panose="020B0502020104020203" pitchFamily="34" charset="0"/>
            </a:rPr>
            <a:t>Hematologic</a:t>
          </a:r>
          <a:r>
            <a:rPr lang="en-US" sz="1400" kern="1200" dirty="0" smtClean="0">
              <a:latin typeface="Gill Sans MT" panose="020B0502020104020203" pitchFamily="34" charset="0"/>
            </a:rPr>
            <a:t>: platelets less than 100,000 cells/mcL</a:t>
          </a:r>
          <a:endParaRPr lang="en-US" sz="1400" kern="1200" dirty="0">
            <a:latin typeface="Gill Sans MT" panose="020B0502020104020203" pitchFamily="34" charset="0"/>
          </a:endParaRPr>
        </a:p>
      </dsp:txBody>
      <dsp:txXfrm rot="-5400000">
        <a:off x="1748043" y="160211"/>
        <a:ext cx="6777283" cy="2957083"/>
      </dsp:txXfrm>
    </dsp:sp>
    <dsp:sp modelId="{6EAC2DBF-0DAF-458E-AD9F-5CD429877486}">
      <dsp:nvSpPr>
        <dsp:cNvPr id="0" name=""/>
        <dsp:cNvSpPr/>
      </dsp:nvSpPr>
      <dsp:spPr>
        <a:xfrm>
          <a:off x="245" y="306741"/>
          <a:ext cx="1747798" cy="266402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Diagnosis of severe pre-eclampsia</a:t>
          </a:r>
          <a:endParaRPr lang="en-US" sz="1600" b="1" kern="1200" dirty="0">
            <a:latin typeface="Gill Sans MT" panose="020B0502020104020203" pitchFamily="34" charset="0"/>
          </a:endParaRPr>
        </a:p>
      </dsp:txBody>
      <dsp:txXfrm>
        <a:off x="85565" y="392061"/>
        <a:ext cx="1577158" cy="2493383"/>
      </dsp:txXfrm>
    </dsp:sp>
    <dsp:sp modelId="{C3704FD6-F580-498E-AA40-57CED123BA56}">
      <dsp:nvSpPr>
        <dsp:cNvPr id="0" name=""/>
        <dsp:cNvSpPr/>
      </dsp:nvSpPr>
      <dsp:spPr>
        <a:xfrm rot="5400000">
          <a:off x="3881092" y="1290297"/>
          <a:ext cx="2685293" cy="6925631"/>
        </a:xfrm>
        <a:prstGeom prst="round2SameRect">
          <a:avLst/>
        </a:prstGeom>
        <a:solidFill>
          <a:schemeClr val="accent4">
            <a:tint val="40000"/>
            <a:alpha val="90000"/>
            <a:hueOff val="-969381"/>
            <a:satOff val="43643"/>
            <a:lumOff val="10191"/>
            <a:alphaOff val="0"/>
          </a:schemeClr>
        </a:solidFill>
        <a:ln w="9525" cap="flat" cmpd="sng" algn="ctr">
          <a:solidFill>
            <a:schemeClr val="accent4">
              <a:tint val="40000"/>
              <a:alpha val="90000"/>
              <a:hueOff val="-969381"/>
              <a:satOff val="43643"/>
              <a:lumOff val="101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u="sng" kern="1200" dirty="0" smtClean="0">
              <a:latin typeface="Gill Sans MT" panose="020B0502020104020203" pitchFamily="34" charset="0"/>
            </a:rPr>
            <a:t>Gestational age less than 24 weeks (previable fetus)</a:t>
          </a:r>
          <a:endParaRPr lang="en-US" sz="1400" b="1"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Magnesium sulfate (MgSO4), antihypertensive medications</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Induce labour</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u="sng" kern="1200" dirty="0" smtClean="0">
              <a:latin typeface="Gill Sans MT" panose="020B0502020104020203" pitchFamily="34" charset="0"/>
            </a:rPr>
            <a:t>Gestational age of 24</a:t>
          </a:r>
          <a:r>
            <a:rPr lang="en-US" sz="1400" b="1" u="sng" kern="1200" dirty="0" smtClean="0">
              <a:latin typeface="Arial" panose="020B0604020202020204" pitchFamily="34" charset="0"/>
              <a:cs typeface="Arial" panose="020B0604020202020204" pitchFamily="34" charset="0"/>
            </a:rPr>
            <a:t>‒</a:t>
          </a:r>
          <a:r>
            <a:rPr lang="en-US" sz="1400" b="1" u="sng" kern="1200" dirty="0" smtClean="0">
              <a:latin typeface="Gill Sans MT" panose="020B0502020104020203" pitchFamily="34" charset="0"/>
            </a:rPr>
            <a:t>34 weeks</a:t>
          </a:r>
          <a:endParaRPr lang="en-US" sz="1400" b="1"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MgSO4, antihypertensive medications</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Antenatal corticosteroids to promote fetal lung maturity if WHO safety criteria met</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Close maternal and fetal monitoring; expedite birth if maternal and fetus status not stable</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u="sng" kern="1200" dirty="0" smtClean="0">
              <a:latin typeface="Gill Sans MT" panose="020B0502020104020203" pitchFamily="34" charset="0"/>
            </a:rPr>
            <a:t>Gestational age of 34</a:t>
          </a:r>
          <a:r>
            <a:rPr lang="en-US" sz="1400" b="1" u="sng" kern="1200" dirty="0" smtClean="0">
              <a:latin typeface="Arial" panose="020B0604020202020204" pitchFamily="34" charset="0"/>
              <a:cs typeface="Arial" panose="020B0604020202020204" pitchFamily="34" charset="0"/>
            </a:rPr>
            <a:t>‒</a:t>
          </a:r>
          <a:r>
            <a:rPr lang="en-US" sz="1400" b="1" u="sng" kern="1200" dirty="0" smtClean="0">
              <a:latin typeface="Gill Sans MT" panose="020B0502020104020203" pitchFamily="34" charset="0"/>
            </a:rPr>
            <a:t>36 6/7 weeks</a:t>
          </a:r>
          <a:endParaRPr lang="en-US" sz="1400" b="1"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Same management as for 24</a:t>
          </a:r>
          <a:r>
            <a:rPr lang="en-US" sz="1400" b="0" kern="1200" dirty="0" smtClean="0">
              <a:latin typeface="Arial" panose="020B0604020202020204" pitchFamily="34" charset="0"/>
              <a:cs typeface="Arial" panose="020B0604020202020204" pitchFamily="34" charset="0"/>
            </a:rPr>
            <a:t>‒</a:t>
          </a:r>
          <a:r>
            <a:rPr lang="en-US" sz="1400" b="0" kern="1200" dirty="0" smtClean="0">
              <a:latin typeface="Gill Sans MT" panose="020B0502020104020203" pitchFamily="34" charset="0"/>
            </a:rPr>
            <a:t>34 weeks </a:t>
          </a:r>
          <a:r>
            <a:rPr lang="en-US" sz="1400" b="1" kern="1200" dirty="0" smtClean="0">
              <a:latin typeface="Gill Sans MT" panose="020B0502020104020203" pitchFamily="34" charset="0"/>
            </a:rPr>
            <a:t>except NO antenatal corticosteroids</a:t>
          </a:r>
          <a:endParaRPr lang="en-US" sz="1400" b="1"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1" u="sng" kern="1200" dirty="0" smtClean="0">
              <a:latin typeface="Gill Sans MT" panose="020B0502020104020203" pitchFamily="34" charset="0"/>
            </a:rPr>
            <a:t>Gestational age of 37 + 0/7 weeks</a:t>
          </a:r>
          <a:endParaRPr lang="en-US" sz="1400" b="0" u="sng"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b="0" kern="1200" dirty="0" smtClean="0">
              <a:latin typeface="Gill Sans MT" panose="020B0502020104020203" pitchFamily="34" charset="0"/>
            </a:rPr>
            <a:t>MgSO4, antihypertensive medications; expedite delivery</a:t>
          </a:r>
          <a:endParaRPr lang="en-US" sz="1400" b="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endParaRPr lang="en-US" sz="1400" b="0" kern="1200" dirty="0">
            <a:latin typeface="Gill Sans MT" panose="020B0502020104020203" pitchFamily="34" charset="0"/>
          </a:endParaRPr>
        </a:p>
      </dsp:txBody>
      <dsp:txXfrm rot="-5400000">
        <a:off x="1760924" y="3541551"/>
        <a:ext cx="6794546" cy="2423123"/>
      </dsp:txXfrm>
    </dsp:sp>
    <dsp:sp modelId="{E71C5254-1FEC-4529-985A-F8D23830EE3F}">
      <dsp:nvSpPr>
        <dsp:cNvPr id="0" name=""/>
        <dsp:cNvSpPr/>
      </dsp:nvSpPr>
      <dsp:spPr>
        <a:xfrm>
          <a:off x="245" y="3421101"/>
          <a:ext cx="1760677" cy="2664023"/>
        </a:xfrm>
        <a:prstGeom prst="roundRect">
          <a:avLst/>
        </a:prstGeom>
        <a:gradFill rotWithShape="0">
          <a:gsLst>
            <a:gs pos="0">
              <a:schemeClr val="accent4">
                <a:hueOff val="-300164"/>
                <a:satOff val="-41935"/>
                <a:lumOff val="54510"/>
                <a:alphaOff val="0"/>
                <a:tint val="50000"/>
                <a:satMod val="300000"/>
              </a:schemeClr>
            </a:gs>
            <a:gs pos="35000">
              <a:schemeClr val="accent4">
                <a:hueOff val="-300164"/>
                <a:satOff val="-41935"/>
                <a:lumOff val="54510"/>
                <a:alphaOff val="0"/>
                <a:tint val="37000"/>
                <a:satMod val="300000"/>
              </a:schemeClr>
            </a:gs>
            <a:gs pos="100000">
              <a:schemeClr val="accent4">
                <a:hueOff val="-300164"/>
                <a:satOff val="-41935"/>
                <a:lumOff val="5451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Monitoring </a:t>
          </a:r>
          <a:r>
            <a:rPr lang="en-US" sz="1600" b="1" kern="1200" dirty="0" smtClean="0">
              <a:latin typeface="Gill Sans MT" panose="020B0502020104020203" pitchFamily="34" charset="0"/>
            </a:rPr>
            <a:t>and timing of childbirth for severe pre-eclampsia</a:t>
          </a:r>
          <a:endParaRPr lang="en-US" sz="1600" b="1" kern="1200" dirty="0">
            <a:latin typeface="Gill Sans MT" panose="020B0502020104020203" pitchFamily="34" charset="0"/>
          </a:endParaRPr>
        </a:p>
      </dsp:txBody>
      <dsp:txXfrm>
        <a:off x="86194" y="3507050"/>
        <a:ext cx="1588779" cy="24921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a:latin typeface="+mn-lt"/>
                <a:cs typeface="+mn-cs"/>
              </a:defRPr>
            </a:lvl1pPr>
          </a:lstStyle>
          <a:p>
            <a:pPr>
              <a:defRPr/>
            </a:pPr>
            <a:fld id="{BF3F9396-666B-4103-B182-A1446A2F969D}" type="datetimeFigureOut">
              <a:rPr lang="en-US"/>
              <a:pPr>
                <a:defRPr/>
              </a:pPr>
              <a:t>12/4/2018</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a:latin typeface="+mn-lt"/>
                <a:cs typeface="+mn-cs"/>
              </a:defRPr>
            </a:lvl1pPr>
          </a:lstStyle>
          <a:p>
            <a:pPr>
              <a:defRPr/>
            </a:pPr>
            <a:fld id="{02910DAD-6AAE-450F-8F6F-32FBCF3886A8}" type="slidenum">
              <a:rPr lang="en-US"/>
              <a:pPr>
                <a:defRPr/>
              </a:pPr>
              <a:t>‹#›</a:t>
            </a:fld>
            <a:endParaRPr lang="en-US" dirty="0"/>
          </a:p>
        </p:txBody>
      </p:sp>
    </p:spTree>
    <p:extLst>
      <p:ext uri="{BB962C8B-B14F-4D97-AF65-F5344CB8AC3E}">
        <p14:creationId xmlns:p14="http://schemas.microsoft.com/office/powerpoint/2010/main" val="1901837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a:latin typeface="+mn-lt"/>
                <a:cs typeface="+mn-cs"/>
              </a:defRPr>
            </a:lvl1pPr>
          </a:lstStyle>
          <a:p>
            <a:pPr>
              <a:defRPr/>
            </a:pPr>
            <a:fld id="{27DDFA20-9B43-444A-B272-35DA6C7EA89F}" type="datetimeFigureOut">
              <a:rPr lang="en-US"/>
              <a:pPr>
                <a:defRPr/>
              </a:pPr>
              <a:t>12/4/2018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a:latin typeface="+mn-lt"/>
                <a:cs typeface="+mn-cs"/>
              </a:defRPr>
            </a:lvl1pPr>
          </a:lstStyle>
          <a:p>
            <a:pPr>
              <a:defRPr/>
            </a:pPr>
            <a:fld id="{5AB222FF-92D1-4136-AD76-BADB0E88879F}" type="slidenum">
              <a:rPr lang="en-US"/>
              <a:pPr>
                <a:defRPr/>
              </a:pPr>
              <a:t>‹#›</a:t>
            </a:fld>
            <a:endParaRPr lang="en-US" dirty="0"/>
          </a:p>
        </p:txBody>
      </p:sp>
    </p:spTree>
    <p:extLst>
      <p:ext uri="{BB962C8B-B14F-4D97-AF65-F5344CB8AC3E}">
        <p14:creationId xmlns:p14="http://schemas.microsoft.com/office/powerpoint/2010/main" val="2289101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a:t>
            </a:fld>
            <a:endParaRPr lang="en-US"/>
          </a:p>
        </p:txBody>
      </p:sp>
    </p:spTree>
    <p:extLst>
      <p:ext uri="{BB962C8B-B14F-4D97-AF65-F5344CB8AC3E}">
        <p14:creationId xmlns:p14="http://schemas.microsoft.com/office/powerpoint/2010/main" val="337383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18</a:t>
            </a:fld>
            <a:endParaRPr lang="en-US" dirty="0"/>
          </a:p>
        </p:txBody>
      </p:sp>
    </p:spTree>
    <p:extLst>
      <p:ext uri="{BB962C8B-B14F-4D97-AF65-F5344CB8AC3E}">
        <p14:creationId xmlns:p14="http://schemas.microsoft.com/office/powerpoint/2010/main" val="217450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20</a:t>
            </a:fld>
            <a:endParaRPr lang="en-US" dirty="0"/>
          </a:p>
        </p:txBody>
      </p:sp>
    </p:spTree>
    <p:extLst>
      <p:ext uri="{BB962C8B-B14F-4D97-AF65-F5344CB8AC3E}">
        <p14:creationId xmlns:p14="http://schemas.microsoft.com/office/powerpoint/2010/main" val="311986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22</a:t>
            </a:fld>
            <a:endParaRPr lang="en-US" dirty="0"/>
          </a:p>
        </p:txBody>
      </p:sp>
    </p:spTree>
    <p:extLst>
      <p:ext uri="{BB962C8B-B14F-4D97-AF65-F5344CB8AC3E}">
        <p14:creationId xmlns:p14="http://schemas.microsoft.com/office/powerpoint/2010/main" val="125397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23</a:t>
            </a:fld>
            <a:endParaRPr lang="en-US" dirty="0"/>
          </a:p>
        </p:txBody>
      </p:sp>
    </p:spTree>
    <p:extLst>
      <p:ext uri="{BB962C8B-B14F-4D97-AF65-F5344CB8AC3E}">
        <p14:creationId xmlns:p14="http://schemas.microsoft.com/office/powerpoint/2010/main" val="5972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24</a:t>
            </a:fld>
            <a:endParaRPr lang="en-US" dirty="0"/>
          </a:p>
        </p:txBody>
      </p:sp>
    </p:spTree>
    <p:extLst>
      <p:ext uri="{BB962C8B-B14F-4D97-AF65-F5344CB8AC3E}">
        <p14:creationId xmlns:p14="http://schemas.microsoft.com/office/powerpoint/2010/main" val="2776280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eaLnBrk="1" fontAlgn="auto" hangingPunct="1">
              <a:spcBef>
                <a:spcPts val="0"/>
              </a:spcBef>
              <a:spcAft>
                <a:spcPts val="0"/>
              </a:spcAft>
              <a:defRPr/>
            </a:pPr>
            <a:r>
              <a:rPr lang="en-US" dirty="0" smtClean="0"/>
              <a:t>Say, L et al. ”Global causes of maternal death: a WHO systematic analysis.” </a:t>
            </a:r>
            <a:r>
              <a:rPr lang="en-US" i="1" dirty="0" smtClean="0"/>
              <a:t>The Lancet Global Health </a:t>
            </a:r>
            <a:r>
              <a:rPr lang="en-US" dirty="0" smtClean="0"/>
              <a:t>2014; Volume 2, Issue 6: e323</a:t>
            </a:r>
            <a:r>
              <a:rPr lang="en-US" dirty="0" smtClean="0">
                <a:latin typeface="Arial" panose="020B0604020202020204" pitchFamily="34" charset="0"/>
                <a:cs typeface="Arial" panose="020B0604020202020204" pitchFamily="34" charset="0"/>
              </a:rPr>
              <a:t>‒</a:t>
            </a:r>
            <a:r>
              <a:rPr lang="en-US" dirty="0" smtClean="0"/>
              <a:t>e333.</a:t>
            </a:r>
          </a:p>
          <a:p>
            <a:endParaRPr lang="en-US" dirty="0"/>
          </a:p>
        </p:txBody>
      </p:sp>
      <p:sp>
        <p:nvSpPr>
          <p:cNvPr id="4" name="Slide Number Placeholder 3"/>
          <p:cNvSpPr>
            <a:spLocks noGrp="1"/>
          </p:cNvSpPr>
          <p:nvPr>
            <p:ph type="sldNum" sz="quarter" idx="10"/>
          </p:nvPr>
        </p:nvSpPr>
        <p:spPr/>
        <p:txBody>
          <a:bodyPr/>
          <a:lstStyle/>
          <a:p>
            <a:fld id="{991A468F-5C94-4E88-AA12-7B7584481CF5}" type="slidenum">
              <a:rPr lang="en-US" smtClean="0"/>
              <a:t>27</a:t>
            </a:fld>
            <a:endParaRPr lang="en-US" dirty="0"/>
          </a:p>
        </p:txBody>
      </p:sp>
    </p:spTree>
    <p:extLst>
      <p:ext uri="{BB962C8B-B14F-4D97-AF65-F5344CB8AC3E}">
        <p14:creationId xmlns:p14="http://schemas.microsoft.com/office/powerpoint/2010/main" val="222989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29</a:t>
            </a:fld>
            <a:endParaRPr lang="en-US" dirty="0"/>
          </a:p>
        </p:txBody>
      </p:sp>
    </p:spTree>
    <p:extLst>
      <p:ext uri="{BB962C8B-B14F-4D97-AF65-F5344CB8AC3E}">
        <p14:creationId xmlns:p14="http://schemas.microsoft.com/office/powerpoint/2010/main" val="70377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31</a:t>
            </a:fld>
            <a:endParaRPr lang="en-US" dirty="0"/>
          </a:p>
        </p:txBody>
      </p:sp>
    </p:spTree>
    <p:extLst>
      <p:ext uri="{BB962C8B-B14F-4D97-AF65-F5344CB8AC3E}">
        <p14:creationId xmlns:p14="http://schemas.microsoft.com/office/powerpoint/2010/main" val="259450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43</a:t>
            </a:fld>
            <a:endParaRPr lang="en-US" dirty="0"/>
          </a:p>
        </p:txBody>
      </p:sp>
    </p:spTree>
    <p:extLst>
      <p:ext uri="{BB962C8B-B14F-4D97-AF65-F5344CB8AC3E}">
        <p14:creationId xmlns:p14="http://schemas.microsoft.com/office/powerpoint/2010/main" val="73519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45</a:t>
            </a:fld>
            <a:endParaRPr lang="en-US" dirty="0"/>
          </a:p>
        </p:txBody>
      </p:sp>
    </p:spTree>
    <p:extLst>
      <p:ext uri="{BB962C8B-B14F-4D97-AF65-F5344CB8AC3E}">
        <p14:creationId xmlns:p14="http://schemas.microsoft.com/office/powerpoint/2010/main" val="310476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a:t>
            </a:fld>
            <a:endParaRPr lang="en-US" dirty="0"/>
          </a:p>
        </p:txBody>
      </p:sp>
    </p:spTree>
    <p:extLst>
      <p:ext uri="{BB962C8B-B14F-4D97-AF65-F5344CB8AC3E}">
        <p14:creationId xmlns:p14="http://schemas.microsoft.com/office/powerpoint/2010/main" val="76935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51</a:t>
            </a:fld>
            <a:endParaRPr lang="en-US" dirty="0"/>
          </a:p>
        </p:txBody>
      </p:sp>
    </p:spTree>
    <p:extLst>
      <p:ext uri="{BB962C8B-B14F-4D97-AF65-F5344CB8AC3E}">
        <p14:creationId xmlns:p14="http://schemas.microsoft.com/office/powerpoint/2010/main" val="316467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53</a:t>
            </a:fld>
            <a:endParaRPr lang="en-US" dirty="0"/>
          </a:p>
        </p:txBody>
      </p:sp>
    </p:spTree>
    <p:extLst>
      <p:ext uri="{BB962C8B-B14F-4D97-AF65-F5344CB8AC3E}">
        <p14:creationId xmlns:p14="http://schemas.microsoft.com/office/powerpoint/2010/main" val="3932866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54</a:t>
            </a:fld>
            <a:endParaRPr lang="en-US" dirty="0"/>
          </a:p>
        </p:txBody>
      </p:sp>
    </p:spTree>
    <p:extLst>
      <p:ext uri="{BB962C8B-B14F-4D97-AF65-F5344CB8AC3E}">
        <p14:creationId xmlns:p14="http://schemas.microsoft.com/office/powerpoint/2010/main" val="365288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55</a:t>
            </a:fld>
            <a:endParaRPr lang="en-US" dirty="0"/>
          </a:p>
        </p:txBody>
      </p:sp>
    </p:spTree>
    <p:extLst>
      <p:ext uri="{BB962C8B-B14F-4D97-AF65-F5344CB8AC3E}">
        <p14:creationId xmlns:p14="http://schemas.microsoft.com/office/powerpoint/2010/main" val="124742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58</a:t>
            </a:fld>
            <a:endParaRPr lang="en-US" dirty="0"/>
          </a:p>
        </p:txBody>
      </p:sp>
    </p:spTree>
    <p:extLst>
      <p:ext uri="{BB962C8B-B14F-4D97-AF65-F5344CB8AC3E}">
        <p14:creationId xmlns:p14="http://schemas.microsoft.com/office/powerpoint/2010/main" val="191476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59</a:t>
            </a:fld>
            <a:endParaRPr lang="en-US" dirty="0"/>
          </a:p>
        </p:txBody>
      </p:sp>
    </p:spTree>
    <p:extLst>
      <p:ext uri="{BB962C8B-B14F-4D97-AF65-F5344CB8AC3E}">
        <p14:creationId xmlns:p14="http://schemas.microsoft.com/office/powerpoint/2010/main" val="397443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63</a:t>
            </a:fld>
            <a:endParaRPr lang="en-US" dirty="0"/>
          </a:p>
        </p:txBody>
      </p:sp>
    </p:spTree>
    <p:extLst>
      <p:ext uri="{BB962C8B-B14F-4D97-AF65-F5344CB8AC3E}">
        <p14:creationId xmlns:p14="http://schemas.microsoft.com/office/powerpoint/2010/main" val="101068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a:t>
            </a:fld>
            <a:endParaRPr lang="en-US" dirty="0"/>
          </a:p>
        </p:txBody>
      </p:sp>
    </p:spTree>
    <p:extLst>
      <p:ext uri="{BB962C8B-B14F-4D97-AF65-F5344CB8AC3E}">
        <p14:creationId xmlns:p14="http://schemas.microsoft.com/office/powerpoint/2010/main" val="242125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a:t>
            </a:fld>
            <a:endParaRPr lang="en-US" dirty="0"/>
          </a:p>
        </p:txBody>
      </p:sp>
    </p:spTree>
    <p:extLst>
      <p:ext uri="{BB962C8B-B14F-4D97-AF65-F5344CB8AC3E}">
        <p14:creationId xmlns:p14="http://schemas.microsoft.com/office/powerpoint/2010/main" val="356352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7</a:t>
            </a:fld>
            <a:endParaRPr lang="en-US" dirty="0"/>
          </a:p>
        </p:txBody>
      </p:sp>
    </p:spTree>
    <p:extLst>
      <p:ext uri="{BB962C8B-B14F-4D97-AF65-F5344CB8AC3E}">
        <p14:creationId xmlns:p14="http://schemas.microsoft.com/office/powerpoint/2010/main" val="82834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8</a:t>
            </a:fld>
            <a:endParaRPr lang="en-US" dirty="0"/>
          </a:p>
        </p:txBody>
      </p:sp>
    </p:spTree>
    <p:extLst>
      <p:ext uri="{BB962C8B-B14F-4D97-AF65-F5344CB8AC3E}">
        <p14:creationId xmlns:p14="http://schemas.microsoft.com/office/powerpoint/2010/main" val="237754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13</a:t>
            </a:fld>
            <a:endParaRPr lang="en-US" dirty="0"/>
          </a:p>
        </p:txBody>
      </p:sp>
    </p:spTree>
    <p:extLst>
      <p:ext uri="{BB962C8B-B14F-4D97-AF65-F5344CB8AC3E}">
        <p14:creationId xmlns:p14="http://schemas.microsoft.com/office/powerpoint/2010/main" val="121709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14</a:t>
            </a:fld>
            <a:endParaRPr lang="en-US" dirty="0"/>
          </a:p>
        </p:txBody>
      </p:sp>
    </p:spTree>
    <p:extLst>
      <p:ext uri="{BB962C8B-B14F-4D97-AF65-F5344CB8AC3E}">
        <p14:creationId xmlns:p14="http://schemas.microsoft.com/office/powerpoint/2010/main" val="363503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15</a:t>
            </a:fld>
            <a:endParaRPr lang="en-US" dirty="0"/>
          </a:p>
        </p:txBody>
      </p:sp>
    </p:spTree>
    <p:extLst>
      <p:ext uri="{BB962C8B-B14F-4D97-AF65-F5344CB8AC3E}">
        <p14:creationId xmlns:p14="http://schemas.microsoft.com/office/powerpoint/2010/main" val="2576237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2514600"/>
            <a:ext cx="9144000" cy="4343400"/>
          </a:xfrm>
          <a:prstGeom prst="rect">
            <a:avLst/>
          </a:prstGeom>
          <a:gradFill>
            <a:gsLst>
              <a:gs pos="80000">
                <a:srgbClr val="FFFFFF"/>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8"/>
          <p:cNvGrpSpPr>
            <a:grpSpLocks noChangeAspect="1"/>
          </p:cNvGrpSpPr>
          <p:nvPr/>
        </p:nvGrpSpPr>
        <p:grpSpPr bwMode="auto">
          <a:xfrm>
            <a:off x="2141538" y="762000"/>
            <a:ext cx="4860925" cy="752475"/>
            <a:chOff x="2362200" y="762000"/>
            <a:chExt cx="4419600" cy="684422"/>
          </a:xfrm>
        </p:grpSpPr>
        <p:pic>
          <p:nvPicPr>
            <p:cNvPr id="6"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smtClean="0"/>
              <a:t>Click to edit Master title style</a:t>
            </a:r>
            <a:endParaRPr lang="en-US" dirty="0"/>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808080"/>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829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5" name="Group 6"/>
          <p:cNvGrpSpPr>
            <a:grpSpLocks noChangeAspect="1"/>
          </p:cNvGrpSpPr>
          <p:nvPr/>
        </p:nvGrpSpPr>
        <p:grpSpPr bwMode="auto">
          <a:xfrm>
            <a:off x="2141538" y="762000"/>
            <a:ext cx="4860925" cy="752475"/>
            <a:chOff x="2362200" y="762000"/>
            <a:chExt cx="4419600" cy="684422"/>
          </a:xfrm>
        </p:grpSpPr>
        <p:pic>
          <p:nvPicPr>
            <p:cNvPr id="6"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endParaRPr lang="en-US" noProof="0" dirty="0"/>
          </a:p>
        </p:txBody>
      </p:sp>
    </p:spTree>
    <p:extLst>
      <p:ext uri="{BB962C8B-B14F-4D97-AF65-F5344CB8AC3E}">
        <p14:creationId xmlns:p14="http://schemas.microsoft.com/office/powerpoint/2010/main" val="161334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94AD2A7-6147-4577-9891-B30CACE7B848}" type="slidenum">
              <a:rPr lang="en-US"/>
              <a:pPr>
                <a:defRPr/>
              </a:pPr>
              <a:t>‹#›</a:t>
            </a:fld>
            <a:endParaRPr lang="en-US" dirty="0"/>
          </a:p>
        </p:txBody>
      </p:sp>
    </p:spTree>
    <p:extLst>
      <p:ext uri="{BB962C8B-B14F-4D97-AF65-F5344CB8AC3E}">
        <p14:creationId xmlns:p14="http://schemas.microsoft.com/office/powerpoint/2010/main" val="301102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0C548B5-EC84-4B0E-BE13-E7192186B0E0}" type="slidenum">
              <a:rPr lang="en-US"/>
              <a:pPr>
                <a:defRPr/>
              </a:pPr>
              <a:t>‹#›</a:t>
            </a:fld>
            <a:endParaRPr lang="en-US" dirty="0"/>
          </a:p>
        </p:txBody>
      </p:sp>
    </p:spTree>
    <p:extLst>
      <p:ext uri="{BB962C8B-B14F-4D97-AF65-F5344CB8AC3E}">
        <p14:creationId xmlns:p14="http://schemas.microsoft.com/office/powerpoint/2010/main" val="86381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C47599CD-AF74-45D7-9EBD-42E72EC99B01}" type="slidenum">
              <a:rPr lang="en-US"/>
              <a:pPr>
                <a:defRPr/>
              </a:pPr>
              <a:t>‹#›</a:t>
            </a:fld>
            <a:endParaRPr lang="en-US" dirty="0"/>
          </a:p>
        </p:txBody>
      </p:sp>
    </p:spTree>
    <p:extLst>
      <p:ext uri="{BB962C8B-B14F-4D97-AF65-F5344CB8AC3E}">
        <p14:creationId xmlns:p14="http://schemas.microsoft.com/office/powerpoint/2010/main" val="419698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31934AD-DBC9-4EDD-B686-455CF3D74807}" type="slidenum">
              <a:rPr lang="en-US"/>
              <a:pPr>
                <a:defRPr/>
              </a:pPr>
              <a:t>‹#›</a:t>
            </a:fld>
            <a:endParaRPr lang="en-US" dirty="0"/>
          </a:p>
        </p:txBody>
      </p:sp>
    </p:spTree>
    <p:extLst>
      <p:ext uri="{BB962C8B-B14F-4D97-AF65-F5344CB8AC3E}">
        <p14:creationId xmlns:p14="http://schemas.microsoft.com/office/powerpoint/2010/main" val="122342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58C2176-5AA6-42CC-B2F5-29103EC16FF5}" type="slidenum">
              <a:rPr lang="en-US"/>
              <a:pPr>
                <a:defRPr/>
              </a:pPr>
              <a:t>‹#›</a:t>
            </a:fld>
            <a:endParaRPr lang="en-US" dirty="0"/>
          </a:p>
        </p:txBody>
      </p:sp>
    </p:spTree>
    <p:extLst>
      <p:ext uri="{BB962C8B-B14F-4D97-AF65-F5344CB8AC3E}">
        <p14:creationId xmlns:p14="http://schemas.microsoft.com/office/powerpoint/2010/main" val="262062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400" dirty="0" smtClean="0">
                <a:solidFill>
                  <a:srgbClr val="002A6C"/>
                </a:solidFill>
                <a:latin typeface="Gill Sans MT" pitchFamily="34" charset="0"/>
              </a:rPr>
              <a:t>For more information, please visit</a:t>
            </a:r>
          </a:p>
          <a:p>
            <a:pPr algn="ctr">
              <a:defRPr/>
            </a:pPr>
            <a:r>
              <a:rPr lang="en-US" altLang="en-US" sz="3400" b="1" dirty="0" smtClean="0">
                <a:solidFill>
                  <a:srgbClr val="002A6C"/>
                </a:solidFill>
                <a:latin typeface="Gill Sans MT" pitchFamily="34" charset="0"/>
              </a:rPr>
              <a:t>www.mcsprogram.org</a:t>
            </a:r>
          </a:p>
          <a:p>
            <a:pPr>
              <a:defRPr/>
            </a:pPr>
            <a:endParaRPr lang="en-US" altLang="en-US" dirty="0" smtClean="0"/>
          </a:p>
        </p:txBody>
      </p:sp>
      <p:sp>
        <p:nvSpPr>
          <p:cNvPr id="3" name="TextBox 2"/>
          <p:cNvSpPr txBox="1">
            <a:spLocks noChangeArrowheads="1"/>
          </p:cNvSpPr>
          <p:nvPr/>
        </p:nvSpPr>
        <p:spPr bwMode="auto">
          <a:xfrm>
            <a:off x="693738" y="37338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dirty="0" smtClean="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0"/>
            <a:ext cx="716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sz="2800" baseline="30000" dirty="0" smtClean="0">
                <a:solidFill>
                  <a:srgbClr val="002A6C"/>
                </a:solidFill>
                <a:latin typeface="Gill Sans MT" pitchFamily="34" charset="0"/>
              </a:rPr>
              <a:t> facebook.com/MCSPglobal 			twitter.com/MCSPglobal</a:t>
            </a:r>
          </a:p>
        </p:txBody>
      </p:sp>
    </p:spTree>
    <p:extLst>
      <p:ext uri="{BB962C8B-B14F-4D97-AF65-F5344CB8AC3E}">
        <p14:creationId xmlns:p14="http://schemas.microsoft.com/office/powerpoint/2010/main" val="2349855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noChangeAspect="1"/>
          </p:cNvGrpSpPr>
          <p:nvPr/>
        </p:nvGrpSpPr>
        <p:grpSpPr bwMode="auto">
          <a:xfrm>
            <a:off x="2141538" y="762000"/>
            <a:ext cx="4860925" cy="752475"/>
            <a:chOff x="2362200" y="762000"/>
            <a:chExt cx="4419600" cy="684422"/>
          </a:xfrm>
        </p:grpSpPr>
        <p:pic>
          <p:nvPicPr>
            <p:cNvPr id="5"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6617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5" name="Group 6"/>
          <p:cNvGrpSpPr>
            <a:grpSpLocks noChangeAspect="1"/>
          </p:cNvGrpSpPr>
          <p:nvPr/>
        </p:nvGrpSpPr>
        <p:grpSpPr bwMode="auto">
          <a:xfrm>
            <a:off x="2141538" y="762000"/>
            <a:ext cx="4860925" cy="752475"/>
            <a:chOff x="2362200" y="762000"/>
            <a:chExt cx="4419600" cy="684422"/>
          </a:xfrm>
        </p:grpSpPr>
        <p:pic>
          <p:nvPicPr>
            <p:cNvPr id="6"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endParaRPr lang="en-US" noProof="0" dirty="0"/>
          </a:p>
        </p:txBody>
      </p:sp>
    </p:spTree>
    <p:extLst>
      <p:ext uri="{BB962C8B-B14F-4D97-AF65-F5344CB8AC3E}">
        <p14:creationId xmlns:p14="http://schemas.microsoft.com/office/powerpoint/2010/main" val="486094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94AD2A7-6147-4577-9891-B30CACE7B848}" type="slidenum">
              <a:rPr lang="en-US"/>
              <a:pPr>
                <a:defRPr/>
              </a:pPr>
              <a:t>‹#›</a:t>
            </a:fld>
            <a:endParaRPr lang="en-US" dirty="0"/>
          </a:p>
        </p:txBody>
      </p:sp>
    </p:spTree>
    <p:extLst>
      <p:ext uri="{BB962C8B-B14F-4D97-AF65-F5344CB8AC3E}">
        <p14:creationId xmlns:p14="http://schemas.microsoft.com/office/powerpoint/2010/main" val="179887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5" name="Group 7"/>
          <p:cNvGrpSpPr>
            <a:grpSpLocks noChangeAspect="1"/>
          </p:cNvGrpSpPr>
          <p:nvPr/>
        </p:nvGrpSpPr>
        <p:grpSpPr bwMode="auto">
          <a:xfrm>
            <a:off x="2141538" y="762000"/>
            <a:ext cx="4860925" cy="752475"/>
            <a:chOff x="2362200" y="762000"/>
            <a:chExt cx="4419600" cy="684422"/>
          </a:xfrm>
        </p:grpSpPr>
        <p:pic>
          <p:nvPicPr>
            <p:cNvPr id="6"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smtClean="0"/>
              <a:t>Click to edit Master title style</a:t>
            </a:r>
            <a:endParaRPr lang="en-US" dirty="0"/>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353276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0C548B5-EC84-4B0E-BE13-E7192186B0E0}" type="slidenum">
              <a:rPr lang="en-US"/>
              <a:pPr>
                <a:defRPr/>
              </a:pPr>
              <a:t>‹#›</a:t>
            </a:fld>
            <a:endParaRPr lang="en-US" dirty="0"/>
          </a:p>
        </p:txBody>
      </p:sp>
    </p:spTree>
    <p:extLst>
      <p:ext uri="{BB962C8B-B14F-4D97-AF65-F5344CB8AC3E}">
        <p14:creationId xmlns:p14="http://schemas.microsoft.com/office/powerpoint/2010/main" val="2727086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C47599CD-AF74-45D7-9EBD-42E72EC99B01}" type="slidenum">
              <a:rPr lang="en-US"/>
              <a:pPr>
                <a:defRPr/>
              </a:pPr>
              <a:t>‹#›</a:t>
            </a:fld>
            <a:endParaRPr lang="en-US" dirty="0"/>
          </a:p>
        </p:txBody>
      </p:sp>
    </p:spTree>
    <p:extLst>
      <p:ext uri="{BB962C8B-B14F-4D97-AF65-F5344CB8AC3E}">
        <p14:creationId xmlns:p14="http://schemas.microsoft.com/office/powerpoint/2010/main" val="568459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31934AD-DBC9-4EDD-B686-455CF3D74807}" type="slidenum">
              <a:rPr lang="en-US"/>
              <a:pPr>
                <a:defRPr/>
              </a:pPr>
              <a:t>‹#›</a:t>
            </a:fld>
            <a:endParaRPr lang="en-US" dirty="0"/>
          </a:p>
        </p:txBody>
      </p:sp>
    </p:spTree>
    <p:extLst>
      <p:ext uri="{BB962C8B-B14F-4D97-AF65-F5344CB8AC3E}">
        <p14:creationId xmlns:p14="http://schemas.microsoft.com/office/powerpoint/2010/main" val="1305347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58C2176-5AA6-42CC-B2F5-29103EC16FF5}" type="slidenum">
              <a:rPr lang="en-US"/>
              <a:pPr>
                <a:defRPr/>
              </a:pPr>
              <a:t>‹#›</a:t>
            </a:fld>
            <a:endParaRPr lang="en-US" dirty="0"/>
          </a:p>
        </p:txBody>
      </p:sp>
    </p:spTree>
    <p:extLst>
      <p:ext uri="{BB962C8B-B14F-4D97-AF65-F5344CB8AC3E}">
        <p14:creationId xmlns:p14="http://schemas.microsoft.com/office/powerpoint/2010/main" val="2186599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400" dirty="0" smtClean="0">
                <a:solidFill>
                  <a:srgbClr val="002A6C"/>
                </a:solidFill>
                <a:latin typeface="Gill Sans MT" pitchFamily="34" charset="0"/>
              </a:rPr>
              <a:t>For more information, please visit</a:t>
            </a:r>
          </a:p>
          <a:p>
            <a:pPr algn="ctr">
              <a:defRPr/>
            </a:pPr>
            <a:r>
              <a:rPr lang="en-US" altLang="en-US" sz="3400" b="1" dirty="0" smtClean="0">
                <a:solidFill>
                  <a:srgbClr val="002A6C"/>
                </a:solidFill>
                <a:latin typeface="Gill Sans MT" pitchFamily="34" charset="0"/>
              </a:rPr>
              <a:t>www.mcsprogram.org</a:t>
            </a:r>
          </a:p>
          <a:p>
            <a:pPr>
              <a:defRPr/>
            </a:pPr>
            <a:endParaRPr lang="en-US" altLang="en-US" dirty="0" smtClean="0">
              <a:solidFill>
                <a:srgbClr val="000000"/>
              </a:solidFill>
            </a:endParaRPr>
          </a:p>
        </p:txBody>
      </p:sp>
      <p:sp>
        <p:nvSpPr>
          <p:cNvPr id="3" name="TextBox 2"/>
          <p:cNvSpPr txBox="1">
            <a:spLocks noChangeArrowheads="1"/>
          </p:cNvSpPr>
          <p:nvPr/>
        </p:nvSpPr>
        <p:spPr bwMode="auto">
          <a:xfrm>
            <a:off x="693738" y="37338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dirty="0" smtClean="0">
                <a:solidFill>
                  <a:srgbClr val="000000"/>
                </a:solidFill>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0"/>
            <a:ext cx="716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sz="2800" baseline="30000" dirty="0" smtClean="0">
                <a:solidFill>
                  <a:srgbClr val="002A6C"/>
                </a:solidFill>
                <a:latin typeface="Gill Sans MT" pitchFamily="34" charset="0"/>
              </a:rPr>
              <a:t> facebook.com/MCSPglobal 			twitter.com/MCSPglobal</a:t>
            </a:r>
          </a:p>
        </p:txBody>
      </p:sp>
    </p:spTree>
    <p:extLst>
      <p:ext uri="{BB962C8B-B14F-4D97-AF65-F5344CB8AC3E}">
        <p14:creationId xmlns:p14="http://schemas.microsoft.com/office/powerpoint/2010/main" val="160164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A0222A4-8AC8-48A7-9C6E-F978AD53429A}" type="slidenum">
              <a:rPr lang="en-US"/>
              <a:pPr>
                <a:defRPr/>
              </a:pPr>
              <a:t>‹#›</a:t>
            </a:fld>
            <a:endParaRPr lang="en-US" dirty="0"/>
          </a:p>
        </p:txBody>
      </p:sp>
    </p:spTree>
    <p:extLst>
      <p:ext uri="{BB962C8B-B14F-4D97-AF65-F5344CB8AC3E}">
        <p14:creationId xmlns:p14="http://schemas.microsoft.com/office/powerpoint/2010/main" val="13871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D5D850E-1C30-4D87-8E65-6E186B96877A}" type="slidenum">
              <a:rPr lang="en-US"/>
              <a:pPr>
                <a:defRPr/>
              </a:pPr>
              <a:t>‹#›</a:t>
            </a:fld>
            <a:endParaRPr lang="en-US" dirty="0"/>
          </a:p>
        </p:txBody>
      </p:sp>
    </p:spTree>
    <p:extLst>
      <p:ext uri="{BB962C8B-B14F-4D97-AF65-F5344CB8AC3E}">
        <p14:creationId xmlns:p14="http://schemas.microsoft.com/office/powerpoint/2010/main" val="47644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31F75BA6-6F66-4B4F-B889-433C6A812A46}" type="slidenum">
              <a:rPr lang="en-US"/>
              <a:pPr>
                <a:defRPr/>
              </a:pPr>
              <a:t>‹#›</a:t>
            </a:fld>
            <a:endParaRPr lang="en-US" dirty="0"/>
          </a:p>
        </p:txBody>
      </p:sp>
    </p:spTree>
    <p:extLst>
      <p:ext uri="{BB962C8B-B14F-4D97-AF65-F5344CB8AC3E}">
        <p14:creationId xmlns:p14="http://schemas.microsoft.com/office/powerpoint/2010/main" val="297805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FB7F6CA6-AB2A-454F-BC4F-F3F64A77953D}" type="slidenum">
              <a:rPr lang="en-US"/>
              <a:pPr>
                <a:defRPr/>
              </a:pPr>
              <a:t>‹#›</a:t>
            </a:fld>
            <a:endParaRPr lang="en-US" dirty="0"/>
          </a:p>
        </p:txBody>
      </p:sp>
    </p:spTree>
    <p:extLst>
      <p:ext uri="{BB962C8B-B14F-4D97-AF65-F5344CB8AC3E}">
        <p14:creationId xmlns:p14="http://schemas.microsoft.com/office/powerpoint/2010/main" val="34578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C1EBD9-0337-43EE-B526-2D0F89511152}" type="slidenum">
              <a:rPr lang="en-US"/>
              <a:pPr>
                <a:defRPr/>
              </a:pPr>
              <a:t>‹#›</a:t>
            </a:fld>
            <a:endParaRPr lang="en-US" dirty="0"/>
          </a:p>
        </p:txBody>
      </p:sp>
    </p:spTree>
    <p:extLst>
      <p:ext uri="{BB962C8B-B14F-4D97-AF65-F5344CB8AC3E}">
        <p14:creationId xmlns:p14="http://schemas.microsoft.com/office/powerpoint/2010/main" val="35786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400" dirty="0" smtClean="0">
                <a:solidFill>
                  <a:srgbClr val="002A6C"/>
                </a:solidFill>
                <a:latin typeface="Gill Sans MT" pitchFamily="34" charset="0"/>
              </a:rPr>
              <a:t>For more information, please visit</a:t>
            </a:r>
          </a:p>
          <a:p>
            <a:pPr algn="ctr">
              <a:defRPr/>
            </a:pPr>
            <a:r>
              <a:rPr lang="en-US" altLang="en-US" sz="3400" b="1" dirty="0" smtClean="0">
                <a:solidFill>
                  <a:srgbClr val="002A6C"/>
                </a:solidFill>
                <a:latin typeface="Gill Sans MT" pitchFamily="34" charset="0"/>
              </a:rPr>
              <a:t>www.mcsprogram.org</a:t>
            </a:r>
          </a:p>
          <a:p>
            <a:pPr>
              <a:defRPr/>
            </a:pPr>
            <a:endParaRPr lang="en-US" altLang="en-US" dirty="0" smtClean="0"/>
          </a:p>
        </p:txBody>
      </p:sp>
      <p:sp>
        <p:nvSpPr>
          <p:cNvPr id="3" name="TextBox 2"/>
          <p:cNvSpPr txBox="1">
            <a:spLocks noChangeArrowheads="1"/>
          </p:cNvSpPr>
          <p:nvPr/>
        </p:nvSpPr>
        <p:spPr bwMode="auto">
          <a:xfrm>
            <a:off x="693738" y="37338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dirty="0" smtClean="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0"/>
            <a:ext cx="716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sz="2800" baseline="30000" dirty="0" smtClean="0">
                <a:solidFill>
                  <a:srgbClr val="002A6C"/>
                </a:solidFill>
                <a:latin typeface="Gill Sans MT" pitchFamily="34" charset="0"/>
              </a:rPr>
              <a:t> facebook.com/MCSPglobal 			twitter.com/MCSPglobal</a:t>
            </a:r>
          </a:p>
        </p:txBody>
      </p:sp>
    </p:spTree>
    <p:extLst>
      <p:ext uri="{BB962C8B-B14F-4D97-AF65-F5344CB8AC3E}">
        <p14:creationId xmlns:p14="http://schemas.microsoft.com/office/powerpoint/2010/main" val="343622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noChangeAspect="1"/>
          </p:cNvGrpSpPr>
          <p:nvPr/>
        </p:nvGrpSpPr>
        <p:grpSpPr bwMode="auto">
          <a:xfrm>
            <a:off x="2141538" y="762000"/>
            <a:ext cx="4860925" cy="752475"/>
            <a:chOff x="2362200" y="762000"/>
            <a:chExt cx="4419600" cy="684422"/>
          </a:xfrm>
        </p:grpSpPr>
        <p:pic>
          <p:nvPicPr>
            <p:cNvPr id="5"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3972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2514600"/>
            <a:ext cx="9144000" cy="4343400"/>
          </a:xfrm>
          <a:prstGeom prst="rect">
            <a:avLst/>
          </a:prstGeom>
          <a:gradFill>
            <a:gsLst>
              <a:gs pos="80000">
                <a:srgbClr val="FFFFFF"/>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2"/>
                </a:solidFill>
                <a:latin typeface="Gill Sans MT" panose="020B0502020104020203" pitchFamily="34" charset="0"/>
                <a:cs typeface="+mn-cs"/>
              </a:defRPr>
            </a:lvl1pPr>
          </a:lstStyle>
          <a:p>
            <a:pPr>
              <a:defRPr/>
            </a:pPr>
            <a:fld id="{79FC7A99-52AE-4C05-A101-E07476EE88DE}" type="slidenum">
              <a:rPr lang="en-US"/>
              <a:pPr>
                <a:defRPr/>
              </a:pPr>
              <a:t>‹#›</a:t>
            </a:fld>
            <a:endParaRPr lang="en-US" dirty="0"/>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39" r:id="rId3"/>
    <p:sldLayoutId id="2147483740" r:id="rId4"/>
    <p:sldLayoutId id="2147483741" r:id="rId5"/>
    <p:sldLayoutId id="2147483742" r:id="rId6"/>
    <p:sldLayoutId id="2147483743" r:id="rId7"/>
    <p:sldLayoutId id="2147483751"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rgbClr val="5F5F5F"/>
                </a:solidFill>
                <a:latin typeface="+mn-lt"/>
                <a:cs typeface="+mn-cs"/>
              </a:defRPr>
            </a:lvl1pPr>
          </a:lstStyle>
          <a:p>
            <a:pPr>
              <a:defRPr/>
            </a:pPr>
            <a:fld id="{A4438311-3C4B-43E1-9EEF-3D41646CB283}" type="slidenum">
              <a:rPr lang="en-US"/>
              <a:pPr>
                <a:defRPr/>
              </a:pPr>
              <a:t>‹#›</a:t>
            </a:fld>
            <a:endParaRPr lang="en-US" dirty="0"/>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4" r:id="rId3"/>
    <p:sldLayoutId id="2147483745" r:id="rId4"/>
    <p:sldLayoutId id="2147483746" r:id="rId5"/>
    <p:sldLayoutId id="2147483747" r:id="rId6"/>
    <p:sldLayoutId id="2147483748" r:id="rId7"/>
    <p:sldLayoutId id="214748375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0" fontAlgn="base" hangingPunct="0">
        <a:spcBef>
          <a:spcPct val="0"/>
        </a:spcBef>
        <a:spcAft>
          <a:spcPct val="0"/>
        </a:spcAft>
        <a:defRPr sz="3500">
          <a:solidFill>
            <a:srgbClr val="002A6C"/>
          </a:solidFill>
          <a:latin typeface="Gill Sans MT" pitchFamily="34" charset="0"/>
          <a:cs typeface="Arial" charset="0"/>
        </a:defRPr>
      </a:lvl2pPr>
      <a:lvl3pPr algn="ctr" rtl="0" eaLnBrk="0" fontAlgn="base" hangingPunct="0">
        <a:spcBef>
          <a:spcPct val="0"/>
        </a:spcBef>
        <a:spcAft>
          <a:spcPct val="0"/>
        </a:spcAft>
        <a:defRPr sz="3500">
          <a:solidFill>
            <a:srgbClr val="002A6C"/>
          </a:solidFill>
          <a:latin typeface="Gill Sans MT" pitchFamily="34" charset="0"/>
          <a:cs typeface="Arial" charset="0"/>
        </a:defRPr>
      </a:lvl3pPr>
      <a:lvl4pPr algn="ctr" rtl="0" eaLnBrk="0" fontAlgn="base" hangingPunct="0">
        <a:spcBef>
          <a:spcPct val="0"/>
        </a:spcBef>
        <a:spcAft>
          <a:spcPct val="0"/>
        </a:spcAft>
        <a:defRPr sz="3500">
          <a:solidFill>
            <a:srgbClr val="002A6C"/>
          </a:solidFill>
          <a:latin typeface="Gill Sans MT" pitchFamily="34" charset="0"/>
          <a:cs typeface="Arial" charset="0"/>
        </a:defRPr>
      </a:lvl4pPr>
      <a:lvl5pPr algn="ctr" rtl="0" eaLnBrk="0" fontAlgn="base" hangingPunct="0">
        <a:spcBef>
          <a:spcPct val="0"/>
        </a:spcBef>
        <a:spcAft>
          <a:spcPct val="0"/>
        </a:spcAft>
        <a:defRPr sz="3500">
          <a:solidFill>
            <a:srgbClr val="002A6C"/>
          </a:solidFill>
          <a:latin typeface="Gill Sans MT" pitchFamily="34" charset="0"/>
          <a:cs typeface="Arial" charset="0"/>
        </a:defRPr>
      </a:lvl5pPr>
      <a:lvl6pPr marL="457200" algn="ctr" rtl="0" fontAlgn="base">
        <a:spcBef>
          <a:spcPct val="0"/>
        </a:spcBef>
        <a:spcAft>
          <a:spcPct val="0"/>
        </a:spcAft>
        <a:defRPr sz="3500">
          <a:solidFill>
            <a:srgbClr val="002A6C"/>
          </a:solidFill>
          <a:latin typeface="Gill Sans MT" pitchFamily="34" charset="0"/>
          <a:cs typeface="Arial" charset="0"/>
        </a:defRPr>
      </a:lvl6pPr>
      <a:lvl7pPr marL="914400" algn="ctr" rtl="0" fontAlgn="base">
        <a:spcBef>
          <a:spcPct val="0"/>
        </a:spcBef>
        <a:spcAft>
          <a:spcPct val="0"/>
        </a:spcAft>
        <a:defRPr sz="3500">
          <a:solidFill>
            <a:srgbClr val="002A6C"/>
          </a:solidFill>
          <a:latin typeface="Gill Sans MT" pitchFamily="34" charset="0"/>
          <a:cs typeface="Arial" charset="0"/>
        </a:defRPr>
      </a:lvl7pPr>
      <a:lvl8pPr marL="1371600" algn="ctr" rtl="0" fontAlgn="base">
        <a:spcBef>
          <a:spcPct val="0"/>
        </a:spcBef>
        <a:spcAft>
          <a:spcPct val="0"/>
        </a:spcAft>
        <a:defRPr sz="3500">
          <a:solidFill>
            <a:srgbClr val="002A6C"/>
          </a:solidFill>
          <a:latin typeface="Gill Sans MT" pitchFamily="34" charset="0"/>
          <a:cs typeface="Arial" charset="0"/>
        </a:defRPr>
      </a:lvl8pPr>
      <a:lvl9pPr marL="1828800" algn="ctr" rtl="0" fontAlgn="base">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rgbClr val="5F5F5F"/>
                </a:solidFill>
                <a:latin typeface="+mn-lt"/>
                <a:cs typeface="+mn-cs"/>
              </a:defRPr>
            </a:lvl1pPr>
          </a:lstStyle>
          <a:p>
            <a:pPr>
              <a:defRPr/>
            </a:pPr>
            <a:fld id="{A4438311-3C4B-43E1-9EEF-3D41646CB283}" type="slidenum">
              <a:rPr lang="en-US"/>
              <a:pPr>
                <a:defRPr/>
              </a:pPr>
              <a:t>‹#›</a:t>
            </a:fld>
            <a:endParaRPr lang="en-US" dirty="0"/>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Tree>
    <p:extLst>
      <p:ext uri="{BB962C8B-B14F-4D97-AF65-F5344CB8AC3E}">
        <p14:creationId xmlns:p14="http://schemas.microsoft.com/office/powerpoint/2010/main" val="5395100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0" fontAlgn="base" hangingPunct="0">
        <a:spcBef>
          <a:spcPct val="0"/>
        </a:spcBef>
        <a:spcAft>
          <a:spcPct val="0"/>
        </a:spcAft>
        <a:defRPr sz="3500">
          <a:solidFill>
            <a:srgbClr val="002A6C"/>
          </a:solidFill>
          <a:latin typeface="Gill Sans MT" pitchFamily="34" charset="0"/>
          <a:cs typeface="Arial" charset="0"/>
        </a:defRPr>
      </a:lvl2pPr>
      <a:lvl3pPr algn="ctr" rtl="0" eaLnBrk="0" fontAlgn="base" hangingPunct="0">
        <a:spcBef>
          <a:spcPct val="0"/>
        </a:spcBef>
        <a:spcAft>
          <a:spcPct val="0"/>
        </a:spcAft>
        <a:defRPr sz="3500">
          <a:solidFill>
            <a:srgbClr val="002A6C"/>
          </a:solidFill>
          <a:latin typeface="Gill Sans MT" pitchFamily="34" charset="0"/>
          <a:cs typeface="Arial" charset="0"/>
        </a:defRPr>
      </a:lvl3pPr>
      <a:lvl4pPr algn="ctr" rtl="0" eaLnBrk="0" fontAlgn="base" hangingPunct="0">
        <a:spcBef>
          <a:spcPct val="0"/>
        </a:spcBef>
        <a:spcAft>
          <a:spcPct val="0"/>
        </a:spcAft>
        <a:defRPr sz="3500">
          <a:solidFill>
            <a:srgbClr val="002A6C"/>
          </a:solidFill>
          <a:latin typeface="Gill Sans MT" pitchFamily="34" charset="0"/>
          <a:cs typeface="Arial" charset="0"/>
        </a:defRPr>
      </a:lvl4pPr>
      <a:lvl5pPr algn="ctr" rtl="0" eaLnBrk="0" fontAlgn="base" hangingPunct="0">
        <a:spcBef>
          <a:spcPct val="0"/>
        </a:spcBef>
        <a:spcAft>
          <a:spcPct val="0"/>
        </a:spcAft>
        <a:defRPr sz="3500">
          <a:solidFill>
            <a:srgbClr val="002A6C"/>
          </a:solidFill>
          <a:latin typeface="Gill Sans MT" pitchFamily="34" charset="0"/>
          <a:cs typeface="Arial" charset="0"/>
        </a:defRPr>
      </a:lvl5pPr>
      <a:lvl6pPr marL="457200" algn="ctr" rtl="0" fontAlgn="base">
        <a:spcBef>
          <a:spcPct val="0"/>
        </a:spcBef>
        <a:spcAft>
          <a:spcPct val="0"/>
        </a:spcAft>
        <a:defRPr sz="3500">
          <a:solidFill>
            <a:srgbClr val="002A6C"/>
          </a:solidFill>
          <a:latin typeface="Gill Sans MT" pitchFamily="34" charset="0"/>
          <a:cs typeface="Arial" charset="0"/>
        </a:defRPr>
      </a:lvl6pPr>
      <a:lvl7pPr marL="914400" algn="ctr" rtl="0" fontAlgn="base">
        <a:spcBef>
          <a:spcPct val="0"/>
        </a:spcBef>
        <a:spcAft>
          <a:spcPct val="0"/>
        </a:spcAft>
        <a:defRPr sz="3500">
          <a:solidFill>
            <a:srgbClr val="002A6C"/>
          </a:solidFill>
          <a:latin typeface="Gill Sans MT" pitchFamily="34" charset="0"/>
          <a:cs typeface="Arial" charset="0"/>
        </a:defRPr>
      </a:lvl7pPr>
      <a:lvl8pPr marL="1371600" algn="ctr" rtl="0" fontAlgn="base">
        <a:spcBef>
          <a:spcPct val="0"/>
        </a:spcBef>
        <a:spcAft>
          <a:spcPct val="0"/>
        </a:spcAft>
        <a:defRPr sz="3500">
          <a:solidFill>
            <a:srgbClr val="002A6C"/>
          </a:solidFill>
          <a:latin typeface="Gill Sans MT" pitchFamily="34" charset="0"/>
          <a:cs typeface="Arial" charset="0"/>
        </a:defRPr>
      </a:lvl8pPr>
      <a:lvl9pPr marL="1828800" algn="ctr" rtl="0" fontAlgn="base">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file://localhost/Users/evamoore/Desktop/http://ars.els-cdn.com/content/image/1-s2.0-S0020729205001839-gr2.jpg"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who.int/maternal_child_adolescent/documents/managing-complications-pregnancy-childbirth/e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info@mcsprogram.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609600"/>
            <a:ext cx="2022651" cy="640080"/>
          </a:xfrm>
          <a:prstGeom prst="rect">
            <a:avLst/>
          </a:prstGeom>
        </p:spPr>
      </p:pic>
      <p:pic>
        <p:nvPicPr>
          <p:cNvPr id="3" name="Picture 2" descr="Horizontal_RGB_600"/>
          <p:cNvPicPr/>
          <p:nvPr/>
        </p:nvPicPr>
        <p:blipFill>
          <a:blip r:embed="rId4"/>
          <a:srcRect/>
          <a:stretch>
            <a:fillRect/>
          </a:stretch>
        </p:blipFill>
        <p:spPr bwMode="auto">
          <a:xfrm>
            <a:off x="3810000" y="609600"/>
            <a:ext cx="1645920" cy="640080"/>
          </a:xfrm>
          <a:prstGeom prst="rect">
            <a:avLst/>
          </a:prstGeom>
          <a:noFill/>
        </p:spPr>
      </p:pic>
      <p:pic>
        <p:nvPicPr>
          <p:cNvPr id="4" name="Picture 3" descr="C:\Users\ssuhowatsky\Downloads\MCSP_CMYK.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609600"/>
            <a:ext cx="1371600" cy="640080"/>
          </a:xfrm>
          <a:prstGeom prst="rect">
            <a:avLst/>
          </a:prstGeom>
          <a:noFill/>
          <a:ln>
            <a:noFill/>
          </a:ln>
        </p:spPr>
      </p:pic>
      <p:pic>
        <p:nvPicPr>
          <p:cNvPr id="5" name="Online Image Placeholder 11"/>
          <p:cNvPicPr>
            <a:picLocks noChangeAspect="1"/>
          </p:cNvPicPr>
          <p:nvPr/>
        </p:nvPicPr>
        <p:blipFill>
          <a:blip r:embed="rId6"/>
          <a:stretch>
            <a:fillRect/>
          </a:stretch>
        </p:blipFill>
        <p:spPr>
          <a:xfrm>
            <a:off x="5250180" y="1779687"/>
            <a:ext cx="3035809" cy="4206240"/>
          </a:xfrm>
          <a:prstGeom prst="rect">
            <a:avLst/>
          </a:prstGeom>
        </p:spPr>
      </p:pic>
      <p:sp>
        <p:nvSpPr>
          <p:cNvPr id="9" name="Rectangle 8"/>
          <p:cNvSpPr/>
          <p:nvPr/>
        </p:nvSpPr>
        <p:spPr>
          <a:xfrm>
            <a:off x="1601677" y="5755094"/>
            <a:ext cx="2188420" cy="461665"/>
          </a:xfrm>
          <a:prstGeom prst="rect">
            <a:avLst/>
          </a:prstGeom>
        </p:spPr>
        <p:txBody>
          <a:bodyPr wrap="none">
            <a:spAutoFit/>
          </a:bodyPr>
          <a:lstStyle/>
          <a:p>
            <a:pPr algn="ctr"/>
            <a:r>
              <a:rPr lang="en-US" altLang="en-US" sz="2400" b="1" dirty="0" smtClean="0">
                <a:solidFill>
                  <a:srgbClr val="002060"/>
                </a:solidFill>
              </a:rPr>
              <a:t>December</a:t>
            </a:r>
            <a:r>
              <a:rPr lang="en-US" altLang="en-US" sz="2400" b="1" dirty="0" smtClean="0">
                <a:solidFill>
                  <a:srgbClr val="002060"/>
                </a:solidFill>
              </a:rPr>
              <a:t> </a:t>
            </a:r>
            <a:r>
              <a:rPr lang="en-US" altLang="en-US" sz="2400" b="1" dirty="0" smtClean="0">
                <a:solidFill>
                  <a:srgbClr val="002060"/>
                </a:solidFill>
              </a:rPr>
              <a:t>2018</a:t>
            </a:r>
            <a:endParaRPr lang="en-US" sz="2400" dirty="0"/>
          </a:p>
        </p:txBody>
      </p:sp>
      <p:sp>
        <p:nvSpPr>
          <p:cNvPr id="6" name="Rectangle 5"/>
          <p:cNvSpPr/>
          <p:nvPr/>
        </p:nvSpPr>
        <p:spPr>
          <a:xfrm>
            <a:off x="592169" y="1978893"/>
            <a:ext cx="4572000" cy="3046988"/>
          </a:xfrm>
          <a:prstGeom prst="rect">
            <a:avLst/>
          </a:prstGeom>
        </p:spPr>
        <p:txBody>
          <a:bodyPr>
            <a:spAutoFit/>
          </a:bodyPr>
          <a:lstStyle/>
          <a:p>
            <a:pPr algn="ctr"/>
            <a:r>
              <a:rPr lang="en-US" altLang="en-US" sz="3200" b="1" dirty="0" smtClean="0">
                <a:solidFill>
                  <a:srgbClr val="002A6C"/>
                </a:solidFill>
                <a:latin typeface="Gill Sans MT" panose="020B0502020104020203" pitchFamily="34" charset="0"/>
                <a:ea typeface="+mj-ea"/>
              </a:rPr>
              <a:t>WHO’s </a:t>
            </a:r>
            <a:r>
              <a:rPr lang="en-US" altLang="en-US" sz="3200" b="1" dirty="0">
                <a:solidFill>
                  <a:srgbClr val="002A6C"/>
                </a:solidFill>
                <a:latin typeface="Gill Sans MT" panose="020B0502020104020203" pitchFamily="34" charset="0"/>
                <a:ea typeface="+mj-ea"/>
              </a:rPr>
              <a:t>“Managing Complications in Pregnancy and Childbirth” (</a:t>
            </a:r>
            <a:r>
              <a:rPr lang="en-US" altLang="en-US" sz="3200" b="1" i="1" dirty="0">
                <a:solidFill>
                  <a:srgbClr val="002A6C"/>
                </a:solidFill>
                <a:latin typeface="Gill Sans MT" panose="020B0502020104020203" pitchFamily="34" charset="0"/>
                <a:ea typeface="+mj-ea"/>
              </a:rPr>
              <a:t>MCPC</a:t>
            </a:r>
            <a:r>
              <a:rPr lang="en-US" altLang="en-US" sz="3200" b="1" dirty="0" smtClean="0">
                <a:solidFill>
                  <a:srgbClr val="002A6C"/>
                </a:solidFill>
                <a:latin typeface="Gill Sans MT" panose="020B0502020104020203" pitchFamily="34" charset="0"/>
                <a:ea typeface="+mj-ea"/>
              </a:rPr>
              <a:t>): What’s New in the Second Edition?</a:t>
            </a:r>
            <a:endParaRPr lang="en-US" sz="3200" b="1" dirty="0"/>
          </a:p>
        </p:txBody>
      </p:sp>
    </p:spTree>
    <p:extLst>
      <p:ext uri="{BB962C8B-B14F-4D97-AF65-F5344CB8AC3E}">
        <p14:creationId xmlns:p14="http://schemas.microsoft.com/office/powerpoint/2010/main" val="175251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t>Respectful Maternity Care:  </a:t>
            </a:r>
            <a:br>
              <a:rPr lang="en-US" sz="2800" b="1" dirty="0" smtClean="0"/>
            </a:br>
            <a:r>
              <a:rPr lang="en-US" sz="2800" b="1" dirty="0" smtClean="0"/>
              <a:t>Basic Care Principles</a:t>
            </a:r>
            <a:endParaRPr lang="en-US" sz="2800" b="1" dirty="0"/>
          </a:p>
        </p:txBody>
      </p:sp>
      <p:sp>
        <p:nvSpPr>
          <p:cNvPr id="3" name="Content Placeholder 2"/>
          <p:cNvSpPr>
            <a:spLocks noGrp="1"/>
          </p:cNvSpPr>
          <p:nvPr>
            <p:ph sz="half" idx="1"/>
          </p:nvPr>
        </p:nvSpPr>
        <p:spPr>
          <a:xfrm>
            <a:off x="304800" y="1371600"/>
            <a:ext cx="4038600" cy="5029200"/>
          </a:xfrm>
        </p:spPr>
        <p:txBody>
          <a:bodyPr/>
          <a:lstStyle/>
          <a:p>
            <a:pPr marL="0" indent="0">
              <a:buNone/>
            </a:pPr>
            <a:r>
              <a:rPr lang="en-US" sz="1800" dirty="0" smtClean="0"/>
              <a:t>To reinforce RMC as a key element of quality care, many updated </a:t>
            </a:r>
            <a:r>
              <a:rPr lang="en-US" sz="1800" dirty="0"/>
              <a:t>chapters </a:t>
            </a:r>
            <a:r>
              <a:rPr lang="en-US" sz="1800" dirty="0" smtClean="0"/>
              <a:t>refer readers to the care principles outlined in revised </a:t>
            </a:r>
            <a:r>
              <a:rPr lang="en-US" sz="1800" b="1" i="1" dirty="0" smtClean="0"/>
              <a:t>General Care Principles </a:t>
            </a:r>
            <a:r>
              <a:rPr lang="en-US" sz="1800" b="1" dirty="0" smtClean="0"/>
              <a:t>chapter:</a:t>
            </a:r>
          </a:p>
          <a:p>
            <a:r>
              <a:rPr lang="en-US" sz="1800" dirty="0" smtClean="0"/>
              <a:t>Where </a:t>
            </a:r>
            <a:r>
              <a:rPr lang="en-US" sz="1800" dirty="0"/>
              <a:t>feasible, ensure that the woman has a </a:t>
            </a:r>
            <a:r>
              <a:rPr lang="en-US" sz="1800" b="1" dirty="0"/>
              <a:t>companion of her choice </a:t>
            </a:r>
            <a:r>
              <a:rPr lang="en-US" sz="1800" dirty="0"/>
              <a:t>with her</a:t>
            </a:r>
            <a:r>
              <a:rPr lang="en-US" sz="1800" dirty="0" smtClean="0"/>
              <a:t>.</a:t>
            </a:r>
          </a:p>
          <a:p>
            <a:r>
              <a:rPr lang="en-US" sz="1800" b="1" dirty="0" smtClean="0"/>
              <a:t>Provide </a:t>
            </a:r>
            <a:r>
              <a:rPr lang="en-US" sz="1800" b="1" dirty="0"/>
              <a:t>information </a:t>
            </a:r>
            <a:r>
              <a:rPr lang="en-US" sz="1800" dirty="0"/>
              <a:t>to the woman—and any accompanying family members the woman would like to be involved in decision-making—about </a:t>
            </a:r>
            <a:r>
              <a:rPr lang="en-US" sz="1800" dirty="0" smtClean="0"/>
              <a:t>the care to be provided and what to expect.</a:t>
            </a:r>
          </a:p>
          <a:p>
            <a:r>
              <a:rPr lang="en-US" sz="1800" b="1" dirty="0"/>
              <a:t>Obtain Informed consent </a:t>
            </a:r>
            <a:r>
              <a:rPr lang="en-US" sz="1800" b="1" dirty="0" smtClean="0"/>
              <a:t> </a:t>
            </a:r>
            <a:r>
              <a:rPr lang="en-US" sz="1800" dirty="0" smtClean="0"/>
              <a:t>for</a:t>
            </a:r>
            <a:r>
              <a:rPr lang="en-US" sz="1800" dirty="0" smtClean="0">
                <a:solidFill>
                  <a:srgbClr val="FF0000"/>
                </a:solidFill>
              </a:rPr>
              <a:t> </a:t>
            </a:r>
            <a:r>
              <a:rPr lang="en-US" sz="1800" dirty="0" smtClean="0">
                <a:solidFill>
                  <a:schemeClr val="bg1">
                    <a:lumMod val="75000"/>
                  </a:schemeClr>
                </a:solidFill>
              </a:rPr>
              <a:t>all </a:t>
            </a:r>
            <a:r>
              <a:rPr lang="en-US" sz="1800" dirty="0">
                <a:solidFill>
                  <a:schemeClr val="bg1">
                    <a:lumMod val="75000"/>
                  </a:schemeClr>
                </a:solidFill>
              </a:rPr>
              <a:t>procedures, </a:t>
            </a:r>
            <a:r>
              <a:rPr lang="en-US" sz="1800" dirty="0" smtClean="0">
                <a:solidFill>
                  <a:schemeClr val="bg1">
                    <a:lumMod val="75000"/>
                  </a:schemeClr>
                </a:solidFill>
              </a:rPr>
              <a:t>including diagnostic and treatment</a:t>
            </a:r>
            <a:r>
              <a:rPr lang="en-US" sz="1800" dirty="0" smtClean="0">
                <a:solidFill>
                  <a:srgbClr val="FF0000"/>
                </a:solidFill>
              </a:rPr>
              <a:t> </a:t>
            </a:r>
            <a:r>
              <a:rPr lang="en-US" sz="1800" dirty="0" smtClean="0"/>
              <a:t>interventions</a:t>
            </a:r>
            <a:endParaRPr lang="en-US" sz="2000" i="1" dirty="0"/>
          </a:p>
          <a:p>
            <a:endParaRPr lang="en-US" sz="2200" dirty="0"/>
          </a:p>
        </p:txBody>
      </p:sp>
      <p:sp>
        <p:nvSpPr>
          <p:cNvPr id="5" name="Content Placeholder 4"/>
          <p:cNvSpPr>
            <a:spLocks noGrp="1"/>
          </p:cNvSpPr>
          <p:nvPr>
            <p:ph sz="half" idx="2"/>
          </p:nvPr>
        </p:nvSpPr>
        <p:spPr>
          <a:xfrm>
            <a:off x="4572001" y="1600200"/>
            <a:ext cx="4362360" cy="4114799"/>
          </a:xfrm>
        </p:spPr>
        <p:txBody>
          <a:bodyPr/>
          <a:lstStyle/>
          <a:p>
            <a:endParaRPr lang="en-US" dirty="0"/>
          </a:p>
        </p:txBody>
      </p:sp>
      <p:pic>
        <p:nvPicPr>
          <p:cNvPr id="6" name="Content Placeholder 4"/>
          <p:cNvPicPr>
            <a:picLocks noChangeAspect="1"/>
          </p:cNvPicPr>
          <p:nvPr/>
        </p:nvPicPr>
        <p:blipFill>
          <a:blip r:embed="rId2"/>
          <a:stretch>
            <a:fillRect/>
          </a:stretch>
        </p:blipFill>
        <p:spPr bwMode="auto">
          <a:xfrm>
            <a:off x="4572000" y="1714500"/>
            <a:ext cx="436236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3D5D850E-1C30-4D87-8E65-6E186B96877A}" type="slidenum">
              <a:rPr lang="en-US" smtClean="0"/>
              <a:pPr>
                <a:defRPr/>
              </a:pPr>
              <a:t>10</a:t>
            </a:fld>
            <a:endParaRPr lang="en-US" dirty="0"/>
          </a:p>
        </p:txBody>
      </p:sp>
    </p:spTree>
    <p:extLst>
      <p:ext uri="{BB962C8B-B14F-4D97-AF65-F5344CB8AC3E}">
        <p14:creationId xmlns:p14="http://schemas.microsoft.com/office/powerpoint/2010/main" val="207718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1" dirty="0" smtClean="0">
                <a:solidFill>
                  <a:schemeClr val="tx2"/>
                </a:solidFill>
              </a:rPr>
              <a:t>Revisions</a:t>
            </a:r>
            <a:r>
              <a:rPr lang="en-US" sz="3200" b="1" dirty="0" smtClean="0"/>
              <a:t> Related to Pre-Eclampsia and Eclampsia (PE/E)</a:t>
            </a:r>
            <a:endParaRPr lang="en-US" sz="3200" b="1" dirty="0"/>
          </a:p>
        </p:txBody>
      </p:sp>
      <p:sp>
        <p:nvSpPr>
          <p:cNvPr id="4" name="Content Placeholder 3"/>
          <p:cNvSpPr>
            <a:spLocks noGrp="1"/>
          </p:cNvSpPr>
          <p:nvPr>
            <p:ph idx="1"/>
          </p:nvPr>
        </p:nvSpPr>
        <p:spPr>
          <a:xfrm>
            <a:off x="228600" y="2286000"/>
            <a:ext cx="8458200" cy="2914650"/>
          </a:xfrm>
        </p:spPr>
        <p:txBody>
          <a:bodyPr/>
          <a:lstStyle/>
          <a:p>
            <a:pPr marL="0" indent="0" algn="ctr">
              <a:spcBef>
                <a:spcPts val="0"/>
              </a:spcBef>
              <a:spcAft>
                <a:spcPts val="0"/>
              </a:spcAft>
              <a:buNone/>
            </a:pPr>
            <a:r>
              <a:rPr lang="en-GB" sz="2800" dirty="0">
                <a:ea typeface="Times New Roman"/>
                <a:cs typeface="Times New Roman"/>
              </a:rPr>
              <a:t>Revised chapter reflects </a:t>
            </a:r>
            <a:r>
              <a:rPr lang="en-GB" sz="2800" dirty="0" smtClean="0">
                <a:ea typeface="Times New Roman"/>
                <a:cs typeface="Times New Roman"/>
              </a:rPr>
              <a:t>WHO 2011 </a:t>
            </a:r>
            <a:r>
              <a:rPr lang="en-GB" sz="2800" dirty="0">
                <a:ea typeface="Times New Roman"/>
                <a:cs typeface="Times New Roman"/>
              </a:rPr>
              <a:t>Recommendations for Prevention and Treatment of Pre-eclampsia and </a:t>
            </a:r>
            <a:r>
              <a:rPr lang="en-GB" sz="2800" dirty="0" smtClean="0">
                <a:ea typeface="Times New Roman"/>
                <a:cs typeface="Times New Roman"/>
              </a:rPr>
              <a:t>Eclampsia</a:t>
            </a:r>
            <a:endParaRPr lang="en-US" dirty="0"/>
          </a:p>
        </p:txBody>
      </p:sp>
      <p:sp>
        <p:nvSpPr>
          <p:cNvPr id="2" name="Slide Number Placeholder 1"/>
          <p:cNvSpPr>
            <a:spLocks noGrp="1"/>
          </p:cNvSpPr>
          <p:nvPr>
            <p:ph type="sldNum" sz="quarter" idx="10"/>
          </p:nvPr>
        </p:nvSpPr>
        <p:spPr/>
        <p:txBody>
          <a:bodyPr/>
          <a:lstStyle/>
          <a:p>
            <a:pPr>
              <a:defRPr/>
            </a:pPr>
            <a:fld id="{9B546A2B-B3E6-4B35-96E6-C71057C34662}" type="slidenum">
              <a:rPr lang="en-US" smtClean="0"/>
              <a:pPr>
                <a:defRPr/>
              </a:pPr>
              <a:t>11</a:t>
            </a:fld>
            <a:endParaRPr lang="en-US" dirty="0"/>
          </a:p>
        </p:txBody>
      </p:sp>
    </p:spTree>
    <p:extLst>
      <p:ext uri="{BB962C8B-B14F-4D97-AF65-F5344CB8AC3E}">
        <p14:creationId xmlns:p14="http://schemas.microsoft.com/office/powerpoint/2010/main" val="191980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rmAutofit fontScale="90000"/>
          </a:bodyPr>
          <a:lstStyle/>
          <a:p>
            <a:r>
              <a:rPr lang="en-US" sz="2800" b="1" dirty="0" smtClean="0"/>
              <a:t>18 Updated </a:t>
            </a:r>
            <a:r>
              <a:rPr lang="en-US" sz="2800" b="1" i="1" dirty="0" smtClean="0"/>
              <a:t>MCPC</a:t>
            </a:r>
            <a:r>
              <a:rPr lang="en-US" sz="2800" b="1" dirty="0" smtClean="0"/>
              <a:t> Priority Chapters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291420"/>
              </p:ext>
            </p:extLst>
          </p:nvPr>
        </p:nvGraphicFramePr>
        <p:xfrm>
          <a:off x="457200" y="766888"/>
          <a:ext cx="8077200" cy="5564479"/>
        </p:xfrm>
        <a:graphic>
          <a:graphicData uri="http://schemas.openxmlformats.org/drawingml/2006/table">
            <a:tbl>
              <a:tblPr firstRow="1" firstCol="1" bandRow="1"/>
              <a:tblGrid>
                <a:gridCol w="2514600">
                  <a:extLst>
                    <a:ext uri="{9D8B030D-6E8A-4147-A177-3AD203B41FA5}">
                      <a16:colId xmlns:a16="http://schemas.microsoft.com/office/drawing/2014/main" xmlns="" val="20000"/>
                    </a:ext>
                  </a:extLst>
                </a:gridCol>
                <a:gridCol w="5562600">
                  <a:extLst>
                    <a:ext uri="{9D8B030D-6E8A-4147-A177-3AD203B41FA5}">
                      <a16:colId xmlns:a16="http://schemas.microsoft.com/office/drawing/2014/main" xmlns="" val="20001"/>
                    </a:ext>
                  </a:extLst>
                </a:gridCol>
              </a:tblGrid>
              <a:tr h="352399">
                <a:tc>
                  <a:txBody>
                    <a:bodyPr/>
                    <a:lstStyle/>
                    <a:p>
                      <a:pPr marL="0" marR="0" algn="l">
                        <a:lnSpc>
                          <a:spcPct val="115000"/>
                        </a:lnSpc>
                        <a:spcBef>
                          <a:spcPts val="0"/>
                        </a:spcBef>
                        <a:spcAft>
                          <a:spcPts val="0"/>
                        </a:spcAft>
                      </a:pPr>
                      <a:r>
                        <a:rPr lang="en-GB" sz="1800" b="1" dirty="0" smtClean="0">
                          <a:solidFill>
                            <a:srgbClr val="000000"/>
                          </a:solidFill>
                          <a:effectLst/>
                          <a:latin typeface="Gill Sans MT"/>
                          <a:ea typeface="SimSun"/>
                          <a:cs typeface="Arial"/>
                        </a:rPr>
                        <a:t>Chapter </a:t>
                      </a:r>
                      <a:r>
                        <a:rPr lang="en-GB" sz="1800" b="1" dirty="0">
                          <a:solidFill>
                            <a:srgbClr val="000000"/>
                          </a:solidFill>
                          <a:effectLst/>
                          <a:latin typeface="Gill Sans MT"/>
                          <a:ea typeface="SimSun"/>
                          <a:cs typeface="Arial"/>
                        </a:rPr>
                        <a:t>Category</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tc>
                  <a:txBody>
                    <a:bodyPr/>
                    <a:lstStyle/>
                    <a:p>
                      <a:pPr marL="0" marR="0" algn="l">
                        <a:lnSpc>
                          <a:spcPct val="115000"/>
                        </a:lnSpc>
                        <a:spcBef>
                          <a:spcPts val="0"/>
                        </a:spcBef>
                        <a:spcAft>
                          <a:spcPts val="0"/>
                        </a:spcAft>
                      </a:pPr>
                      <a:r>
                        <a:rPr lang="en-GB" sz="1800" b="1" dirty="0" smtClean="0">
                          <a:solidFill>
                            <a:schemeClr val="tx1"/>
                          </a:solidFill>
                          <a:effectLst/>
                          <a:latin typeface="Gill Sans MT"/>
                          <a:ea typeface="SimSun"/>
                          <a:cs typeface="Arial"/>
                        </a:rPr>
                        <a:t>First Edition</a:t>
                      </a:r>
                      <a:r>
                        <a:rPr lang="en-GB" sz="1800" b="1" dirty="0" smtClean="0">
                          <a:solidFill>
                            <a:srgbClr val="FF0000"/>
                          </a:solidFill>
                          <a:effectLst/>
                          <a:latin typeface="Gill Sans MT"/>
                          <a:ea typeface="SimSun"/>
                          <a:cs typeface="Arial"/>
                        </a:rPr>
                        <a:t> </a:t>
                      </a:r>
                      <a:r>
                        <a:rPr lang="en-GB" sz="1800" b="1" dirty="0" smtClean="0">
                          <a:solidFill>
                            <a:srgbClr val="000000"/>
                          </a:solidFill>
                          <a:effectLst/>
                          <a:latin typeface="Gill Sans MT"/>
                          <a:ea typeface="SimSun"/>
                          <a:cs typeface="Arial"/>
                        </a:rPr>
                        <a:t>Chapters </a:t>
                      </a:r>
                      <a:r>
                        <a:rPr lang="en-GB" sz="1800" b="1" dirty="0">
                          <a:solidFill>
                            <a:srgbClr val="000000"/>
                          </a:solidFill>
                          <a:effectLst/>
                          <a:latin typeface="Gill Sans MT"/>
                          <a:ea typeface="SimSun"/>
                          <a:cs typeface="Arial"/>
                        </a:rPr>
                        <a:t>Revised</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extLst>
                  <a:ext uri="{0D108BD9-81ED-4DB2-BD59-A6C34878D82A}">
                    <a16:rowId xmlns:a16="http://schemas.microsoft.com/office/drawing/2014/main" xmlns="" val="10000"/>
                  </a:ext>
                </a:extLst>
              </a:tr>
              <a:tr h="1893967">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Clinical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Principles (Section 1)</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Emotional and psychological support</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Emergencies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General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0" dirty="0">
                          <a:solidFill>
                            <a:schemeClr val="tx1"/>
                          </a:solidFill>
                          <a:effectLst/>
                          <a:latin typeface="Gill Sans MT"/>
                          <a:ea typeface="Times New Roman"/>
                        </a:rPr>
                        <a:t>Antibiotic therapy</a:t>
                      </a:r>
                      <a:endParaRPr lang="en-US" sz="1800" b="0" dirty="0">
                        <a:solidFill>
                          <a:schemeClr val="tx1"/>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Operative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Normal labour and childbirth</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Newborn care principles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EF2"/>
                    </a:solidFill>
                  </a:tcPr>
                </a:tc>
                <a:extLst>
                  <a:ext uri="{0D108BD9-81ED-4DB2-BD59-A6C34878D82A}">
                    <a16:rowId xmlns:a16="http://schemas.microsoft.com/office/drawing/2014/main" xmlns="" val="10001"/>
                  </a:ext>
                </a:extLst>
              </a:tr>
              <a:tr h="2435101">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Symptoms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2)</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in early pregnancy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Elevated blood pressure, headache, blurred vision, convulsions or loss of consciousness</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0" dirty="0">
                          <a:solidFill>
                            <a:schemeClr val="tx1"/>
                          </a:solidFill>
                          <a:effectLst/>
                          <a:latin typeface="Gill Sans MT"/>
                          <a:ea typeface="Times New Roman"/>
                        </a:rPr>
                        <a:t>Fever during pregnancy and labour</a:t>
                      </a:r>
                      <a:endParaRPr lang="en-US" sz="1800" b="0" dirty="0">
                        <a:solidFill>
                          <a:schemeClr val="tx1"/>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0" dirty="0">
                          <a:solidFill>
                            <a:schemeClr val="tx1"/>
                          </a:solidFill>
                          <a:effectLst/>
                          <a:latin typeface="Gill Sans MT"/>
                          <a:ea typeface="Times New Roman"/>
                        </a:rPr>
                        <a:t>Fever after childbirth</a:t>
                      </a:r>
                      <a:endParaRPr lang="en-US" sz="1800" b="0" dirty="0">
                        <a:solidFill>
                          <a:schemeClr val="tx1"/>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Difficulty in breathing</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Prelabour rupture of membranes </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Immediate newborn conditions or </a:t>
                      </a:r>
                      <a:r>
                        <a:rPr lang="en-GB" sz="1800" dirty="0" smtClean="0">
                          <a:solidFill>
                            <a:srgbClr val="000000"/>
                          </a:solidFill>
                          <a:effectLst/>
                          <a:latin typeface="Gill Sans MT"/>
                          <a:ea typeface="Times New Roman"/>
                        </a:rPr>
                        <a:t>problems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2F9"/>
                    </a:solidFill>
                  </a:tcPr>
                </a:tc>
                <a:extLst>
                  <a:ext uri="{0D108BD9-81ED-4DB2-BD59-A6C34878D82A}">
                    <a16:rowId xmlns:a16="http://schemas.microsoft.com/office/drawing/2014/main" xmlns="" val="10002"/>
                  </a:ext>
                </a:extLst>
              </a:tr>
              <a:tr h="811700">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Procedures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3)</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Induction and augmentation of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Manual removal of placenta</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Repair of vaginal and perineal tears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CEDEF2"/>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12</a:t>
            </a:fld>
            <a:endParaRPr lang="en-US" dirty="0"/>
          </a:p>
        </p:txBody>
      </p:sp>
    </p:spTree>
    <p:extLst>
      <p:ext uri="{BB962C8B-B14F-4D97-AF65-F5344CB8AC3E}">
        <p14:creationId xmlns:p14="http://schemas.microsoft.com/office/powerpoint/2010/main" val="99521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708422"/>
          </a:xfrm>
        </p:spPr>
        <p:txBody>
          <a:bodyPr>
            <a:normAutofit/>
          </a:bodyPr>
          <a:lstStyle/>
          <a:p>
            <a:r>
              <a:rPr lang="en-US" b="1" dirty="0" smtClean="0"/>
              <a:t>PE/E: Key Areas of Revision </a:t>
            </a:r>
            <a:endParaRPr lang="en-US" b="1" dirty="0"/>
          </a:p>
        </p:txBody>
      </p:sp>
      <p:sp>
        <p:nvSpPr>
          <p:cNvPr id="3" name="Content Placeholder 2"/>
          <p:cNvSpPr>
            <a:spLocks noGrp="1"/>
          </p:cNvSpPr>
          <p:nvPr>
            <p:ph idx="1"/>
          </p:nvPr>
        </p:nvSpPr>
        <p:spPr>
          <a:xfrm>
            <a:off x="723900" y="1474986"/>
            <a:ext cx="7772400" cy="4648200"/>
          </a:xfrm>
        </p:spPr>
        <p:txBody>
          <a:bodyPr>
            <a:normAutofit fontScale="92500" lnSpcReduction="10000"/>
          </a:bodyPr>
          <a:lstStyle/>
          <a:p>
            <a:pPr>
              <a:spcBef>
                <a:spcPts val="0"/>
              </a:spcBef>
              <a:spcAft>
                <a:spcPts val="0"/>
              </a:spcAft>
              <a:buFont typeface="Symbol"/>
              <a:buChar char=""/>
            </a:pPr>
            <a:r>
              <a:rPr lang="en-GB" sz="2400" b="1" dirty="0">
                <a:ea typeface="Times New Roman"/>
                <a:cs typeface="Times New Roman"/>
              </a:rPr>
              <a:t>Revised classification </a:t>
            </a:r>
            <a:r>
              <a:rPr lang="en-GB" sz="2400" dirty="0">
                <a:ea typeface="Times New Roman"/>
                <a:cs typeface="Times New Roman"/>
              </a:rPr>
              <a:t>framework for </a:t>
            </a:r>
            <a:r>
              <a:rPr lang="en-GB" sz="2400" dirty="0" smtClean="0">
                <a:ea typeface="Times New Roman"/>
                <a:cs typeface="Times New Roman"/>
              </a:rPr>
              <a:t>hypertensive disorders of pregnancy, including PE/E</a:t>
            </a:r>
            <a:endParaRPr lang="en-GB" sz="2400" dirty="0">
              <a:ea typeface="Times New Roman"/>
              <a:cs typeface="Times New Roman"/>
            </a:endParaRPr>
          </a:p>
          <a:p>
            <a:pPr>
              <a:spcBef>
                <a:spcPts val="0"/>
              </a:spcBef>
              <a:spcAft>
                <a:spcPts val="0"/>
              </a:spcAft>
              <a:buFont typeface="Symbol"/>
              <a:buChar char=""/>
            </a:pPr>
            <a:r>
              <a:rPr lang="en-GB" sz="2400" b="1" dirty="0">
                <a:ea typeface="Times New Roman"/>
                <a:cs typeface="Times New Roman"/>
              </a:rPr>
              <a:t>Prevention </a:t>
            </a:r>
            <a:r>
              <a:rPr lang="en-GB" sz="2400" dirty="0">
                <a:ea typeface="Times New Roman"/>
                <a:cs typeface="Times New Roman"/>
              </a:rPr>
              <a:t>of PE/E</a:t>
            </a:r>
          </a:p>
          <a:p>
            <a:pPr lvl="1">
              <a:spcBef>
                <a:spcPts val="0"/>
              </a:spcBef>
              <a:spcAft>
                <a:spcPts val="0"/>
              </a:spcAft>
              <a:buFont typeface="Wingdings" panose="05000000000000000000" pitchFamily="2" charset="2"/>
              <a:buChar char="Ø"/>
            </a:pPr>
            <a:r>
              <a:rPr lang="en-GB" sz="2400" dirty="0">
                <a:ea typeface="Times New Roman"/>
                <a:cs typeface="Times New Roman"/>
              </a:rPr>
              <a:t>Calcium supplementation</a:t>
            </a:r>
          </a:p>
          <a:p>
            <a:pPr lvl="1">
              <a:spcBef>
                <a:spcPts val="0"/>
              </a:spcBef>
              <a:spcAft>
                <a:spcPts val="0"/>
              </a:spcAft>
              <a:buFont typeface="Wingdings" panose="05000000000000000000" pitchFamily="2" charset="2"/>
              <a:buChar char="Ø"/>
            </a:pPr>
            <a:r>
              <a:rPr lang="en-GB" sz="2400" dirty="0">
                <a:ea typeface="Times New Roman"/>
                <a:cs typeface="Times New Roman"/>
              </a:rPr>
              <a:t>Low-dose </a:t>
            </a:r>
            <a:r>
              <a:rPr lang="en-GB" sz="2400" dirty="0" smtClean="0">
                <a:ea typeface="Times New Roman"/>
                <a:cs typeface="Times New Roman"/>
              </a:rPr>
              <a:t>aspirin</a:t>
            </a:r>
            <a:endParaRPr lang="en-US" sz="2400" dirty="0">
              <a:ea typeface="Times New Roman"/>
              <a:cs typeface="Times New Roman"/>
            </a:endParaRPr>
          </a:p>
          <a:p>
            <a:pPr>
              <a:spcBef>
                <a:spcPts val="0"/>
              </a:spcBef>
              <a:spcAft>
                <a:spcPts val="0"/>
              </a:spcAft>
              <a:buFont typeface="Symbol"/>
              <a:buChar char=""/>
            </a:pPr>
            <a:r>
              <a:rPr lang="en-GB" sz="2400" dirty="0">
                <a:ea typeface="Times New Roman"/>
                <a:cs typeface="Times New Roman"/>
              </a:rPr>
              <a:t>Use of </a:t>
            </a:r>
            <a:r>
              <a:rPr lang="en-GB" sz="2400" dirty="0" smtClean="0">
                <a:ea typeface="Times New Roman"/>
                <a:cs typeface="Times New Roman"/>
              </a:rPr>
              <a:t>systolic blood pressure (SBP) </a:t>
            </a:r>
            <a:r>
              <a:rPr lang="en-GB" sz="2400" dirty="0">
                <a:ea typeface="Times New Roman"/>
                <a:cs typeface="Times New Roman"/>
              </a:rPr>
              <a:t>in diagnosis and management of </a:t>
            </a:r>
            <a:r>
              <a:rPr lang="en-GB" sz="2400" dirty="0" smtClean="0">
                <a:solidFill>
                  <a:schemeClr val="bg1">
                    <a:lumMod val="75000"/>
                  </a:schemeClr>
                </a:solidFill>
                <a:ea typeface="Times New Roman"/>
                <a:cs typeface="Times New Roman"/>
              </a:rPr>
              <a:t>PE/E</a:t>
            </a:r>
          </a:p>
          <a:p>
            <a:pPr>
              <a:spcBef>
                <a:spcPts val="0"/>
              </a:spcBef>
              <a:spcAft>
                <a:spcPts val="0"/>
              </a:spcAft>
              <a:buFont typeface="Symbol"/>
              <a:buChar char=""/>
            </a:pPr>
            <a:r>
              <a:rPr lang="en-GB" sz="2400" dirty="0" smtClean="0">
                <a:solidFill>
                  <a:schemeClr val="bg1">
                    <a:lumMod val="75000"/>
                  </a:schemeClr>
                </a:solidFill>
                <a:ea typeface="Times New Roman"/>
                <a:cs typeface="Times New Roman"/>
              </a:rPr>
              <a:t>Use </a:t>
            </a:r>
            <a:r>
              <a:rPr lang="en-GB" sz="2400" dirty="0">
                <a:solidFill>
                  <a:schemeClr val="bg1">
                    <a:lumMod val="75000"/>
                  </a:schemeClr>
                </a:solidFill>
                <a:ea typeface="Times New Roman"/>
                <a:cs typeface="Times New Roman"/>
              </a:rPr>
              <a:t>of </a:t>
            </a:r>
            <a:r>
              <a:rPr lang="en-GB" sz="2400" b="1" dirty="0">
                <a:solidFill>
                  <a:schemeClr val="bg1">
                    <a:lumMod val="75000"/>
                  </a:schemeClr>
                </a:solidFill>
                <a:ea typeface="Times New Roman"/>
                <a:cs typeface="Times New Roman"/>
              </a:rPr>
              <a:t>laboratory findings </a:t>
            </a:r>
            <a:r>
              <a:rPr lang="en-GB" sz="2400" dirty="0">
                <a:solidFill>
                  <a:schemeClr val="bg1">
                    <a:lumMod val="75000"/>
                  </a:schemeClr>
                </a:solidFill>
                <a:ea typeface="Times New Roman"/>
                <a:cs typeface="Times New Roman"/>
              </a:rPr>
              <a:t>for </a:t>
            </a:r>
            <a:r>
              <a:rPr lang="en-GB" sz="2400" dirty="0" smtClean="0">
                <a:solidFill>
                  <a:schemeClr val="bg1">
                    <a:lumMod val="75000"/>
                  </a:schemeClr>
                </a:solidFill>
                <a:ea typeface="Times New Roman"/>
                <a:cs typeface="Times New Roman"/>
              </a:rPr>
              <a:t>PE/E diagnosis and management</a:t>
            </a:r>
            <a:endParaRPr lang="en-US" sz="2400" dirty="0">
              <a:solidFill>
                <a:schemeClr val="bg1">
                  <a:lumMod val="75000"/>
                </a:schemeClr>
              </a:solidFill>
              <a:ea typeface="Times New Roman"/>
              <a:cs typeface="Times New Roman"/>
            </a:endParaRPr>
          </a:p>
          <a:p>
            <a:pPr>
              <a:spcBef>
                <a:spcPts val="0"/>
              </a:spcBef>
              <a:spcAft>
                <a:spcPts val="0"/>
              </a:spcAft>
              <a:buFont typeface="Symbol"/>
              <a:buChar char=""/>
            </a:pPr>
            <a:r>
              <a:rPr lang="en-GB" sz="2400" dirty="0">
                <a:ea typeface="Times New Roman"/>
                <a:cs typeface="Times New Roman"/>
              </a:rPr>
              <a:t>Use of </a:t>
            </a:r>
            <a:r>
              <a:rPr lang="en-GB" sz="2400" b="1" dirty="0" smtClean="0">
                <a:ea typeface="Times New Roman"/>
                <a:cs typeface="Times New Roman"/>
              </a:rPr>
              <a:t>antihypertensive</a:t>
            </a:r>
            <a:r>
              <a:rPr lang="en-GB" sz="2400" dirty="0" smtClean="0">
                <a:ea typeface="Times New Roman"/>
                <a:cs typeface="Times New Roman"/>
              </a:rPr>
              <a:t> </a:t>
            </a:r>
            <a:r>
              <a:rPr lang="en-GB" sz="2400" dirty="0" smtClean="0">
                <a:solidFill>
                  <a:schemeClr val="bg1">
                    <a:lumMod val="75000"/>
                  </a:schemeClr>
                </a:solidFill>
                <a:ea typeface="Times New Roman"/>
                <a:cs typeface="Times New Roman"/>
              </a:rPr>
              <a:t>medication </a:t>
            </a:r>
            <a:r>
              <a:rPr lang="en-GB" sz="2400" dirty="0" smtClean="0">
                <a:ea typeface="Times New Roman"/>
                <a:cs typeface="Times New Roman"/>
              </a:rPr>
              <a:t>for </a:t>
            </a:r>
            <a:r>
              <a:rPr lang="en-GB" sz="2400" dirty="0">
                <a:ea typeface="Times New Roman"/>
                <a:cs typeface="Times New Roman"/>
              </a:rPr>
              <a:t>management of </a:t>
            </a:r>
            <a:r>
              <a:rPr lang="en-GB" sz="2400" dirty="0" smtClean="0">
                <a:ea typeface="Times New Roman"/>
                <a:cs typeface="Times New Roman"/>
              </a:rPr>
              <a:t>hypertension</a:t>
            </a:r>
            <a:r>
              <a:rPr lang="en-GB" sz="2400" dirty="0" smtClean="0">
                <a:solidFill>
                  <a:schemeClr val="tx1">
                    <a:lumMod val="75000"/>
                    <a:lumOff val="25000"/>
                  </a:schemeClr>
                </a:solidFill>
                <a:ea typeface="Times New Roman"/>
                <a:cs typeface="Times New Roman"/>
              </a:rPr>
              <a:t> </a:t>
            </a:r>
            <a:r>
              <a:rPr lang="en-GB" sz="2400" dirty="0" smtClean="0">
                <a:solidFill>
                  <a:schemeClr val="tx1">
                    <a:lumMod val="65000"/>
                    <a:lumOff val="35000"/>
                  </a:schemeClr>
                </a:solidFill>
                <a:ea typeface="Times New Roman"/>
                <a:cs typeface="Times New Roman"/>
              </a:rPr>
              <a:t>(HTN)</a:t>
            </a:r>
            <a:r>
              <a:rPr lang="en-GB" sz="2400" dirty="0" smtClean="0">
                <a:solidFill>
                  <a:schemeClr val="tx1">
                    <a:lumMod val="75000"/>
                    <a:lumOff val="25000"/>
                  </a:schemeClr>
                </a:solidFill>
                <a:ea typeface="Times New Roman"/>
                <a:cs typeface="Times New Roman"/>
              </a:rPr>
              <a:t>,</a:t>
            </a:r>
            <a:r>
              <a:rPr lang="en-GB" sz="2400" dirty="0" smtClean="0">
                <a:ea typeface="Times New Roman"/>
                <a:cs typeface="Times New Roman"/>
              </a:rPr>
              <a:t> including acute </a:t>
            </a:r>
            <a:r>
              <a:rPr lang="en-GB" sz="2400" dirty="0">
                <a:ea typeface="Times New Roman"/>
                <a:cs typeface="Times New Roman"/>
              </a:rPr>
              <a:t>severe systolic HTN</a:t>
            </a:r>
            <a:endParaRPr lang="en-US" sz="2400" dirty="0">
              <a:ea typeface="Times New Roman"/>
              <a:cs typeface="Times New Roman"/>
            </a:endParaRPr>
          </a:p>
          <a:p>
            <a:pPr>
              <a:spcBef>
                <a:spcPts val="0"/>
              </a:spcBef>
              <a:spcAft>
                <a:spcPts val="0"/>
              </a:spcAft>
              <a:buFont typeface="Symbol"/>
              <a:buChar char=""/>
            </a:pPr>
            <a:r>
              <a:rPr lang="en-GB" sz="2400" b="1" dirty="0">
                <a:ea typeface="Times New Roman"/>
                <a:cs typeface="Times New Roman"/>
              </a:rPr>
              <a:t>Anticonvulsant therapy </a:t>
            </a:r>
            <a:r>
              <a:rPr lang="en-GB" sz="2400" dirty="0">
                <a:ea typeface="Times New Roman"/>
                <a:cs typeface="Times New Roman"/>
              </a:rPr>
              <a:t>for severe PE/E</a:t>
            </a:r>
            <a:endParaRPr lang="en-US" sz="2400" dirty="0">
              <a:ea typeface="Times New Roman"/>
              <a:cs typeface="Times New Roman"/>
            </a:endParaRPr>
          </a:p>
          <a:p>
            <a:pPr>
              <a:spcBef>
                <a:spcPts val="0"/>
              </a:spcBef>
              <a:spcAft>
                <a:spcPts val="0"/>
              </a:spcAft>
              <a:buFont typeface="Symbol"/>
              <a:buChar char=""/>
            </a:pPr>
            <a:r>
              <a:rPr lang="en-GB" sz="2400" b="1" dirty="0">
                <a:ea typeface="Times New Roman"/>
                <a:cs typeface="Times New Roman"/>
              </a:rPr>
              <a:t>T</a:t>
            </a:r>
            <a:r>
              <a:rPr lang="en-GB" sz="2400" b="1" dirty="0" smtClean="0">
                <a:ea typeface="Times New Roman"/>
                <a:cs typeface="Times New Roman"/>
              </a:rPr>
              <a:t>iming of </a:t>
            </a:r>
            <a:r>
              <a:rPr lang="en-GB" sz="2400" b="1" dirty="0">
                <a:ea typeface="Times New Roman"/>
                <a:cs typeface="Times New Roman"/>
              </a:rPr>
              <a:t>delivery </a:t>
            </a:r>
            <a:r>
              <a:rPr lang="en-GB" sz="2400" dirty="0">
                <a:ea typeface="Times New Roman"/>
                <a:cs typeface="Times New Roman"/>
              </a:rPr>
              <a:t>in women with </a:t>
            </a:r>
            <a:r>
              <a:rPr lang="en-GB" sz="2400" dirty="0" smtClean="0">
                <a:ea typeface="Times New Roman"/>
                <a:cs typeface="Times New Roman"/>
              </a:rPr>
              <a:t>severe PE and eclampsia</a:t>
            </a:r>
            <a:endParaRPr lang="en-GB" sz="2400" dirty="0">
              <a:ea typeface="Times New Roman"/>
              <a:cs typeface="Times New Roman"/>
            </a:endParaRPr>
          </a:p>
          <a:p>
            <a:pPr>
              <a:spcBef>
                <a:spcPts val="0"/>
              </a:spcBef>
              <a:spcAft>
                <a:spcPts val="0"/>
              </a:spcAft>
              <a:buFont typeface="Symbol"/>
              <a:buChar char=""/>
            </a:pPr>
            <a:r>
              <a:rPr lang="en-GB" sz="2400" b="1" dirty="0">
                <a:ea typeface="Times New Roman"/>
                <a:cs typeface="Times New Roman"/>
              </a:rPr>
              <a:t>Postpartum </a:t>
            </a:r>
            <a:r>
              <a:rPr lang="en-GB" sz="2400" b="1" dirty="0" smtClean="0">
                <a:ea typeface="Times New Roman"/>
                <a:cs typeface="Times New Roman"/>
              </a:rPr>
              <a:t>monitoring</a:t>
            </a:r>
          </a:p>
          <a:p>
            <a:pPr>
              <a:spcBef>
                <a:spcPts val="0"/>
              </a:spcBef>
              <a:spcAft>
                <a:spcPts val="0"/>
              </a:spcAft>
              <a:buFont typeface="Symbol"/>
              <a:buChar char=""/>
            </a:pPr>
            <a:r>
              <a:rPr lang="en-GB" sz="2400" b="1" dirty="0" smtClean="0">
                <a:ea typeface="Times New Roman"/>
                <a:cs typeface="Times New Roman"/>
              </a:rPr>
              <a:t>Specialized postpartum care and follow-up </a:t>
            </a:r>
            <a:endParaRPr lang="en-US" sz="2400" dirty="0">
              <a:latin typeface="Arial Narrow"/>
              <a:ea typeface="Times New Roman"/>
              <a:cs typeface="Times New Roman"/>
            </a:endParaRPr>
          </a:p>
          <a:p>
            <a:endParaRPr lang="en-US" sz="1800" dirty="0"/>
          </a:p>
        </p:txBody>
      </p:sp>
      <p:sp>
        <p:nvSpPr>
          <p:cNvPr id="4" name="Slide Number Placeholder 3"/>
          <p:cNvSpPr>
            <a:spLocks noGrp="1"/>
          </p:cNvSpPr>
          <p:nvPr>
            <p:ph type="sldNum" sz="quarter" idx="10"/>
          </p:nvPr>
        </p:nvSpPr>
        <p:spPr/>
        <p:txBody>
          <a:bodyPr/>
          <a:lstStyle/>
          <a:p>
            <a:pPr>
              <a:defRPr/>
            </a:pPr>
            <a:fld id="{9B546A2B-B3E6-4B35-96E6-C71057C34662}" type="slidenum">
              <a:rPr lang="en-US" smtClean="0"/>
              <a:pPr>
                <a:defRPr/>
              </a:pPr>
              <a:t>13</a:t>
            </a:fld>
            <a:endParaRPr lang="en-US" dirty="0"/>
          </a:p>
        </p:txBody>
      </p:sp>
    </p:spTree>
    <p:extLst>
      <p:ext uri="{BB962C8B-B14F-4D97-AF65-F5344CB8AC3E}">
        <p14:creationId xmlns:p14="http://schemas.microsoft.com/office/powerpoint/2010/main" val="3837761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1430000" cy="1219200"/>
          </a:xfrm>
        </p:spPr>
        <p:txBody>
          <a:bodyPr>
            <a:noAutofit/>
          </a:bodyPr>
          <a:lstStyle/>
          <a:p>
            <a:r>
              <a:rPr lang="en-GB" sz="2800" b="1" dirty="0">
                <a:solidFill>
                  <a:schemeClr val="tx2"/>
                </a:solidFill>
              </a:rPr>
              <a:t>Revised Classification Framework </a:t>
            </a:r>
            <a:r>
              <a:rPr lang="en-GB" sz="2800" b="1" dirty="0" smtClean="0">
                <a:solidFill>
                  <a:schemeClr val="tx2"/>
                </a:solidFill>
              </a:rPr>
              <a:t>for </a:t>
            </a:r>
            <a:br>
              <a:rPr lang="en-GB" sz="2800" b="1" dirty="0" smtClean="0">
                <a:solidFill>
                  <a:schemeClr val="tx2"/>
                </a:solidFill>
              </a:rPr>
            </a:br>
            <a:r>
              <a:rPr lang="en-GB" sz="2800" b="1" dirty="0" smtClean="0">
                <a:solidFill>
                  <a:schemeClr val="accent4"/>
                </a:solidFill>
              </a:rPr>
              <a:t>Hypertensive Disorders in Pregnancy, including PE/E</a:t>
            </a:r>
            <a:endParaRPr lang="fr-FR" sz="2800" b="1" dirty="0">
              <a:solidFill>
                <a:schemeClr val="accent4"/>
              </a:solidFill>
            </a:endParaRPr>
          </a:p>
        </p:txBody>
      </p:sp>
      <p:sp>
        <p:nvSpPr>
          <p:cNvPr id="3" name="Content Placeholder 2"/>
          <p:cNvSpPr>
            <a:spLocks noGrp="1"/>
          </p:cNvSpPr>
          <p:nvPr>
            <p:ph idx="1"/>
          </p:nvPr>
        </p:nvSpPr>
        <p:spPr>
          <a:xfrm>
            <a:off x="609600" y="1600200"/>
            <a:ext cx="7620000" cy="3810000"/>
          </a:xfrm>
          <a:solidFill>
            <a:srgbClr val="FFFFFF"/>
          </a:solidFill>
          <a:ln w="38100">
            <a:solidFill>
              <a:schemeClr val="bg2">
                <a:lumMod val="75000"/>
              </a:schemeClr>
            </a:solidFill>
          </a:ln>
        </p:spPr>
        <p:txBody>
          <a:bodyPr>
            <a:noAutofit/>
          </a:bodyPr>
          <a:lstStyle/>
          <a:p>
            <a:pPr marL="467915">
              <a:buFont typeface="Wingdings" panose="05000000000000000000" pitchFamily="2" charset="2"/>
              <a:buChar char="§"/>
            </a:pPr>
            <a:r>
              <a:rPr lang="en-GB" sz="2400" dirty="0"/>
              <a:t>Chronic hypertension (elevation of BP &lt; 20 weeks gestation or persisting &gt; 12 weeks postpartum)</a:t>
            </a:r>
            <a:endParaRPr lang="fr-FR" sz="2400" dirty="0"/>
          </a:p>
          <a:p>
            <a:pPr marL="467915">
              <a:buFont typeface="Wingdings" panose="05000000000000000000" pitchFamily="2" charset="2"/>
              <a:buChar char="§"/>
            </a:pPr>
            <a:r>
              <a:rPr lang="en-GB" sz="2400" dirty="0"/>
              <a:t>Gestational </a:t>
            </a:r>
            <a:r>
              <a:rPr lang="en-GB" sz="2400" dirty="0" smtClean="0"/>
              <a:t>hypertension </a:t>
            </a:r>
            <a:r>
              <a:rPr lang="en-GB" sz="2400" dirty="0" smtClean="0">
                <a:solidFill>
                  <a:schemeClr val="bg1">
                    <a:lumMod val="75000"/>
                  </a:schemeClr>
                </a:solidFill>
              </a:rPr>
              <a:t>(onset of HTN in pregnancy without pre-eclampsia)</a:t>
            </a:r>
            <a:endParaRPr lang="fr-FR" sz="2400" dirty="0">
              <a:solidFill>
                <a:schemeClr val="bg1">
                  <a:lumMod val="75000"/>
                </a:schemeClr>
              </a:solidFill>
            </a:endParaRPr>
          </a:p>
          <a:p>
            <a:pPr marL="467915">
              <a:buFont typeface="Wingdings" panose="05000000000000000000" pitchFamily="2" charset="2"/>
              <a:buChar char="§"/>
            </a:pPr>
            <a:r>
              <a:rPr lang="en-GB" sz="2400" dirty="0"/>
              <a:t>(Mild) pre-eclampsia</a:t>
            </a:r>
            <a:endParaRPr lang="fr-FR" sz="2400" dirty="0"/>
          </a:p>
          <a:p>
            <a:pPr marL="467915">
              <a:buFont typeface="Wingdings" panose="05000000000000000000" pitchFamily="2" charset="2"/>
              <a:buChar char="§"/>
            </a:pPr>
            <a:r>
              <a:rPr lang="en-GB" sz="2400" dirty="0"/>
              <a:t>Severe pre-eclampsia </a:t>
            </a:r>
            <a:endParaRPr lang="fr-FR" sz="2400" dirty="0"/>
          </a:p>
          <a:p>
            <a:pPr marL="467915">
              <a:buFont typeface="Wingdings" panose="05000000000000000000" pitchFamily="2" charset="2"/>
              <a:buChar char="§"/>
            </a:pPr>
            <a:r>
              <a:rPr lang="en-GB" sz="2400" dirty="0"/>
              <a:t>Eclampsia</a:t>
            </a:r>
            <a:endParaRPr lang="fr-FR" sz="2400" dirty="0"/>
          </a:p>
          <a:p>
            <a:pPr marL="467915">
              <a:buFont typeface="Wingdings" panose="05000000000000000000" pitchFamily="2" charset="2"/>
              <a:buChar char="§"/>
            </a:pPr>
            <a:r>
              <a:rPr lang="en-GB" sz="2400" dirty="0"/>
              <a:t>Chronic hypertension with superimposed pre-eclampsia</a:t>
            </a:r>
            <a:endParaRPr lang="fr-FR" sz="2400" dirty="0"/>
          </a:p>
        </p:txBody>
      </p:sp>
      <p:sp>
        <p:nvSpPr>
          <p:cNvPr id="4" name="Slide Number Placeholder 3"/>
          <p:cNvSpPr>
            <a:spLocks noGrp="1"/>
          </p:cNvSpPr>
          <p:nvPr>
            <p:ph type="sldNum" sz="quarter" idx="10"/>
          </p:nvPr>
        </p:nvSpPr>
        <p:spPr/>
        <p:txBody>
          <a:bodyPr/>
          <a:lstStyle/>
          <a:p>
            <a:pPr>
              <a:defRPr/>
            </a:pPr>
            <a:fld id="{9B546A2B-B3E6-4B35-96E6-C71057C34662}" type="slidenum">
              <a:rPr lang="en-US" smtClean="0"/>
              <a:pPr>
                <a:defRPr/>
              </a:pPr>
              <a:t>14</a:t>
            </a:fld>
            <a:endParaRPr lang="en-US" dirty="0"/>
          </a:p>
        </p:txBody>
      </p:sp>
    </p:spTree>
    <p:extLst>
      <p:ext uri="{BB962C8B-B14F-4D97-AF65-F5344CB8AC3E}">
        <p14:creationId xmlns:p14="http://schemas.microsoft.com/office/powerpoint/2010/main" val="427683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758" y="685800"/>
            <a:ext cx="6172200" cy="536972"/>
          </a:xfrm>
        </p:spPr>
        <p:txBody>
          <a:bodyPr>
            <a:noAutofit/>
          </a:bodyPr>
          <a:lstStyle/>
          <a:p>
            <a:r>
              <a:rPr lang="en-US" sz="3600" b="1" dirty="0" smtClean="0"/>
              <a:t>PE/E Prevention</a:t>
            </a:r>
            <a:endParaRPr lang="en-US" sz="3600" b="1" dirty="0"/>
          </a:p>
        </p:txBody>
      </p:sp>
      <p:sp>
        <p:nvSpPr>
          <p:cNvPr id="3" name="Content Placeholder 2"/>
          <p:cNvSpPr>
            <a:spLocks noGrp="1"/>
          </p:cNvSpPr>
          <p:nvPr>
            <p:ph idx="1"/>
          </p:nvPr>
        </p:nvSpPr>
        <p:spPr>
          <a:xfrm>
            <a:off x="609601" y="1447801"/>
            <a:ext cx="7848599" cy="2787332"/>
          </a:xfrm>
        </p:spPr>
        <p:txBody>
          <a:bodyPr/>
          <a:lstStyle/>
          <a:p>
            <a:pPr>
              <a:spcBef>
                <a:spcPts val="0"/>
              </a:spcBef>
              <a:spcAft>
                <a:spcPts val="0"/>
              </a:spcAft>
              <a:buFont typeface="Wingdings" panose="05000000000000000000" pitchFamily="2" charset="2"/>
              <a:buChar char="§"/>
              <a:tabLst>
                <a:tab pos="-228600" algn="l"/>
                <a:tab pos="0" algn="l"/>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228600" algn="l"/>
                <a:tab pos="342900" algn="l"/>
                <a:tab pos="514350" algn="l"/>
                <a:tab pos="685800" algn="l"/>
                <a:tab pos="857250" algn="l"/>
                <a:tab pos="1028700" algn="l"/>
                <a:tab pos="1200150" algn="l"/>
                <a:tab pos="1371600" algn="l"/>
                <a:tab pos="1543050" algn="l"/>
                <a:tab pos="1714500" algn="l"/>
                <a:tab pos="1885950" algn="l"/>
                <a:tab pos="2057400" algn="l"/>
                <a:tab pos="2228850" algn="l"/>
              </a:tabLst>
            </a:pPr>
            <a:r>
              <a:rPr lang="en-GB" sz="2400" dirty="0">
                <a:ea typeface="Times New Roman"/>
                <a:cs typeface="Times New Roman"/>
              </a:rPr>
              <a:t>C</a:t>
            </a:r>
            <a:r>
              <a:rPr lang="en-GB" sz="2400" b="1" dirty="0">
                <a:ea typeface="Times New Roman"/>
                <a:cs typeface="Times New Roman"/>
              </a:rPr>
              <a:t>alcium supplementation </a:t>
            </a:r>
            <a:r>
              <a:rPr lang="en-GB" sz="2400" dirty="0">
                <a:ea typeface="Times New Roman"/>
                <a:cs typeface="Times New Roman"/>
              </a:rPr>
              <a:t>(in areas with low dietary intake)</a:t>
            </a:r>
          </a:p>
          <a:p>
            <a:pPr lvl="1">
              <a:spcBef>
                <a:spcPts val="0"/>
              </a:spcBef>
              <a:spcAft>
                <a:spcPts val="0"/>
              </a:spcAft>
              <a:buFont typeface="Wingdings" panose="05000000000000000000" pitchFamily="2" charset="2"/>
              <a:buChar char="Ø"/>
              <a:tabLst>
                <a:tab pos="-228600" algn="l"/>
                <a:tab pos="0" algn="l"/>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228600" algn="l"/>
                <a:tab pos="342900" algn="l"/>
                <a:tab pos="514350" algn="l"/>
                <a:tab pos="685800" algn="l"/>
                <a:tab pos="857250" algn="l"/>
                <a:tab pos="1028700" algn="l"/>
                <a:tab pos="1200150" algn="l"/>
                <a:tab pos="1371600" algn="l"/>
                <a:tab pos="1543050" algn="l"/>
                <a:tab pos="1714500" algn="l"/>
                <a:tab pos="1885950" algn="l"/>
                <a:tab pos="2057400" algn="l"/>
                <a:tab pos="2228850" algn="l"/>
              </a:tabLst>
            </a:pPr>
            <a:r>
              <a:rPr lang="en-GB" sz="2400" dirty="0">
                <a:ea typeface="Times New Roman"/>
                <a:cs typeface="Times New Roman"/>
              </a:rPr>
              <a:t>1.5–2.0 g elemental calcium/day</a:t>
            </a:r>
          </a:p>
          <a:p>
            <a:pPr lvl="1">
              <a:spcBef>
                <a:spcPts val="0"/>
              </a:spcBef>
              <a:spcAft>
                <a:spcPts val="0"/>
              </a:spcAft>
              <a:buFont typeface="Wingdings" panose="05000000000000000000" pitchFamily="2" charset="2"/>
              <a:buChar char="Ø"/>
              <a:tabLst>
                <a:tab pos="-228600" algn="l"/>
                <a:tab pos="0" algn="l"/>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228600" algn="l"/>
                <a:tab pos="342900" algn="l"/>
                <a:tab pos="514350" algn="l"/>
                <a:tab pos="685800" algn="l"/>
                <a:tab pos="857250" algn="l"/>
                <a:tab pos="1028700" algn="l"/>
                <a:tab pos="1200150" algn="l"/>
                <a:tab pos="1371600" algn="l"/>
                <a:tab pos="1543050" algn="l"/>
                <a:tab pos="1714500" algn="l"/>
                <a:tab pos="1885950" algn="l"/>
                <a:tab pos="2057400" algn="l"/>
                <a:tab pos="2228850" algn="l"/>
              </a:tabLst>
            </a:pPr>
            <a:r>
              <a:rPr lang="en-GB" sz="2400" dirty="0">
                <a:ea typeface="Times New Roman"/>
                <a:cs typeface="Times New Roman"/>
              </a:rPr>
              <a:t>All women, but particularly those </a:t>
            </a:r>
            <a:r>
              <a:rPr lang="en-GB" sz="2400" b="1" dirty="0">
                <a:ea typeface="Times New Roman"/>
                <a:cs typeface="Times New Roman"/>
              </a:rPr>
              <a:t>at</a:t>
            </a:r>
            <a:r>
              <a:rPr lang="en-GB" sz="2400" dirty="0">
                <a:ea typeface="Times New Roman"/>
                <a:cs typeface="Times New Roman"/>
              </a:rPr>
              <a:t> </a:t>
            </a:r>
            <a:r>
              <a:rPr lang="en-GB" sz="2400" b="1" dirty="0" smtClean="0">
                <a:ea typeface="Times New Roman"/>
                <a:cs typeface="Times New Roman"/>
              </a:rPr>
              <a:t>high risk for </a:t>
            </a:r>
            <a:r>
              <a:rPr lang="en-GB" sz="2400" b="1" dirty="0">
                <a:ea typeface="Times New Roman"/>
                <a:cs typeface="Times New Roman"/>
              </a:rPr>
              <a:t>PE*</a:t>
            </a:r>
            <a:endParaRPr lang="en-US" sz="2400" dirty="0">
              <a:ea typeface="Times New Roman"/>
              <a:cs typeface="Times New Roman"/>
            </a:endParaRPr>
          </a:p>
          <a:p>
            <a:pPr>
              <a:spcBef>
                <a:spcPts val="0"/>
              </a:spcBef>
              <a:spcAft>
                <a:spcPts val="0"/>
              </a:spcAft>
              <a:buFont typeface="Wingdings" panose="05000000000000000000" pitchFamily="2" charset="2"/>
              <a:buChar char="§"/>
              <a:tabLst>
                <a:tab pos="-228600" algn="l"/>
                <a:tab pos="0" algn="l"/>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228600" algn="l"/>
                <a:tab pos="342900" algn="l"/>
                <a:tab pos="514350" algn="l"/>
                <a:tab pos="685800" algn="l"/>
                <a:tab pos="857250" algn="l"/>
                <a:tab pos="1028700" algn="l"/>
                <a:tab pos="1200150" algn="l"/>
                <a:tab pos="1371600" algn="l"/>
                <a:tab pos="1543050" algn="l"/>
                <a:tab pos="1714500" algn="l"/>
                <a:tab pos="1885950" algn="l"/>
                <a:tab pos="2057400" algn="l"/>
                <a:tab pos="2228850" algn="l"/>
              </a:tabLst>
            </a:pPr>
            <a:r>
              <a:rPr lang="en-GB" sz="2400" b="1" dirty="0">
                <a:ea typeface="Times New Roman"/>
                <a:cs typeface="Times New Roman"/>
              </a:rPr>
              <a:t>Low-dose (75 mg) acetylsalicylic acid (aspirin)</a:t>
            </a:r>
            <a:r>
              <a:rPr lang="en-GB" sz="2400" dirty="0">
                <a:ea typeface="Times New Roman"/>
                <a:cs typeface="Times New Roman"/>
              </a:rPr>
              <a:t> </a:t>
            </a:r>
          </a:p>
          <a:p>
            <a:pPr lvl="1">
              <a:spcBef>
                <a:spcPts val="0"/>
              </a:spcBef>
              <a:spcAft>
                <a:spcPts val="0"/>
              </a:spcAft>
              <a:buFont typeface="Wingdings" panose="05000000000000000000" pitchFamily="2" charset="2"/>
              <a:buChar char="Ø"/>
              <a:tabLst>
                <a:tab pos="-228600" algn="l"/>
                <a:tab pos="0" algn="l"/>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228600" algn="l"/>
                <a:tab pos="342900" algn="l"/>
                <a:tab pos="514350" algn="l"/>
                <a:tab pos="685800" algn="l"/>
                <a:tab pos="857250" algn="l"/>
                <a:tab pos="1028700" algn="l"/>
                <a:tab pos="1200150" algn="l"/>
                <a:tab pos="1371600" algn="l"/>
                <a:tab pos="1543050" algn="l"/>
                <a:tab pos="1714500" algn="l"/>
                <a:tab pos="1885950" algn="l"/>
                <a:tab pos="2057400" algn="l"/>
                <a:tab pos="2228850" algn="l"/>
              </a:tabLst>
            </a:pPr>
            <a:r>
              <a:rPr lang="en-GB" sz="2400" dirty="0" smtClean="0">
                <a:ea typeface="Times New Roman"/>
                <a:cs typeface="Times New Roman"/>
              </a:rPr>
              <a:t>Initiated at </a:t>
            </a:r>
            <a:r>
              <a:rPr lang="en-GB" sz="2400" b="1" dirty="0" smtClean="0">
                <a:ea typeface="Times New Roman"/>
                <a:cs typeface="Times New Roman"/>
              </a:rPr>
              <a:t>12</a:t>
            </a:r>
            <a:r>
              <a:rPr lang="en-GB" sz="2400" b="1" dirty="0" smtClean="0">
                <a:latin typeface="Arial" panose="020B0604020202020204" pitchFamily="34" charset="0"/>
                <a:ea typeface="Times New Roman"/>
              </a:rPr>
              <a:t>‒</a:t>
            </a:r>
            <a:r>
              <a:rPr lang="en-GB" sz="2400" b="1" dirty="0" smtClean="0">
                <a:ea typeface="Times New Roman"/>
                <a:cs typeface="Times New Roman"/>
              </a:rPr>
              <a:t>20 </a:t>
            </a:r>
            <a:r>
              <a:rPr lang="en-GB" sz="2400" b="1" dirty="0">
                <a:ea typeface="Times New Roman"/>
                <a:cs typeface="Times New Roman"/>
              </a:rPr>
              <a:t>weeks of gestation </a:t>
            </a:r>
            <a:r>
              <a:rPr lang="en-GB" sz="2400" dirty="0">
                <a:ea typeface="Times New Roman"/>
                <a:cs typeface="Times New Roman"/>
              </a:rPr>
              <a:t>for women </a:t>
            </a:r>
            <a:r>
              <a:rPr lang="en-GB" sz="2400" b="1" dirty="0">
                <a:ea typeface="Times New Roman"/>
                <a:cs typeface="Times New Roman"/>
              </a:rPr>
              <a:t>at high risk </a:t>
            </a:r>
            <a:r>
              <a:rPr lang="en-GB" sz="2400" b="1" dirty="0" smtClean="0">
                <a:ea typeface="Times New Roman"/>
                <a:cs typeface="Times New Roman"/>
              </a:rPr>
              <a:t>for </a:t>
            </a:r>
            <a:r>
              <a:rPr lang="en-GB" sz="2400" b="1" dirty="0">
                <a:ea typeface="Times New Roman"/>
                <a:cs typeface="Times New Roman"/>
              </a:rPr>
              <a:t>PE*</a:t>
            </a:r>
          </a:p>
          <a:p>
            <a:pPr marL="342900" lvl="1" indent="0">
              <a:spcBef>
                <a:spcPts val="0"/>
              </a:spcBef>
              <a:spcAft>
                <a:spcPts val="0"/>
              </a:spcAft>
              <a:buNone/>
              <a:tabLst>
                <a:tab pos="-228600" algn="l"/>
                <a:tab pos="0" algn="l"/>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228600" algn="l"/>
                <a:tab pos="342900" algn="l"/>
                <a:tab pos="514350" algn="l"/>
                <a:tab pos="685800" algn="l"/>
                <a:tab pos="857250" algn="l"/>
                <a:tab pos="1028700" algn="l"/>
                <a:tab pos="1200150" algn="l"/>
                <a:tab pos="1371600" algn="l"/>
                <a:tab pos="1543050" algn="l"/>
                <a:tab pos="1714500" algn="l"/>
                <a:tab pos="1885950" algn="l"/>
                <a:tab pos="2057400" algn="l"/>
                <a:tab pos="2228850" algn="l"/>
              </a:tabLst>
            </a:pPr>
            <a:endParaRPr lang="en-GB" sz="1800" b="1" dirty="0">
              <a:cs typeface="Times New Roman"/>
            </a:endParaRPr>
          </a:p>
          <a:p>
            <a:pPr marL="342900" lvl="1" indent="0">
              <a:spcBef>
                <a:spcPts val="0"/>
              </a:spcBef>
              <a:spcAft>
                <a:spcPts val="0"/>
              </a:spcAft>
              <a:buNone/>
              <a:tabLst>
                <a:tab pos="-228600" algn="l"/>
                <a:tab pos="0" algn="l"/>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228600" algn="l"/>
                <a:tab pos="342900" algn="l"/>
                <a:tab pos="514350" algn="l"/>
                <a:tab pos="685800" algn="l"/>
                <a:tab pos="857250" algn="l"/>
                <a:tab pos="1028700" algn="l"/>
                <a:tab pos="1200150" algn="l"/>
                <a:tab pos="1371600" algn="l"/>
                <a:tab pos="1543050" algn="l"/>
                <a:tab pos="1714500" algn="l"/>
                <a:tab pos="1885950" algn="l"/>
                <a:tab pos="2057400" algn="l"/>
                <a:tab pos="2228850" algn="l"/>
              </a:tabLst>
            </a:pPr>
            <a:endParaRPr lang="en-US" dirty="0"/>
          </a:p>
        </p:txBody>
      </p:sp>
      <p:sp>
        <p:nvSpPr>
          <p:cNvPr id="4" name="TextBox 3"/>
          <p:cNvSpPr txBox="1"/>
          <p:nvPr/>
        </p:nvSpPr>
        <p:spPr>
          <a:xfrm>
            <a:off x="989351" y="4235133"/>
            <a:ext cx="6637374" cy="1846659"/>
          </a:xfrm>
          <a:prstGeom prst="rect">
            <a:avLst/>
          </a:prstGeom>
          <a:noFill/>
          <a:ln w="38100">
            <a:solidFill>
              <a:schemeClr val="bg2">
                <a:lumMod val="50000"/>
              </a:schemeClr>
            </a:solidFill>
          </a:ln>
        </p:spPr>
        <p:txBody>
          <a:bodyPr wrap="square" rtlCol="0">
            <a:spAutoFit/>
          </a:bodyPr>
          <a:lstStyle/>
          <a:p>
            <a:r>
              <a:rPr lang="en-GB" sz="2400" b="1" dirty="0" smtClean="0">
                <a:solidFill>
                  <a:schemeClr val="bg1"/>
                </a:solidFill>
                <a:latin typeface="Gill Sans MT" panose="020B0502020104020203" pitchFamily="34" charset="0"/>
                <a:ea typeface="Times New Roman"/>
                <a:cs typeface="Times New Roman"/>
              </a:rPr>
              <a:t>*Risk Factors for Developing PE/E:</a:t>
            </a:r>
            <a:endParaRPr lang="en-GB" sz="2400" b="1" dirty="0">
              <a:solidFill>
                <a:schemeClr val="bg1"/>
              </a:solidFill>
              <a:latin typeface="Gill Sans MT" panose="020B0502020104020203" pitchFamily="34" charset="0"/>
              <a:ea typeface="Times New Roman"/>
              <a:cs typeface="Times New Roman"/>
            </a:endParaRPr>
          </a:p>
          <a:p>
            <a:r>
              <a:rPr lang="en-GB" sz="2400" dirty="0">
                <a:solidFill>
                  <a:schemeClr val="bg1"/>
                </a:solidFill>
                <a:latin typeface="Gill Sans MT" panose="020B0502020104020203" pitchFamily="34" charset="0"/>
                <a:ea typeface="Times New Roman"/>
                <a:cs typeface="Times New Roman"/>
              </a:rPr>
              <a:t>Previous severe PE/E, diabetes, chronic hypertension, obesity, renal disease, autoimmune disease and multiple </a:t>
            </a:r>
            <a:r>
              <a:rPr lang="en-GB" sz="2400" dirty="0" smtClean="0">
                <a:solidFill>
                  <a:schemeClr val="bg1"/>
                </a:solidFill>
                <a:latin typeface="Gill Sans MT" panose="020B0502020104020203" pitchFamily="34" charset="0"/>
                <a:ea typeface="Times New Roman"/>
                <a:cs typeface="Times New Roman"/>
              </a:rPr>
              <a:t>pregnancies </a:t>
            </a:r>
            <a:endParaRPr lang="en-US" sz="2400" dirty="0">
              <a:solidFill>
                <a:schemeClr val="bg1"/>
              </a:solidFill>
              <a:latin typeface="Gill Sans MT" panose="020B0502020104020203" pitchFamily="34" charset="0"/>
            </a:endParaRPr>
          </a:p>
          <a:p>
            <a:endParaRPr lang="en-US" dirty="0"/>
          </a:p>
        </p:txBody>
      </p:sp>
      <p:sp>
        <p:nvSpPr>
          <p:cNvPr id="5" name="Slide Number Placeholder 4"/>
          <p:cNvSpPr>
            <a:spLocks noGrp="1"/>
          </p:cNvSpPr>
          <p:nvPr>
            <p:ph type="sldNum" sz="quarter" idx="10"/>
          </p:nvPr>
        </p:nvSpPr>
        <p:spPr/>
        <p:txBody>
          <a:bodyPr/>
          <a:lstStyle/>
          <a:p>
            <a:pPr>
              <a:defRPr/>
            </a:pPr>
            <a:fld id="{9B546A2B-B3E6-4B35-96E6-C71057C34662}" type="slidenum">
              <a:rPr lang="en-US" smtClean="0"/>
              <a:pPr>
                <a:defRPr/>
              </a:pPr>
              <a:t>15</a:t>
            </a:fld>
            <a:endParaRPr lang="en-US" dirty="0"/>
          </a:p>
        </p:txBody>
      </p:sp>
    </p:spTree>
    <p:extLst>
      <p:ext uri="{BB962C8B-B14F-4D97-AF65-F5344CB8AC3E}">
        <p14:creationId xmlns:p14="http://schemas.microsoft.com/office/powerpoint/2010/main" val="2515707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5800" cy="1314450"/>
          </a:xfrm>
        </p:spPr>
        <p:txBody>
          <a:bodyPr>
            <a:normAutofit/>
          </a:bodyPr>
          <a:lstStyle/>
          <a:p>
            <a:r>
              <a:rPr lang="en-US" b="1" dirty="0" smtClean="0"/>
              <a:t>Clinical Criteria for Diagnosis of </a:t>
            </a:r>
            <a:br>
              <a:rPr lang="en-US" b="1" dirty="0" smtClean="0"/>
            </a:br>
            <a:r>
              <a:rPr lang="en-US" b="1" dirty="0" smtClean="0"/>
              <a:t>Hypertension in Pregnancy</a:t>
            </a:r>
            <a:endParaRPr lang="fr-FR" b="1" dirty="0"/>
          </a:p>
        </p:txBody>
      </p:sp>
      <p:sp>
        <p:nvSpPr>
          <p:cNvPr id="3" name="Content Placeholder 2"/>
          <p:cNvSpPr>
            <a:spLocks noGrp="1"/>
          </p:cNvSpPr>
          <p:nvPr>
            <p:ph idx="1"/>
          </p:nvPr>
        </p:nvSpPr>
        <p:spPr>
          <a:xfrm>
            <a:off x="1024270" y="2590801"/>
            <a:ext cx="7586330" cy="3352799"/>
          </a:xfrm>
        </p:spPr>
        <p:txBody>
          <a:bodyPr/>
          <a:lstStyle/>
          <a:p>
            <a:pPr lvl="0">
              <a:buFont typeface="Wingdings" panose="05000000000000000000" pitchFamily="2" charset="2"/>
              <a:buChar char="§"/>
            </a:pPr>
            <a:r>
              <a:rPr lang="en-GB" sz="2800" b="1" dirty="0" smtClean="0"/>
              <a:t>Systolic blood pressure (SBP) </a:t>
            </a:r>
            <a:r>
              <a:rPr lang="en-GB" sz="2800" b="1" u="sng" dirty="0"/>
              <a:t>&gt;</a:t>
            </a:r>
            <a:r>
              <a:rPr lang="en-GB" sz="2800" b="1" dirty="0"/>
              <a:t> 140 mm Hg </a:t>
            </a:r>
            <a:r>
              <a:rPr lang="en-GB" sz="2800" dirty="0"/>
              <a:t>and/or </a:t>
            </a:r>
            <a:r>
              <a:rPr lang="en-GB" sz="2800" dirty="0" smtClean="0"/>
              <a:t>diastolic blood pressure</a:t>
            </a:r>
            <a:r>
              <a:rPr lang="en-GB" sz="2800" dirty="0" smtClean="0">
                <a:solidFill>
                  <a:srgbClr val="FF0000"/>
                </a:solidFill>
              </a:rPr>
              <a:t> </a:t>
            </a:r>
            <a:r>
              <a:rPr lang="en-GB" sz="2800" dirty="0" smtClean="0">
                <a:solidFill>
                  <a:schemeClr val="tx1"/>
                </a:solidFill>
              </a:rPr>
              <a:t>(</a:t>
            </a:r>
            <a:r>
              <a:rPr lang="en-GB" sz="2800" dirty="0" smtClean="0"/>
              <a:t>DBP) </a:t>
            </a:r>
            <a:r>
              <a:rPr lang="en-GB" sz="2800" u="sng" dirty="0"/>
              <a:t>&gt;</a:t>
            </a:r>
            <a:r>
              <a:rPr lang="en-GB" sz="2800" dirty="0"/>
              <a:t> 90 mm Hg  (two consecutive readings  </a:t>
            </a:r>
            <a:r>
              <a:rPr lang="en-GB" sz="2800" dirty="0" smtClean="0"/>
              <a:t>4 </a:t>
            </a:r>
            <a:r>
              <a:rPr lang="en-GB" sz="2800" dirty="0"/>
              <a:t>hours or more apart)</a:t>
            </a:r>
            <a:endParaRPr lang="fr-FR" sz="2800" dirty="0"/>
          </a:p>
          <a:p>
            <a:pPr lvl="0">
              <a:buFont typeface="Wingdings" panose="05000000000000000000" pitchFamily="2" charset="2"/>
              <a:buChar char="§"/>
            </a:pPr>
            <a:r>
              <a:rPr lang="en-GB" sz="2800" b="1" dirty="0"/>
              <a:t>Severe SBP </a:t>
            </a:r>
            <a:r>
              <a:rPr lang="en-GB" sz="2800" b="1" u="sng" dirty="0"/>
              <a:t>&gt;</a:t>
            </a:r>
            <a:r>
              <a:rPr lang="en-GB" sz="2800" b="1" dirty="0"/>
              <a:t> </a:t>
            </a:r>
            <a:r>
              <a:rPr lang="en-GB" sz="2800" b="1" dirty="0" smtClean="0"/>
              <a:t>160 </a:t>
            </a:r>
            <a:r>
              <a:rPr lang="en-GB" sz="2800" dirty="0" smtClean="0"/>
              <a:t>and/or </a:t>
            </a:r>
            <a:r>
              <a:rPr lang="en-GB" sz="2800" dirty="0"/>
              <a:t>DBP  </a:t>
            </a:r>
            <a:r>
              <a:rPr lang="en-GB" sz="2800" u="sng" dirty="0"/>
              <a:t>&gt;</a:t>
            </a:r>
            <a:r>
              <a:rPr lang="en-GB" sz="2800" dirty="0"/>
              <a:t> 110 mm Hg</a:t>
            </a:r>
            <a:endParaRPr lang="fr-FR" sz="2800" dirty="0"/>
          </a:p>
          <a:p>
            <a:pPr marL="0" indent="0">
              <a:buNone/>
            </a:pPr>
            <a:endParaRPr lang="en-US" dirty="0" smtClean="0"/>
          </a:p>
        </p:txBody>
      </p:sp>
      <p:sp>
        <p:nvSpPr>
          <p:cNvPr id="6" name="Slide Number Placeholder 5"/>
          <p:cNvSpPr>
            <a:spLocks noGrp="1"/>
          </p:cNvSpPr>
          <p:nvPr>
            <p:ph type="sldNum" sz="quarter" idx="10"/>
          </p:nvPr>
        </p:nvSpPr>
        <p:spPr/>
        <p:txBody>
          <a:bodyPr/>
          <a:lstStyle/>
          <a:p>
            <a:pPr>
              <a:defRPr/>
            </a:pPr>
            <a:fld id="{9B546A2B-B3E6-4B35-96E6-C71057C34662}" type="slidenum">
              <a:rPr lang="en-US" smtClean="0"/>
              <a:pPr>
                <a:defRPr/>
              </a:pPr>
              <a:t>16</a:t>
            </a:fld>
            <a:endParaRPr lang="en-US" dirty="0"/>
          </a:p>
        </p:txBody>
      </p:sp>
    </p:spTree>
    <p:extLst>
      <p:ext uri="{BB962C8B-B14F-4D97-AF65-F5344CB8AC3E}">
        <p14:creationId xmlns:p14="http://schemas.microsoft.com/office/powerpoint/2010/main" val="2803994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67"/>
            <a:ext cx="8229600" cy="868362"/>
          </a:xfrm>
        </p:spPr>
        <p:txBody>
          <a:bodyPr>
            <a:normAutofit fontScale="90000"/>
          </a:bodyPr>
          <a:lstStyle/>
          <a:p>
            <a:r>
              <a:rPr lang="en-US" sz="2800" b="1" dirty="0" smtClean="0"/>
              <a:t>PE: Diagnosis, Monitoring and Timing of Childbirth</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7278119"/>
              </p:ext>
            </p:extLst>
          </p:nvPr>
        </p:nvGraphicFramePr>
        <p:xfrm>
          <a:off x="457200" y="890529"/>
          <a:ext cx="8229600" cy="5586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2590800" y="5402262"/>
            <a:ext cx="5105400" cy="769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flipV="1">
            <a:off x="2960716" y="43434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17</a:t>
            </a:fld>
            <a:endParaRPr lang="en-US" dirty="0"/>
          </a:p>
        </p:txBody>
      </p:sp>
    </p:spTree>
    <p:extLst>
      <p:ext uri="{BB962C8B-B14F-4D97-AF65-F5344CB8AC3E}">
        <p14:creationId xmlns:p14="http://schemas.microsoft.com/office/powerpoint/2010/main" val="371840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67"/>
            <a:ext cx="8229600" cy="511233"/>
          </a:xfrm>
        </p:spPr>
        <p:txBody>
          <a:bodyPr>
            <a:normAutofit/>
          </a:bodyPr>
          <a:lstStyle/>
          <a:p>
            <a:r>
              <a:rPr lang="en-US" sz="2400" b="1" dirty="0" smtClean="0"/>
              <a:t>Severe PE: Diagnosis and Timing of Childbirth</a:t>
            </a:r>
            <a:endParaRPr lang="en-US"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8067815"/>
              </p:ext>
            </p:extLst>
          </p:nvPr>
        </p:nvGraphicFramePr>
        <p:xfrm>
          <a:off x="228600" y="533400"/>
          <a:ext cx="8686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3581400" y="44577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598025" y="5396347"/>
            <a:ext cx="1752600" cy="394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0"/>
          </p:nvPr>
        </p:nvSpPr>
        <p:spPr/>
        <p:txBody>
          <a:bodyPr/>
          <a:lstStyle/>
          <a:p>
            <a:pPr>
              <a:defRPr/>
            </a:pPr>
            <a:fld id="{EA0222A4-8AC8-48A7-9C6E-F978AD53429A}" type="slidenum">
              <a:rPr lang="en-US" smtClean="0"/>
              <a:pPr>
                <a:defRPr/>
              </a:pPr>
              <a:t>18</a:t>
            </a:fld>
            <a:endParaRPr lang="en-US" dirty="0"/>
          </a:p>
        </p:txBody>
      </p:sp>
    </p:spTree>
    <p:extLst>
      <p:ext uri="{BB962C8B-B14F-4D97-AF65-F5344CB8AC3E}">
        <p14:creationId xmlns:p14="http://schemas.microsoft.com/office/powerpoint/2010/main" val="1291002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Anticonvulsive </a:t>
            </a:r>
            <a:r>
              <a:rPr lang="en-US" sz="4000" b="1" dirty="0" smtClean="0"/>
              <a:t>Treatment </a:t>
            </a:r>
            <a:r>
              <a:rPr lang="en-US" sz="4000" b="1" dirty="0" smtClean="0">
                <a:solidFill>
                  <a:schemeClr val="accent4"/>
                </a:solidFill>
              </a:rPr>
              <a:t>for PE/E</a:t>
            </a:r>
            <a:endParaRPr lang="en-US" sz="4000" b="1" dirty="0">
              <a:solidFill>
                <a:schemeClr val="accent4"/>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b="1" dirty="0" smtClean="0"/>
              <a:t>Magnesium sulfate</a:t>
            </a:r>
            <a:r>
              <a:rPr lang="en-US" sz="3600" dirty="0" smtClean="0"/>
              <a:t>—anticonvulsant </a:t>
            </a:r>
            <a:r>
              <a:rPr lang="en-US" sz="3600" dirty="0"/>
              <a:t>of choice</a:t>
            </a:r>
          </a:p>
          <a:p>
            <a:pPr>
              <a:buFont typeface="Wingdings" panose="05000000000000000000" pitchFamily="2" charset="2"/>
              <a:buChar char="§"/>
            </a:pPr>
            <a:r>
              <a:rPr lang="en-US" sz="3600" dirty="0"/>
              <a:t>Diazepam removed as </a:t>
            </a:r>
            <a:r>
              <a:rPr lang="en-US" sz="3600" dirty="0" smtClean="0"/>
              <a:t>a treatment option for PE/E</a:t>
            </a:r>
            <a:endParaRPr lang="en-US" sz="3600" dirty="0"/>
          </a:p>
          <a:p>
            <a:pPr marL="0" indent="0">
              <a:buNone/>
            </a:pPr>
            <a:endParaRPr lang="en-US" sz="2100" dirty="0"/>
          </a:p>
        </p:txBody>
      </p:sp>
      <p:sp>
        <p:nvSpPr>
          <p:cNvPr id="4" name="Slide Number Placeholder 3"/>
          <p:cNvSpPr>
            <a:spLocks noGrp="1"/>
          </p:cNvSpPr>
          <p:nvPr>
            <p:ph type="sldNum" sz="quarter" idx="10"/>
          </p:nvPr>
        </p:nvSpPr>
        <p:spPr/>
        <p:txBody>
          <a:bodyPr/>
          <a:lstStyle/>
          <a:p>
            <a:pPr>
              <a:defRPr/>
            </a:pPr>
            <a:fld id="{9B546A2B-B3E6-4B35-96E6-C71057C34662}" type="slidenum">
              <a:rPr lang="en-US" smtClean="0"/>
              <a:pPr>
                <a:defRPr/>
              </a:pPr>
              <a:t>19</a:t>
            </a:fld>
            <a:endParaRPr lang="en-US" dirty="0"/>
          </a:p>
        </p:txBody>
      </p:sp>
    </p:spTree>
    <p:extLst>
      <p:ext uri="{BB962C8B-B14F-4D97-AF65-F5344CB8AC3E}">
        <p14:creationId xmlns:p14="http://schemas.microsoft.com/office/powerpoint/2010/main" val="2207285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Presentation </a:t>
            </a:r>
            <a:r>
              <a:rPr lang="en-US" sz="3600" b="1" dirty="0" smtClean="0">
                <a:solidFill>
                  <a:schemeClr val="tx2"/>
                </a:solidFill>
              </a:rPr>
              <a:t>Outline</a:t>
            </a:r>
            <a:endParaRPr lang="en-US" sz="3600" b="1" dirty="0">
              <a:solidFill>
                <a:schemeClr val="tx2"/>
              </a:solidFill>
            </a:endParaRPr>
          </a:p>
        </p:txBody>
      </p:sp>
      <p:sp>
        <p:nvSpPr>
          <p:cNvPr id="3" name="Content Placeholder 2"/>
          <p:cNvSpPr>
            <a:spLocks noGrp="1"/>
          </p:cNvSpPr>
          <p:nvPr>
            <p:ph idx="1"/>
          </p:nvPr>
        </p:nvSpPr>
        <p:spPr>
          <a:xfrm>
            <a:off x="457200" y="1417638"/>
            <a:ext cx="8229600" cy="4876800"/>
          </a:xfrm>
        </p:spPr>
        <p:txBody>
          <a:bodyPr/>
          <a:lstStyle/>
          <a:p>
            <a:pPr lvl="1">
              <a:buFont typeface="Arial" panose="020B0604020202020204" pitchFamily="34" charset="0"/>
              <a:buChar char="•"/>
            </a:pPr>
            <a:r>
              <a:rPr lang="en-US" sz="2400" dirty="0" smtClean="0"/>
              <a:t>Dissemination of the </a:t>
            </a:r>
            <a:r>
              <a:rPr lang="en-US" sz="2400" dirty="0">
                <a:solidFill>
                  <a:schemeClr val="bg1">
                    <a:lumMod val="75000"/>
                  </a:schemeClr>
                </a:solidFill>
              </a:rPr>
              <a:t>2</a:t>
            </a:r>
            <a:r>
              <a:rPr lang="en-US" sz="2400" baseline="30000" dirty="0">
                <a:solidFill>
                  <a:schemeClr val="bg1">
                    <a:lumMod val="75000"/>
                  </a:schemeClr>
                </a:solidFill>
              </a:rPr>
              <a:t>nd</a:t>
            </a:r>
            <a:r>
              <a:rPr lang="en-US" sz="2400" dirty="0">
                <a:solidFill>
                  <a:schemeClr val="bg1">
                    <a:lumMod val="75000"/>
                  </a:schemeClr>
                </a:solidFill>
              </a:rPr>
              <a:t> edition </a:t>
            </a:r>
            <a:r>
              <a:rPr lang="en-US" sz="2400" i="1" dirty="0" smtClean="0">
                <a:solidFill>
                  <a:schemeClr val="bg1">
                    <a:lumMod val="75000"/>
                  </a:schemeClr>
                </a:solidFill>
              </a:rPr>
              <a:t>MCPC</a:t>
            </a:r>
          </a:p>
          <a:p>
            <a:pPr lvl="1">
              <a:buFont typeface="Arial" panose="020B0604020202020204" pitchFamily="34" charset="0"/>
              <a:buChar char="•"/>
            </a:pPr>
            <a:r>
              <a:rPr lang="en-US" sz="2400" i="1" dirty="0" smtClean="0"/>
              <a:t>MCPC</a:t>
            </a:r>
            <a:r>
              <a:rPr lang="en-US" sz="2400" dirty="0" smtClean="0"/>
              <a:t> background and overview of revision process</a:t>
            </a:r>
          </a:p>
          <a:p>
            <a:pPr lvl="1"/>
            <a:r>
              <a:rPr lang="en-US" sz="2400" dirty="0" smtClean="0"/>
              <a:t>Review of updates on: </a:t>
            </a:r>
          </a:p>
          <a:p>
            <a:pPr lvl="2">
              <a:buFont typeface="Wingdings" panose="05000000000000000000" pitchFamily="2" charset="2"/>
              <a:buChar char="Ø"/>
            </a:pPr>
            <a:r>
              <a:rPr lang="en-US" dirty="0" smtClean="0"/>
              <a:t>Respectful maternity </a:t>
            </a:r>
            <a:r>
              <a:rPr lang="en-US" dirty="0"/>
              <a:t>c</a:t>
            </a:r>
            <a:r>
              <a:rPr lang="en-US" dirty="0" smtClean="0"/>
              <a:t>are (RMC) for mother and </a:t>
            </a:r>
            <a:r>
              <a:rPr lang="en-US" dirty="0"/>
              <a:t>n</a:t>
            </a:r>
            <a:r>
              <a:rPr lang="en-US" dirty="0" smtClean="0"/>
              <a:t>ewborn</a:t>
            </a:r>
          </a:p>
          <a:p>
            <a:pPr lvl="2">
              <a:buFont typeface="Wingdings" panose="05000000000000000000" pitchFamily="2" charset="2"/>
              <a:buChar char="Ø"/>
            </a:pPr>
            <a:r>
              <a:rPr lang="en-US" dirty="0" smtClean="0"/>
              <a:t>Pre-eclampsia/eclampsia (PE/E)</a:t>
            </a:r>
          </a:p>
          <a:p>
            <a:pPr lvl="2">
              <a:buFont typeface="Wingdings" panose="05000000000000000000" pitchFamily="2" charset="2"/>
              <a:buChar char="Ø"/>
            </a:pPr>
            <a:r>
              <a:rPr lang="en-US" dirty="0" smtClean="0"/>
              <a:t>Bleeding in early pregnancy and postpartum haemorrhage (PPH)</a:t>
            </a:r>
          </a:p>
          <a:p>
            <a:pPr lvl="2">
              <a:buFont typeface="Wingdings" panose="05000000000000000000" pitchFamily="2" charset="2"/>
              <a:buChar char="Ø"/>
            </a:pPr>
            <a:r>
              <a:rPr lang="en-US" dirty="0" smtClean="0"/>
              <a:t>Immediate newborn </a:t>
            </a:r>
            <a:r>
              <a:rPr lang="en-US" dirty="0"/>
              <a:t>p</a:t>
            </a:r>
            <a:r>
              <a:rPr lang="en-US" dirty="0" smtClean="0"/>
              <a:t>roblems</a:t>
            </a:r>
          </a:p>
          <a:p>
            <a:pPr lvl="2">
              <a:buFont typeface="Wingdings" panose="05000000000000000000" pitchFamily="2" charset="2"/>
              <a:buChar char="Ø"/>
            </a:pPr>
            <a:r>
              <a:rPr lang="en-US" dirty="0" smtClean="0"/>
              <a:t>Prevention and management of infection in pregnancy and childbirth</a:t>
            </a: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2</a:t>
            </a:fld>
            <a:endParaRPr lang="en-US" dirty="0"/>
          </a:p>
        </p:txBody>
      </p:sp>
    </p:spTree>
    <p:extLst>
      <p:ext uri="{BB962C8B-B14F-4D97-AF65-F5344CB8AC3E}">
        <p14:creationId xmlns:p14="http://schemas.microsoft.com/office/powerpoint/2010/main" val="3099455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457200"/>
            <a:ext cx="7239000" cy="725567"/>
          </a:xfrm>
        </p:spPr>
        <p:txBody>
          <a:bodyPr>
            <a:normAutofit fontScale="90000"/>
          </a:bodyPr>
          <a:lstStyle/>
          <a:p>
            <a:r>
              <a:rPr lang="en-US" sz="2800" b="1" dirty="0" smtClean="0"/>
              <a:t>Magnesium Sulfate </a:t>
            </a:r>
            <a:r>
              <a:rPr lang="en-US" sz="2800" b="1" dirty="0"/>
              <a:t>Regimens for Severe PE/E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6029976"/>
              </p:ext>
            </p:extLst>
          </p:nvPr>
        </p:nvGraphicFramePr>
        <p:xfrm>
          <a:off x="1314450" y="1289248"/>
          <a:ext cx="6572250" cy="4909077"/>
        </p:xfrm>
        <a:graphic>
          <a:graphicData uri="http://schemas.openxmlformats.org/drawingml/2006/table">
            <a:tbl>
              <a:tblPr firstRow="1" firstCol="1" bandRow="1"/>
              <a:tblGrid>
                <a:gridCol w="700886">
                  <a:extLst>
                    <a:ext uri="{9D8B030D-6E8A-4147-A177-3AD203B41FA5}">
                      <a16:colId xmlns:a16="http://schemas.microsoft.com/office/drawing/2014/main" xmlns="" val="20000"/>
                    </a:ext>
                  </a:extLst>
                </a:gridCol>
                <a:gridCol w="2929937">
                  <a:extLst>
                    <a:ext uri="{9D8B030D-6E8A-4147-A177-3AD203B41FA5}">
                      <a16:colId xmlns:a16="http://schemas.microsoft.com/office/drawing/2014/main" xmlns="" val="20001"/>
                    </a:ext>
                  </a:extLst>
                </a:gridCol>
                <a:gridCol w="2941427">
                  <a:extLst>
                    <a:ext uri="{9D8B030D-6E8A-4147-A177-3AD203B41FA5}">
                      <a16:colId xmlns:a16="http://schemas.microsoft.com/office/drawing/2014/main" xmlns="" val="20002"/>
                    </a:ext>
                  </a:extLst>
                </a:gridCol>
              </a:tblGrid>
              <a:tr h="203204">
                <a:tc>
                  <a:txBody>
                    <a:bodyPr/>
                    <a:lstStyle/>
                    <a:p>
                      <a:pPr marL="0" marR="0" algn="ctr">
                        <a:spcBef>
                          <a:spcPts val="0"/>
                        </a:spcBef>
                        <a:spcAft>
                          <a:spcPts val="0"/>
                        </a:spcAft>
                      </a:pPr>
                      <a:r>
                        <a:rPr lang="en-GB" sz="1400" b="1" dirty="0">
                          <a:effectLst/>
                          <a:latin typeface="Gill Sans MT" panose="020B0502020104020203" pitchFamily="34" charset="0"/>
                          <a:ea typeface="Calibri"/>
                          <a:cs typeface="Arial"/>
                        </a:rPr>
                        <a:t>Route </a:t>
                      </a:r>
                      <a:endParaRPr lang="en-US" sz="1400" b="1" dirty="0">
                        <a:effectLst/>
                        <a:latin typeface="Gill Sans MT" panose="020B0502020104020203" pitchFamily="34" charset="0"/>
                        <a:ea typeface="Calibri"/>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DFF"/>
                    </a:solidFill>
                  </a:tcPr>
                </a:tc>
                <a:tc>
                  <a:txBody>
                    <a:bodyPr/>
                    <a:lstStyle/>
                    <a:p>
                      <a:pPr marL="0" marR="0" algn="ctr">
                        <a:spcBef>
                          <a:spcPts val="0"/>
                        </a:spcBef>
                        <a:spcAft>
                          <a:spcPts val="0"/>
                        </a:spcAft>
                      </a:pPr>
                      <a:r>
                        <a:rPr lang="en-GB" sz="1400" b="1" dirty="0">
                          <a:effectLst/>
                          <a:latin typeface="Gill Sans MT" panose="020B0502020104020203" pitchFamily="34" charset="0"/>
                          <a:ea typeface="Calibri"/>
                          <a:cs typeface="Arial"/>
                        </a:rPr>
                        <a:t>Loading dose</a:t>
                      </a:r>
                      <a:endParaRPr lang="en-US" sz="1400" b="1" dirty="0">
                        <a:effectLst/>
                        <a:latin typeface="Gill Sans MT" panose="020B0502020104020203" pitchFamily="34" charset="0"/>
                        <a:ea typeface="Calibri"/>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DFF"/>
                    </a:solidFill>
                  </a:tcPr>
                </a:tc>
                <a:tc>
                  <a:txBody>
                    <a:bodyPr/>
                    <a:lstStyle/>
                    <a:p>
                      <a:pPr marL="0" marR="0" algn="ctr">
                        <a:spcBef>
                          <a:spcPts val="0"/>
                        </a:spcBef>
                        <a:spcAft>
                          <a:spcPts val="0"/>
                        </a:spcAft>
                      </a:pPr>
                      <a:r>
                        <a:rPr lang="en-GB" sz="1400" b="1" dirty="0">
                          <a:effectLst/>
                          <a:latin typeface="Gill Sans MT" panose="020B0502020104020203" pitchFamily="34" charset="0"/>
                          <a:ea typeface="Calibri"/>
                          <a:cs typeface="Arial"/>
                        </a:rPr>
                        <a:t>Maintenance dose</a:t>
                      </a:r>
                      <a:endParaRPr lang="en-US" sz="1400" b="1" dirty="0">
                        <a:effectLst/>
                        <a:latin typeface="Gill Sans MT" panose="020B0502020104020203" pitchFamily="34" charset="0"/>
                        <a:ea typeface="Calibri"/>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DFF"/>
                    </a:solidFill>
                  </a:tcPr>
                </a:tc>
                <a:extLst>
                  <a:ext uri="{0D108BD9-81ED-4DB2-BD59-A6C34878D82A}">
                    <a16:rowId xmlns:a16="http://schemas.microsoft.com/office/drawing/2014/main" xmlns="" val="10000"/>
                  </a:ext>
                </a:extLst>
              </a:tr>
              <a:tr h="233685">
                <a:tc gridSpan="3">
                  <a:txBody>
                    <a:bodyPr/>
                    <a:lstStyle/>
                    <a:p>
                      <a:pPr marL="0" marR="0">
                        <a:lnSpc>
                          <a:spcPct val="115000"/>
                        </a:lnSpc>
                        <a:spcBef>
                          <a:spcPts val="0"/>
                        </a:spcBef>
                        <a:spcAft>
                          <a:spcPts val="0"/>
                        </a:spcAft>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b="1" dirty="0">
                          <a:solidFill>
                            <a:srgbClr val="000000"/>
                          </a:solidFill>
                          <a:effectLst/>
                          <a:latin typeface="Gill Sans MT" panose="020B0502020104020203" pitchFamily="34" charset="0"/>
                          <a:ea typeface="Times New Roman"/>
                          <a:cs typeface="Times New Roman"/>
                        </a:rPr>
                        <a:t>Intramuscular (IM) Regimen</a:t>
                      </a:r>
                      <a:endParaRPr lang="en-US" sz="1400" b="1"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398774">
                <a:tc>
                  <a:txBody>
                    <a:bodyPr/>
                    <a:lstStyle/>
                    <a:p>
                      <a:pPr marL="0" marR="0">
                        <a:lnSpc>
                          <a:spcPct val="115000"/>
                        </a:lnSpc>
                        <a:spcBef>
                          <a:spcPts val="0"/>
                        </a:spcBef>
                        <a:spcAft>
                          <a:spcPts val="0"/>
                        </a:spcAft>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b="1" dirty="0">
                          <a:solidFill>
                            <a:srgbClr val="000000"/>
                          </a:solidFill>
                          <a:effectLst/>
                          <a:latin typeface="Gill Sans MT" panose="020B0502020104020203" pitchFamily="34" charset="0"/>
                          <a:ea typeface="Times New Roman"/>
                          <a:cs typeface="Times New Roman"/>
                        </a:rPr>
                        <a:t>IV and </a:t>
                      </a:r>
                      <a:r>
                        <a:rPr lang="en-GB" sz="1400" b="1" dirty="0" smtClean="0">
                          <a:solidFill>
                            <a:srgbClr val="000000"/>
                          </a:solidFill>
                          <a:effectLst/>
                          <a:latin typeface="Gill Sans MT" panose="020B0502020104020203" pitchFamily="34" charset="0"/>
                          <a:ea typeface="Times New Roman"/>
                          <a:cs typeface="Times New Roman"/>
                        </a:rPr>
                        <a:t>IM</a:t>
                      </a:r>
                      <a:endParaRPr lang="en-US" sz="1400" b="1"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b="1" dirty="0">
                          <a:solidFill>
                            <a:srgbClr val="000000"/>
                          </a:solidFill>
                          <a:effectLst/>
                          <a:latin typeface="Gill Sans MT" panose="020B0502020104020203" pitchFamily="34" charset="0"/>
                          <a:ea typeface="Times New Roman"/>
                          <a:cs typeface="Times New Roman"/>
                        </a:rPr>
                        <a:t>(IV and IM) </a:t>
                      </a:r>
                      <a:endParaRPr lang="en-US" sz="1400" b="1" dirty="0">
                        <a:effectLst/>
                        <a:latin typeface="Gill Sans MT" panose="020B0502020104020203" pitchFamily="34" charset="0"/>
                        <a:ea typeface="SimSun"/>
                        <a:cs typeface="Arial"/>
                      </a:endParaRPr>
                    </a:p>
                    <a:p>
                      <a:pPr marL="342900" marR="0" lvl="0" indent="-342900">
                        <a:lnSpc>
                          <a:spcPct val="115000"/>
                        </a:lnSpc>
                        <a:spcBef>
                          <a:spcPts val="0"/>
                        </a:spcBef>
                        <a:spcAft>
                          <a:spcPts val="0"/>
                        </a:spcAft>
                        <a:buFont typeface="Symbo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dirty="0">
                          <a:solidFill>
                            <a:srgbClr val="000000"/>
                          </a:solidFill>
                          <a:effectLst/>
                          <a:latin typeface="Gill Sans MT" panose="020B0502020104020203" pitchFamily="34" charset="0"/>
                          <a:ea typeface="Times New Roman"/>
                          <a:cs typeface="Times New Roman"/>
                        </a:rPr>
                        <a:t>Give </a:t>
                      </a:r>
                      <a:r>
                        <a:rPr lang="en-GB" sz="1400" b="1" dirty="0">
                          <a:solidFill>
                            <a:srgbClr val="000000"/>
                          </a:solidFill>
                          <a:effectLst/>
                          <a:latin typeface="Gill Sans MT" panose="020B0502020104020203" pitchFamily="34" charset="0"/>
                          <a:ea typeface="Times New Roman"/>
                          <a:cs typeface="Times New Roman"/>
                        </a:rPr>
                        <a:t>4 g of 20% </a:t>
                      </a:r>
                      <a:r>
                        <a:rPr lang="en-GB" sz="1400" b="1" dirty="0" smtClean="0">
                          <a:solidFill>
                            <a:srgbClr val="000000"/>
                          </a:solidFill>
                          <a:effectLst/>
                          <a:latin typeface="Gill Sans MT" panose="020B0502020104020203" pitchFamily="34" charset="0"/>
                          <a:ea typeface="Times New Roman"/>
                          <a:cs typeface="Times New Roman"/>
                        </a:rPr>
                        <a:t>MgSO4 </a:t>
                      </a:r>
                      <a:r>
                        <a:rPr lang="en-GB" sz="1400" dirty="0">
                          <a:solidFill>
                            <a:srgbClr val="000000"/>
                          </a:solidFill>
                          <a:effectLst/>
                          <a:latin typeface="Gill Sans MT" panose="020B0502020104020203" pitchFamily="34" charset="0"/>
                          <a:ea typeface="Times New Roman"/>
                          <a:cs typeface="Times New Roman"/>
                        </a:rPr>
                        <a:t>solution </a:t>
                      </a:r>
                      <a:r>
                        <a:rPr lang="en-GB" sz="1400" b="1" dirty="0">
                          <a:solidFill>
                            <a:srgbClr val="000000"/>
                          </a:solidFill>
                          <a:effectLst/>
                          <a:latin typeface="Gill Sans MT" panose="020B0502020104020203" pitchFamily="34" charset="0"/>
                          <a:ea typeface="Times New Roman"/>
                          <a:cs typeface="Times New Roman"/>
                        </a:rPr>
                        <a:t>IV</a:t>
                      </a:r>
                      <a:r>
                        <a:rPr lang="en-GB" sz="1400" dirty="0">
                          <a:solidFill>
                            <a:srgbClr val="000000"/>
                          </a:solidFill>
                          <a:effectLst/>
                          <a:latin typeface="Gill Sans MT" panose="020B0502020104020203" pitchFamily="34" charset="0"/>
                          <a:ea typeface="Times New Roman"/>
                          <a:cs typeface="Times New Roman"/>
                        </a:rPr>
                        <a:t> over </a:t>
                      </a:r>
                      <a:r>
                        <a:rPr lang="en-GB" sz="1400" dirty="0" smtClean="0">
                          <a:solidFill>
                            <a:srgbClr val="000000"/>
                          </a:solidFill>
                          <a:effectLst/>
                          <a:latin typeface="Gill Sans MT" panose="020B0502020104020203" pitchFamily="34" charset="0"/>
                          <a:ea typeface="Times New Roman"/>
                          <a:cs typeface="Times New Roman"/>
                        </a:rPr>
                        <a:t>5 </a:t>
                      </a:r>
                      <a:r>
                        <a:rPr lang="en-GB" sz="1400" dirty="0">
                          <a:solidFill>
                            <a:srgbClr val="000000"/>
                          </a:solidFill>
                          <a:effectLst/>
                          <a:latin typeface="Gill Sans MT" panose="020B0502020104020203" pitchFamily="34" charset="0"/>
                          <a:ea typeface="Times New Roman"/>
                          <a:cs typeface="Times New Roman"/>
                        </a:rPr>
                        <a:t>minutes.</a:t>
                      </a:r>
                      <a:endParaRPr lang="en-US" sz="1400" dirty="0">
                        <a:effectLst/>
                        <a:latin typeface="Gill Sans MT" panose="020B0502020104020203" pitchFamily="34" charset="0"/>
                        <a:ea typeface="SimSun"/>
                        <a:cs typeface="Arial"/>
                      </a:endParaRPr>
                    </a:p>
                    <a:p>
                      <a:pPr marL="342900" marR="0" lvl="0" indent="-342900">
                        <a:lnSpc>
                          <a:spcPct val="115000"/>
                        </a:lnSpc>
                        <a:spcBef>
                          <a:spcPts val="0"/>
                        </a:spcBef>
                        <a:spcAft>
                          <a:spcPts val="0"/>
                        </a:spcAft>
                        <a:buFont typeface="Symbo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dirty="0">
                          <a:solidFill>
                            <a:srgbClr val="000000"/>
                          </a:solidFill>
                          <a:effectLst/>
                          <a:latin typeface="Gill Sans MT" panose="020B0502020104020203" pitchFamily="34" charset="0"/>
                          <a:ea typeface="Times New Roman"/>
                          <a:cs typeface="Times New Roman"/>
                        </a:rPr>
                        <a:t>Follow promptly with </a:t>
                      </a:r>
                      <a:r>
                        <a:rPr lang="en-GB" sz="1400" b="1" dirty="0">
                          <a:solidFill>
                            <a:srgbClr val="000000"/>
                          </a:solidFill>
                          <a:effectLst/>
                          <a:latin typeface="Gill Sans MT" panose="020B0502020104020203" pitchFamily="34" charset="0"/>
                          <a:ea typeface="Times New Roman"/>
                          <a:cs typeface="Times New Roman"/>
                        </a:rPr>
                        <a:t>10 g of 50% </a:t>
                      </a:r>
                      <a:r>
                        <a:rPr lang="en-GB" sz="1400" b="1" dirty="0" smtClean="0">
                          <a:solidFill>
                            <a:srgbClr val="000000"/>
                          </a:solidFill>
                          <a:effectLst/>
                          <a:latin typeface="Gill Sans MT" panose="020B0502020104020203" pitchFamily="34" charset="0"/>
                          <a:ea typeface="Times New Roman"/>
                          <a:cs typeface="Times New Roman"/>
                        </a:rPr>
                        <a:t>MgSO4</a:t>
                      </a:r>
                      <a:r>
                        <a:rPr lang="en-GB" sz="1400" dirty="0" smtClean="0">
                          <a:solidFill>
                            <a:srgbClr val="000000"/>
                          </a:solidFill>
                          <a:effectLst/>
                          <a:latin typeface="Gill Sans MT" panose="020B0502020104020203" pitchFamily="34" charset="0"/>
                          <a:ea typeface="Times New Roman"/>
                          <a:cs typeface="Times New Roman"/>
                        </a:rPr>
                        <a:t> solution </a:t>
                      </a:r>
                      <a:r>
                        <a:rPr lang="en-GB" sz="1400" b="1" dirty="0" smtClean="0">
                          <a:solidFill>
                            <a:srgbClr val="000000"/>
                          </a:solidFill>
                          <a:effectLst/>
                          <a:latin typeface="Gill Sans MT" panose="020B0502020104020203" pitchFamily="34" charset="0"/>
                          <a:ea typeface="Times New Roman"/>
                          <a:cs typeface="Times New Roman"/>
                        </a:rPr>
                        <a:t>IM</a:t>
                      </a:r>
                      <a:r>
                        <a:rPr lang="en-GB" sz="1400" dirty="0" smtClean="0">
                          <a:solidFill>
                            <a:srgbClr val="000000"/>
                          </a:solidFill>
                          <a:effectLst/>
                          <a:latin typeface="Gill Sans MT" panose="020B0502020104020203" pitchFamily="34" charset="0"/>
                          <a:ea typeface="Times New Roman"/>
                          <a:cs typeface="Times New Roman"/>
                        </a:rPr>
                        <a:t>: </a:t>
                      </a:r>
                      <a:r>
                        <a:rPr lang="en-GB" sz="1400" dirty="0">
                          <a:solidFill>
                            <a:srgbClr val="000000"/>
                          </a:solidFill>
                          <a:effectLst/>
                          <a:latin typeface="Gill Sans MT" panose="020B0502020104020203" pitchFamily="34" charset="0"/>
                          <a:ea typeface="Times New Roman"/>
                          <a:cs typeface="Times New Roman"/>
                        </a:rPr>
                        <a:t>Give 5 g in each buttock as a deep IM injection with 1 mL of 2% lidocaine in the same syringe</a:t>
                      </a:r>
                      <a:r>
                        <a:rPr lang="en-GB" sz="1400" dirty="0" smtClean="0">
                          <a:solidFill>
                            <a:srgbClr val="000000"/>
                          </a:solidFill>
                          <a:effectLst/>
                          <a:latin typeface="Gill Sans MT" panose="020B0502020104020203" pitchFamily="34" charset="0"/>
                          <a:ea typeface="Times New Roman"/>
                          <a:cs typeface="Times New Roman"/>
                        </a:rPr>
                        <a:t>.</a:t>
                      </a:r>
                    </a:p>
                    <a:p>
                      <a:pPr marL="342900" marR="0" lvl="0" indent="-342900">
                        <a:lnSpc>
                          <a:spcPct val="115000"/>
                        </a:lnSpc>
                        <a:spcBef>
                          <a:spcPts val="0"/>
                        </a:spcBef>
                        <a:spcAft>
                          <a:spcPts val="0"/>
                        </a:spcAft>
                        <a:buFont typeface="Symbo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400" dirty="0" smtClean="0">
                          <a:effectLst/>
                          <a:latin typeface="Gill Sans MT" panose="020B0502020104020203" pitchFamily="34" charset="0"/>
                          <a:ea typeface="SimSun"/>
                          <a:cs typeface="Arial"/>
                        </a:rPr>
                        <a:t>If convulsions recur after 15 minutes, give </a:t>
                      </a:r>
                      <a:r>
                        <a:rPr lang="en-US" sz="1400" b="1" dirty="0" smtClean="0">
                          <a:effectLst/>
                          <a:latin typeface="Gill Sans MT" panose="020B0502020104020203" pitchFamily="34" charset="0"/>
                          <a:ea typeface="SimSun"/>
                          <a:cs typeface="Arial"/>
                        </a:rPr>
                        <a:t>2 g of 50% MgSO4</a:t>
                      </a:r>
                      <a:r>
                        <a:rPr lang="en-US" sz="1400" dirty="0" smtClean="0">
                          <a:effectLst/>
                          <a:latin typeface="Gill Sans MT" panose="020B0502020104020203" pitchFamily="34" charset="0"/>
                          <a:ea typeface="SimSun"/>
                          <a:cs typeface="Arial"/>
                        </a:rPr>
                        <a:t> solution IV over five minutes.</a:t>
                      </a:r>
                    </a:p>
                    <a:p>
                      <a:pPr marL="0" marR="0" lvl="0" indent="0">
                        <a:lnSpc>
                          <a:spcPct val="115000"/>
                        </a:lnSpc>
                        <a:spcBef>
                          <a:spcPts val="0"/>
                        </a:spcBef>
                        <a:spcAft>
                          <a:spcPts val="0"/>
                        </a:spcAft>
                        <a:buFont typeface="Symbol"/>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400"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b="1" dirty="0">
                          <a:solidFill>
                            <a:srgbClr val="000000"/>
                          </a:solidFill>
                          <a:effectLst/>
                          <a:latin typeface="Gill Sans MT" panose="020B0502020104020203" pitchFamily="34" charset="0"/>
                          <a:ea typeface="Times New Roman"/>
                          <a:cs typeface="Times New Roman"/>
                        </a:rPr>
                        <a:t>(IM)</a:t>
                      </a:r>
                      <a:endParaRPr lang="en-US" sz="1400" b="1" dirty="0">
                        <a:effectLst/>
                        <a:latin typeface="Gill Sans MT" panose="020B0502020104020203" pitchFamily="34" charset="0"/>
                        <a:ea typeface="SimSun"/>
                        <a:cs typeface="Arial"/>
                      </a:endParaRPr>
                    </a:p>
                    <a:p>
                      <a:pPr marL="342900" marR="0" lvl="0" indent="-342900">
                        <a:lnSpc>
                          <a:spcPct val="115000"/>
                        </a:lnSpc>
                        <a:spcBef>
                          <a:spcPts val="0"/>
                        </a:spcBef>
                        <a:spcAft>
                          <a:spcPts val="0"/>
                        </a:spcAft>
                        <a:buFont typeface="Symbo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dirty="0">
                          <a:solidFill>
                            <a:srgbClr val="000000"/>
                          </a:solidFill>
                          <a:effectLst/>
                          <a:latin typeface="Gill Sans MT" panose="020B0502020104020203" pitchFamily="34" charset="0"/>
                          <a:ea typeface="Times New Roman"/>
                          <a:cs typeface="Times New Roman"/>
                        </a:rPr>
                        <a:t>Give </a:t>
                      </a:r>
                      <a:r>
                        <a:rPr lang="en-GB" sz="1400" b="1" dirty="0">
                          <a:solidFill>
                            <a:srgbClr val="000000"/>
                          </a:solidFill>
                          <a:effectLst/>
                          <a:latin typeface="Gill Sans MT" panose="020B0502020104020203" pitchFamily="34" charset="0"/>
                          <a:ea typeface="Times New Roman"/>
                          <a:cs typeface="Times New Roman"/>
                        </a:rPr>
                        <a:t>5 g of 50% </a:t>
                      </a:r>
                      <a:r>
                        <a:rPr lang="en-GB" sz="1400" b="1" dirty="0" smtClean="0">
                          <a:solidFill>
                            <a:srgbClr val="000000"/>
                          </a:solidFill>
                          <a:effectLst/>
                          <a:latin typeface="Gill Sans MT" panose="020B0502020104020203" pitchFamily="34" charset="0"/>
                          <a:ea typeface="Times New Roman"/>
                          <a:cs typeface="Times New Roman"/>
                        </a:rPr>
                        <a:t>MgSO4 </a:t>
                      </a:r>
                      <a:r>
                        <a:rPr lang="en-GB" sz="1400" dirty="0">
                          <a:solidFill>
                            <a:srgbClr val="000000"/>
                          </a:solidFill>
                          <a:effectLst/>
                          <a:latin typeface="Gill Sans MT" panose="020B0502020104020203" pitchFamily="34" charset="0"/>
                          <a:ea typeface="Times New Roman"/>
                          <a:cs typeface="Times New Roman"/>
                        </a:rPr>
                        <a:t>solution with 1 mL of 2% lidocaine in the same syringe by deep </a:t>
                      </a:r>
                      <a:r>
                        <a:rPr lang="en-GB" sz="1400" b="1" dirty="0">
                          <a:solidFill>
                            <a:srgbClr val="000000"/>
                          </a:solidFill>
                          <a:effectLst/>
                          <a:latin typeface="Gill Sans MT" panose="020B0502020104020203" pitchFamily="34" charset="0"/>
                          <a:ea typeface="Times New Roman"/>
                          <a:cs typeface="Times New Roman"/>
                        </a:rPr>
                        <a:t>IM</a:t>
                      </a:r>
                      <a:r>
                        <a:rPr lang="en-GB" sz="1400" dirty="0">
                          <a:solidFill>
                            <a:srgbClr val="000000"/>
                          </a:solidFill>
                          <a:effectLst/>
                          <a:latin typeface="Gill Sans MT" panose="020B0502020104020203" pitchFamily="34" charset="0"/>
                          <a:ea typeface="Times New Roman"/>
                          <a:cs typeface="Times New Roman"/>
                        </a:rPr>
                        <a:t> injection into alternate buttocks </a:t>
                      </a:r>
                      <a:r>
                        <a:rPr lang="en-GB" sz="1400" b="1" dirty="0">
                          <a:solidFill>
                            <a:srgbClr val="000000"/>
                          </a:solidFill>
                          <a:effectLst/>
                          <a:latin typeface="Gill Sans MT" panose="020B0502020104020203" pitchFamily="34" charset="0"/>
                          <a:ea typeface="Times New Roman"/>
                          <a:cs typeface="Times New Roman"/>
                        </a:rPr>
                        <a:t>every </a:t>
                      </a:r>
                      <a:r>
                        <a:rPr lang="en-GB" sz="1400" b="1" dirty="0" smtClean="0">
                          <a:solidFill>
                            <a:srgbClr val="000000"/>
                          </a:solidFill>
                          <a:effectLst/>
                          <a:latin typeface="Gill Sans MT" panose="020B0502020104020203" pitchFamily="34" charset="0"/>
                          <a:ea typeface="Times New Roman"/>
                          <a:cs typeface="Times New Roman"/>
                        </a:rPr>
                        <a:t>4 </a:t>
                      </a:r>
                      <a:r>
                        <a:rPr lang="en-GB" sz="1400" b="1" dirty="0">
                          <a:solidFill>
                            <a:srgbClr val="000000"/>
                          </a:solidFill>
                          <a:effectLst/>
                          <a:latin typeface="Gill Sans MT" panose="020B0502020104020203" pitchFamily="34" charset="0"/>
                          <a:ea typeface="Times New Roman"/>
                          <a:cs typeface="Times New Roman"/>
                        </a:rPr>
                        <a:t>hours.</a:t>
                      </a:r>
                      <a:endParaRPr lang="en-US" sz="1400" b="1" dirty="0">
                        <a:effectLst/>
                        <a:latin typeface="Gill Sans MT" panose="020B0502020104020203" pitchFamily="34" charset="0"/>
                        <a:ea typeface="SimSun"/>
                        <a:cs typeface="Arial"/>
                      </a:endParaRPr>
                    </a:p>
                    <a:p>
                      <a:pPr marL="342900" marR="0" lvl="0" indent="-342900">
                        <a:lnSpc>
                          <a:spcPct val="115000"/>
                        </a:lnSpc>
                        <a:spcBef>
                          <a:spcPts val="0"/>
                        </a:spcBef>
                        <a:spcAft>
                          <a:spcPts val="0"/>
                        </a:spcAft>
                        <a:buFont typeface="Symbo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dirty="0">
                          <a:solidFill>
                            <a:srgbClr val="000000"/>
                          </a:solidFill>
                          <a:effectLst/>
                          <a:latin typeface="Gill Sans MT" panose="020B0502020104020203" pitchFamily="34" charset="0"/>
                          <a:ea typeface="Times New Roman"/>
                          <a:cs typeface="Times New Roman"/>
                        </a:rPr>
                        <a:t>Continue treatment </a:t>
                      </a:r>
                      <a:r>
                        <a:rPr lang="en-GB" sz="1400" b="1" dirty="0">
                          <a:solidFill>
                            <a:srgbClr val="000000"/>
                          </a:solidFill>
                          <a:effectLst/>
                          <a:latin typeface="Gill Sans MT" panose="020B0502020104020203" pitchFamily="34" charset="0"/>
                          <a:ea typeface="Times New Roman"/>
                          <a:cs typeface="Times New Roman"/>
                        </a:rPr>
                        <a:t>for 24 hours </a:t>
                      </a:r>
                      <a:r>
                        <a:rPr lang="en-GB" sz="1400" dirty="0">
                          <a:solidFill>
                            <a:srgbClr val="000000"/>
                          </a:solidFill>
                          <a:effectLst/>
                          <a:latin typeface="Gill Sans MT" panose="020B0502020104020203" pitchFamily="34" charset="0"/>
                          <a:ea typeface="Times New Roman"/>
                          <a:cs typeface="Times New Roman"/>
                        </a:rPr>
                        <a:t>after birth or the last convulsion, whichever occurs last.</a:t>
                      </a:r>
                      <a:endParaRPr lang="en-US" sz="1400"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33685">
                <a:tc gridSpan="3">
                  <a:txBody>
                    <a:bodyPr/>
                    <a:lstStyle/>
                    <a:p>
                      <a:pPr marL="0" marR="0">
                        <a:lnSpc>
                          <a:spcPct val="115000"/>
                        </a:lnSpc>
                        <a:spcBef>
                          <a:spcPts val="0"/>
                        </a:spcBef>
                        <a:spcAft>
                          <a:spcPts val="0"/>
                        </a:spcAft>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b="1" dirty="0">
                          <a:solidFill>
                            <a:srgbClr val="000000"/>
                          </a:solidFill>
                          <a:effectLst/>
                          <a:latin typeface="Gill Sans MT" panose="020B0502020104020203" pitchFamily="34" charset="0"/>
                          <a:ea typeface="Times New Roman"/>
                          <a:cs typeface="Times New Roman"/>
                        </a:rPr>
                        <a:t>Intravenous (IV) Regimen </a:t>
                      </a:r>
                      <a:r>
                        <a:rPr lang="en-GB" sz="1400" b="1" dirty="0">
                          <a:solidFill>
                            <a:srgbClr val="FF0000"/>
                          </a:solidFill>
                          <a:effectLst/>
                          <a:latin typeface="Gill Sans MT" panose="020B0502020104020203" pitchFamily="34" charset="0"/>
                          <a:ea typeface="Times New Roman"/>
                          <a:cs typeface="Times New Roman"/>
                        </a:rPr>
                        <a:t>(New in 2</a:t>
                      </a:r>
                      <a:r>
                        <a:rPr lang="en-GB" sz="1400" b="1" baseline="30000" dirty="0">
                          <a:solidFill>
                            <a:srgbClr val="FF0000"/>
                          </a:solidFill>
                          <a:effectLst/>
                          <a:latin typeface="Gill Sans MT" panose="020B0502020104020203" pitchFamily="34" charset="0"/>
                          <a:ea typeface="Times New Roman"/>
                          <a:cs typeface="Times New Roman"/>
                        </a:rPr>
                        <a:t>nd</a:t>
                      </a:r>
                      <a:r>
                        <a:rPr lang="en-GB" sz="1400" b="1" dirty="0">
                          <a:solidFill>
                            <a:srgbClr val="FF0000"/>
                          </a:solidFill>
                          <a:effectLst/>
                          <a:latin typeface="Gill Sans MT" panose="020B0502020104020203" pitchFamily="34" charset="0"/>
                          <a:ea typeface="Times New Roman"/>
                          <a:cs typeface="Times New Roman"/>
                        </a:rPr>
                        <a:t> Edition)</a:t>
                      </a:r>
                      <a:endParaRPr lang="en-US" sz="1400" b="1"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2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302965">
                <a:tc>
                  <a:txBody>
                    <a:bodyPr/>
                    <a:lstStyle/>
                    <a:p>
                      <a:pPr marL="0" marR="0">
                        <a:lnSpc>
                          <a:spcPct val="115000"/>
                        </a:lnSpc>
                        <a:spcBef>
                          <a:spcPts val="0"/>
                        </a:spcBef>
                        <a:spcAft>
                          <a:spcPts val="0"/>
                        </a:spcAft>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b="1" dirty="0">
                          <a:solidFill>
                            <a:srgbClr val="000000"/>
                          </a:solidFill>
                          <a:effectLst/>
                          <a:latin typeface="Gill Sans MT" panose="020B0502020104020203" pitchFamily="34" charset="0"/>
                          <a:ea typeface="Times New Roman"/>
                          <a:cs typeface="Times New Roman"/>
                        </a:rPr>
                        <a:t>IV</a:t>
                      </a:r>
                      <a:endParaRPr lang="en-US" sz="1400" b="1"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a:lnSpc>
                          <a:spcPct val="115000"/>
                        </a:lnSpc>
                        <a:spcBef>
                          <a:spcPts val="0"/>
                        </a:spcBef>
                        <a:spcAft>
                          <a:spcPts val="0"/>
                        </a:spcAft>
                        <a:buFont typeface="Arial" panose="020B0604020202020204" pitchFamily="34" charset="0"/>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dirty="0">
                          <a:solidFill>
                            <a:srgbClr val="000000"/>
                          </a:solidFill>
                          <a:effectLst/>
                          <a:latin typeface="Gill Sans MT" panose="020B0502020104020203" pitchFamily="34" charset="0"/>
                          <a:ea typeface="Times New Roman"/>
                          <a:cs typeface="Times New Roman"/>
                        </a:rPr>
                        <a:t>G</a:t>
                      </a:r>
                      <a:r>
                        <a:rPr lang="en-GB" sz="1400" dirty="0" smtClean="0">
                          <a:solidFill>
                            <a:srgbClr val="000000"/>
                          </a:solidFill>
                          <a:effectLst/>
                          <a:latin typeface="Gill Sans MT" panose="020B0502020104020203" pitchFamily="34" charset="0"/>
                          <a:ea typeface="Times New Roman"/>
                          <a:cs typeface="Times New Roman"/>
                        </a:rPr>
                        <a:t>ive </a:t>
                      </a:r>
                      <a:r>
                        <a:rPr lang="en-GB" sz="1400" b="1" dirty="0" smtClean="0">
                          <a:solidFill>
                            <a:srgbClr val="000000"/>
                          </a:solidFill>
                          <a:effectLst/>
                          <a:latin typeface="Gill Sans MT" panose="020B0502020104020203" pitchFamily="34" charset="0"/>
                          <a:ea typeface="Times New Roman"/>
                          <a:cs typeface="Times New Roman"/>
                        </a:rPr>
                        <a:t>4 g </a:t>
                      </a:r>
                      <a:r>
                        <a:rPr lang="en-GB" sz="1400" b="1" dirty="0">
                          <a:solidFill>
                            <a:srgbClr val="000000"/>
                          </a:solidFill>
                          <a:effectLst/>
                          <a:latin typeface="Gill Sans MT" panose="020B0502020104020203" pitchFamily="34" charset="0"/>
                          <a:ea typeface="Times New Roman"/>
                          <a:cs typeface="Times New Roman"/>
                        </a:rPr>
                        <a:t>of </a:t>
                      </a:r>
                      <a:r>
                        <a:rPr lang="en-GB" sz="1400" b="1" dirty="0" smtClean="0">
                          <a:solidFill>
                            <a:srgbClr val="000000"/>
                          </a:solidFill>
                          <a:effectLst/>
                          <a:latin typeface="Gill Sans MT" panose="020B0502020104020203" pitchFamily="34" charset="0"/>
                          <a:ea typeface="Times New Roman"/>
                          <a:cs typeface="Times New Roman"/>
                        </a:rPr>
                        <a:t>20</a:t>
                      </a:r>
                      <a:r>
                        <a:rPr lang="en-GB" sz="1400" b="1" dirty="0">
                          <a:solidFill>
                            <a:srgbClr val="000000"/>
                          </a:solidFill>
                          <a:effectLst/>
                          <a:latin typeface="Gill Sans MT" panose="020B0502020104020203" pitchFamily="34" charset="0"/>
                          <a:ea typeface="Times New Roman"/>
                          <a:cs typeface="Times New Roman"/>
                        </a:rPr>
                        <a:t>% </a:t>
                      </a:r>
                      <a:r>
                        <a:rPr lang="en-GB" sz="1400" b="1" dirty="0" smtClean="0">
                          <a:solidFill>
                            <a:srgbClr val="000000"/>
                          </a:solidFill>
                          <a:effectLst/>
                          <a:latin typeface="Gill Sans MT" panose="020B0502020104020203" pitchFamily="34" charset="0"/>
                          <a:ea typeface="Times New Roman"/>
                          <a:cs typeface="Times New Roman"/>
                        </a:rPr>
                        <a:t>MgSO4 </a:t>
                      </a:r>
                      <a:r>
                        <a:rPr lang="en-GB" sz="1400" dirty="0">
                          <a:solidFill>
                            <a:srgbClr val="000000"/>
                          </a:solidFill>
                          <a:effectLst/>
                          <a:latin typeface="Gill Sans MT" panose="020B0502020104020203" pitchFamily="34" charset="0"/>
                          <a:ea typeface="Times New Roman"/>
                          <a:cs typeface="Times New Roman"/>
                        </a:rPr>
                        <a:t>solution </a:t>
                      </a:r>
                      <a:r>
                        <a:rPr lang="en-GB" sz="1400" b="1" dirty="0" smtClean="0">
                          <a:solidFill>
                            <a:srgbClr val="000000"/>
                          </a:solidFill>
                          <a:effectLst/>
                          <a:latin typeface="Gill Sans MT" panose="020B0502020104020203" pitchFamily="34" charset="0"/>
                          <a:ea typeface="Times New Roman"/>
                          <a:cs typeface="Times New Roman"/>
                        </a:rPr>
                        <a:t>IV</a:t>
                      </a:r>
                      <a:r>
                        <a:rPr lang="en-GB" sz="1400" b="1" baseline="0" dirty="0" smtClean="0">
                          <a:solidFill>
                            <a:srgbClr val="000000"/>
                          </a:solidFill>
                          <a:effectLst/>
                          <a:latin typeface="Gill Sans MT" panose="020B0502020104020203" pitchFamily="34" charset="0"/>
                          <a:ea typeface="Times New Roman"/>
                          <a:cs typeface="Times New Roman"/>
                        </a:rPr>
                        <a:t> </a:t>
                      </a:r>
                      <a:r>
                        <a:rPr lang="en-GB" sz="1400" b="0" baseline="0" dirty="0" smtClean="0">
                          <a:solidFill>
                            <a:srgbClr val="000000"/>
                          </a:solidFill>
                          <a:effectLst/>
                          <a:latin typeface="Gill Sans MT" panose="020B0502020104020203" pitchFamily="34" charset="0"/>
                          <a:ea typeface="Times New Roman"/>
                          <a:cs typeface="Times New Roman"/>
                        </a:rPr>
                        <a:t>over 5 minutes</a:t>
                      </a:r>
                    </a:p>
                    <a:p>
                      <a:pPr marL="285750" indent="-285750">
                        <a:lnSpc>
                          <a:spcPct val="114000"/>
                        </a:lnSpc>
                        <a:spcAft>
                          <a:spcPts val="300"/>
                        </a:spcAft>
                        <a:buFont typeface="Arial" panose="020B0604020202020204" pitchFamily="34" charset="0"/>
                        <a:buChar char="•"/>
                      </a:pPr>
                      <a:r>
                        <a:rPr lang="en-US" sz="1400" b="0" i="0" u="none" strike="noStrike" kern="1200" baseline="0" dirty="0" smtClean="0">
                          <a:solidFill>
                            <a:schemeClr val="tx1"/>
                          </a:solidFill>
                          <a:latin typeface="Gill Sans MT" panose="020B0502020104020203" pitchFamily="34" charset="0"/>
                          <a:ea typeface="+mn-ea"/>
                          <a:cs typeface="+mn-cs"/>
                        </a:rPr>
                        <a:t>If convulsions recur after 15 minutes, give </a:t>
                      </a:r>
                      <a:r>
                        <a:rPr lang="en-US" sz="1400" b="1" i="0" u="none" strike="noStrike" kern="1200" baseline="0" dirty="0" smtClean="0">
                          <a:solidFill>
                            <a:schemeClr val="tx1"/>
                          </a:solidFill>
                          <a:latin typeface="Gill Sans MT" panose="020B0502020104020203" pitchFamily="34" charset="0"/>
                          <a:ea typeface="+mn-ea"/>
                          <a:cs typeface="+mn-cs"/>
                        </a:rPr>
                        <a:t>2 g of 50% MgSO4</a:t>
                      </a:r>
                      <a:r>
                        <a:rPr lang="en-US" sz="1400" b="0" i="0" u="none" strike="noStrike" kern="1200" baseline="0" dirty="0" smtClean="0">
                          <a:solidFill>
                            <a:schemeClr val="tx1"/>
                          </a:solidFill>
                          <a:latin typeface="Gill Sans MT" panose="020B0502020104020203" pitchFamily="34" charset="0"/>
                          <a:ea typeface="+mn-ea"/>
                          <a:cs typeface="+mn-cs"/>
                        </a:rPr>
                        <a:t> solution IV over five minutes.</a:t>
                      </a:r>
                      <a:endParaRPr lang="en-US" sz="1400" b="0"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15000"/>
                        </a:lnSpc>
                        <a:spcBef>
                          <a:spcPts val="0"/>
                        </a:spcBef>
                        <a:spcAft>
                          <a:spcPts val="0"/>
                        </a:spcAft>
                        <a:buFont typeface="Symbo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dirty="0">
                          <a:solidFill>
                            <a:srgbClr val="000000"/>
                          </a:solidFill>
                          <a:effectLst/>
                          <a:latin typeface="Gill Sans MT" panose="020B0502020104020203" pitchFamily="34" charset="0"/>
                          <a:ea typeface="Times New Roman"/>
                          <a:cs typeface="Times New Roman"/>
                        </a:rPr>
                        <a:t>Give </a:t>
                      </a:r>
                      <a:r>
                        <a:rPr lang="en-GB" sz="1400" b="1" dirty="0">
                          <a:solidFill>
                            <a:srgbClr val="000000"/>
                          </a:solidFill>
                          <a:effectLst/>
                          <a:latin typeface="Gill Sans MT" panose="020B0502020104020203" pitchFamily="34" charset="0"/>
                          <a:ea typeface="Times New Roman"/>
                          <a:cs typeface="Times New Roman"/>
                        </a:rPr>
                        <a:t>intravenous infusion 1g/ </a:t>
                      </a:r>
                      <a:r>
                        <a:rPr lang="en-GB" sz="1400" b="1" dirty="0" smtClean="0">
                          <a:solidFill>
                            <a:srgbClr val="000000"/>
                          </a:solidFill>
                          <a:effectLst/>
                          <a:latin typeface="Gill Sans MT" panose="020B0502020104020203" pitchFamily="34" charset="0"/>
                          <a:ea typeface="Times New Roman"/>
                          <a:cs typeface="Times New Roman"/>
                        </a:rPr>
                        <a:t>hr. </a:t>
                      </a:r>
                      <a:endParaRPr lang="en-US" sz="1400" b="1" dirty="0">
                        <a:effectLst/>
                        <a:latin typeface="Gill Sans MT" panose="020B0502020104020203" pitchFamily="34" charset="0"/>
                        <a:ea typeface="SimSun"/>
                        <a:cs typeface="Arial"/>
                      </a:endParaRPr>
                    </a:p>
                    <a:p>
                      <a:pPr marL="342900" marR="0" lvl="0" indent="-342900">
                        <a:lnSpc>
                          <a:spcPct val="115000"/>
                        </a:lnSpc>
                        <a:spcBef>
                          <a:spcPts val="0"/>
                        </a:spcBef>
                        <a:spcAft>
                          <a:spcPts val="0"/>
                        </a:spcAft>
                        <a:buFont typeface="Symbo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400" dirty="0">
                          <a:solidFill>
                            <a:srgbClr val="000000"/>
                          </a:solidFill>
                          <a:effectLst/>
                          <a:latin typeface="Gill Sans MT" panose="020B0502020104020203" pitchFamily="34" charset="0"/>
                          <a:ea typeface="Times New Roman"/>
                          <a:cs typeface="Times New Roman"/>
                        </a:rPr>
                        <a:t>Continue treatment </a:t>
                      </a:r>
                      <a:r>
                        <a:rPr lang="en-GB" sz="1400" b="1" dirty="0">
                          <a:solidFill>
                            <a:srgbClr val="000000"/>
                          </a:solidFill>
                          <a:effectLst/>
                          <a:latin typeface="Gill Sans MT" panose="020B0502020104020203" pitchFamily="34" charset="0"/>
                          <a:ea typeface="Times New Roman"/>
                          <a:cs typeface="Times New Roman"/>
                        </a:rPr>
                        <a:t>for 24 hours </a:t>
                      </a:r>
                      <a:r>
                        <a:rPr lang="en-GB" sz="1400" dirty="0">
                          <a:solidFill>
                            <a:srgbClr val="000000"/>
                          </a:solidFill>
                          <a:effectLst/>
                          <a:latin typeface="Gill Sans MT" panose="020B0502020104020203" pitchFamily="34" charset="0"/>
                          <a:ea typeface="Times New Roman"/>
                          <a:cs typeface="Times New Roman"/>
                        </a:rPr>
                        <a:t>after childbirth or the last convulsion, whichever occurs last.</a:t>
                      </a:r>
                      <a:endParaRPr lang="en-US" sz="1400" dirty="0">
                        <a:effectLst/>
                        <a:latin typeface="Gill Sans MT" panose="020B0502020104020203" pitchFamily="34" charset="0"/>
                        <a:ea typeface="SimSu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0"/>
          </p:nvPr>
        </p:nvSpPr>
        <p:spPr/>
        <p:txBody>
          <a:bodyPr/>
          <a:lstStyle/>
          <a:p>
            <a:pPr>
              <a:defRPr/>
            </a:pPr>
            <a:fld id="{9B546A2B-B3E6-4B35-96E6-C71057C34662}" type="slidenum">
              <a:rPr lang="en-US" smtClean="0"/>
              <a:pPr>
                <a:defRPr/>
              </a:pPr>
              <a:t>20</a:t>
            </a:fld>
            <a:endParaRPr lang="en-US" dirty="0"/>
          </a:p>
        </p:txBody>
      </p:sp>
    </p:spTree>
    <p:extLst>
      <p:ext uri="{BB962C8B-B14F-4D97-AF65-F5344CB8AC3E}">
        <p14:creationId xmlns:p14="http://schemas.microsoft.com/office/powerpoint/2010/main" val="531849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2"/>
                </a:solidFill>
              </a:rPr>
              <a:t>Antihypertensive Treatment of Stable </a:t>
            </a:r>
            <a:br>
              <a:rPr lang="en-US" sz="2800" b="1" dirty="0" smtClean="0">
                <a:solidFill>
                  <a:schemeClr val="tx2"/>
                </a:solidFill>
              </a:rPr>
            </a:br>
            <a:r>
              <a:rPr lang="en-US" sz="2800" b="1" dirty="0" smtClean="0">
                <a:solidFill>
                  <a:schemeClr val="tx2"/>
                </a:solidFill>
              </a:rPr>
              <a:t>Elevated Blood Pressure in Pregnancy</a:t>
            </a:r>
            <a:endParaRPr lang="en-US" sz="2800" b="1" dirty="0">
              <a:solidFill>
                <a:schemeClr val="tx2"/>
              </a:solidFill>
            </a:endParaRP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sz="1600" dirty="0" smtClean="0"/>
              <a:t>        </a:t>
            </a:r>
            <a:br>
              <a:rPr lang="en-US" sz="1600" dirty="0" smtClean="0"/>
            </a:br>
            <a:r>
              <a:rPr lang="en-US" sz="1600" dirty="0" smtClean="0"/>
              <a:t>        *</a:t>
            </a:r>
            <a:r>
              <a:rPr lang="en-US" sz="1500" dirty="0"/>
              <a:t>Note: </a:t>
            </a:r>
            <a:r>
              <a:rPr lang="en-US" sz="1500" dirty="0" smtClean="0"/>
              <a:t>Women </a:t>
            </a:r>
            <a:r>
              <a:rPr lang="en-US" sz="1500" dirty="0"/>
              <a:t>with CHF, hypovolemic shock, or </a:t>
            </a:r>
            <a:r>
              <a:rPr lang="en-US" sz="1500" dirty="0" smtClean="0"/>
              <a:t>asthma </a:t>
            </a:r>
            <a:r>
              <a:rPr lang="en-US" sz="1500" dirty="0"/>
              <a:t>should not receive </a:t>
            </a:r>
            <a:r>
              <a:rPr lang="en-US" sz="1500" dirty="0" smtClean="0"/>
              <a:t>labetalol. </a:t>
            </a:r>
            <a:endParaRPr lang="en-US" sz="1500" dirty="0"/>
          </a:p>
        </p:txBody>
      </p:sp>
      <p:graphicFrame>
        <p:nvGraphicFramePr>
          <p:cNvPr id="4" name="Table 3"/>
          <p:cNvGraphicFramePr>
            <a:graphicFrameLocks noGrp="1"/>
          </p:cNvGraphicFramePr>
          <p:nvPr>
            <p:extLst>
              <p:ext uri="{D42A27DB-BD31-4B8C-83A1-F6EECF244321}">
                <p14:modId xmlns:p14="http://schemas.microsoft.com/office/powerpoint/2010/main" val="110910849"/>
              </p:ext>
            </p:extLst>
          </p:nvPr>
        </p:nvGraphicFramePr>
        <p:xfrm>
          <a:off x="1028700" y="1653758"/>
          <a:ext cx="7086600" cy="2920763"/>
        </p:xfrm>
        <a:graphic>
          <a:graphicData uri="http://schemas.openxmlformats.org/drawingml/2006/table">
            <a:tbl>
              <a:tblPr firstRow="1" bandRow="1">
                <a:tableStyleId>{7DF18680-E054-41AD-8BC1-D1AEF772440D}</a:tableStyleId>
              </a:tblPr>
              <a:tblGrid>
                <a:gridCol w="3543300">
                  <a:extLst>
                    <a:ext uri="{9D8B030D-6E8A-4147-A177-3AD203B41FA5}">
                      <a16:colId xmlns:a16="http://schemas.microsoft.com/office/drawing/2014/main" xmlns="" val="20000"/>
                    </a:ext>
                  </a:extLst>
                </a:gridCol>
                <a:gridCol w="3543300">
                  <a:extLst>
                    <a:ext uri="{9D8B030D-6E8A-4147-A177-3AD203B41FA5}">
                      <a16:colId xmlns:a16="http://schemas.microsoft.com/office/drawing/2014/main" xmlns="" val="20001"/>
                    </a:ext>
                  </a:extLst>
                </a:gridCol>
              </a:tblGrid>
              <a:tr h="477858">
                <a:tc>
                  <a:txBody>
                    <a:bodyPr/>
                    <a:lstStyle/>
                    <a:p>
                      <a:pPr algn="ctr"/>
                      <a:r>
                        <a:rPr lang="en-US" sz="1800" dirty="0" smtClean="0">
                          <a:solidFill>
                            <a:schemeClr val="tx1"/>
                          </a:solidFill>
                          <a:latin typeface="Gill Sans MT" panose="020B0502020104020203" pitchFamily="34" charset="0"/>
                        </a:rPr>
                        <a:t>Antihypertensive Option</a:t>
                      </a:r>
                      <a:endParaRPr lang="en-US" sz="1800" dirty="0">
                        <a:solidFill>
                          <a:schemeClr val="tx1"/>
                        </a:solidFill>
                        <a:latin typeface="Gill Sans MT" panose="020B0502020104020203" pitchFamily="34" charset="0"/>
                      </a:endParaRPr>
                    </a:p>
                  </a:txBody>
                  <a:tcPr marL="68580" marR="68580" marT="34290" marB="34290"/>
                </a:tc>
                <a:tc>
                  <a:txBody>
                    <a:bodyPr/>
                    <a:lstStyle/>
                    <a:p>
                      <a:pPr algn="ctr"/>
                      <a:r>
                        <a:rPr lang="en-US" sz="1800" dirty="0" smtClean="0">
                          <a:solidFill>
                            <a:schemeClr val="tx1"/>
                          </a:solidFill>
                          <a:latin typeface="Gill Sans MT" panose="020B0502020104020203" pitchFamily="34" charset="0"/>
                        </a:rPr>
                        <a:t>Dosing</a:t>
                      </a:r>
                      <a:endParaRPr lang="en-US" sz="1800" dirty="0">
                        <a:solidFill>
                          <a:schemeClr val="tx1"/>
                        </a:solidFill>
                        <a:latin typeface="Gill Sans MT" panose="020B0502020104020203" pitchFamily="34" charset="0"/>
                      </a:endParaRPr>
                    </a:p>
                  </a:txBody>
                  <a:tcPr marL="68580" marR="68580" marT="34290" marB="34290"/>
                </a:tc>
                <a:extLst>
                  <a:ext uri="{0D108BD9-81ED-4DB2-BD59-A6C34878D82A}">
                    <a16:rowId xmlns:a16="http://schemas.microsoft.com/office/drawing/2014/main" xmlns="" val="10000"/>
                  </a:ext>
                </a:extLst>
              </a:tr>
              <a:tr h="669761">
                <a:tc>
                  <a:txBody>
                    <a:bodyPr/>
                    <a:lstStyle/>
                    <a:p>
                      <a:r>
                        <a:rPr lang="en-US" sz="1800" b="1" dirty="0" smtClean="0">
                          <a:latin typeface="Gill Sans MT" panose="020B0502020104020203" pitchFamily="34" charset="0"/>
                        </a:rPr>
                        <a:t>Alpha methyldopa</a:t>
                      </a:r>
                      <a:endParaRPr lang="en-US" sz="1800" b="1" dirty="0">
                        <a:latin typeface="Gill Sans MT" panose="020B0502020104020203" pitchFamily="34" charset="0"/>
                      </a:endParaRPr>
                    </a:p>
                  </a:txBody>
                  <a:tcPr marL="68580" marR="68580" marT="34290" marB="34290"/>
                </a:tc>
                <a:tc>
                  <a:txBody>
                    <a:bodyPr/>
                    <a:lstStyle/>
                    <a:p>
                      <a:pPr marL="342900" indent="-342900">
                        <a:buFont typeface="Arial" panose="020B0604020202020204" pitchFamily="34" charset="0"/>
                        <a:buChar char="•"/>
                      </a:pPr>
                      <a:r>
                        <a:rPr lang="en-US" sz="1800" dirty="0" smtClean="0">
                          <a:latin typeface="Gill Sans MT" panose="020B0502020104020203" pitchFamily="34" charset="0"/>
                        </a:rPr>
                        <a:t>250 mg every 6-8 hours</a:t>
                      </a:r>
                    </a:p>
                    <a:p>
                      <a:pPr marL="342900" indent="-342900">
                        <a:buFont typeface="Arial" panose="020B0604020202020204" pitchFamily="34" charset="0"/>
                        <a:buChar char="•"/>
                      </a:pPr>
                      <a:r>
                        <a:rPr lang="en-US" sz="1800" dirty="0" smtClean="0">
                          <a:latin typeface="Gill Sans MT" panose="020B0502020104020203" pitchFamily="34" charset="0"/>
                        </a:rPr>
                        <a:t>Maximum dose 2000 mg/24 hours</a:t>
                      </a:r>
                      <a:endParaRPr lang="en-US" sz="1800" dirty="0">
                        <a:latin typeface="Gill Sans MT" panose="020B0502020104020203" pitchFamily="34" charset="0"/>
                      </a:endParaRPr>
                    </a:p>
                  </a:txBody>
                  <a:tcPr marL="68580" marR="68580" marT="34290" marB="34290"/>
                </a:tc>
                <a:extLst>
                  <a:ext uri="{0D108BD9-81ED-4DB2-BD59-A6C34878D82A}">
                    <a16:rowId xmlns:a16="http://schemas.microsoft.com/office/drawing/2014/main" xmlns="" val="10001"/>
                  </a:ext>
                </a:extLst>
              </a:tr>
              <a:tr h="659825">
                <a:tc>
                  <a:txBody>
                    <a:bodyPr/>
                    <a:lstStyle/>
                    <a:p>
                      <a:r>
                        <a:rPr lang="en-US" sz="1800" b="1" dirty="0" smtClean="0">
                          <a:latin typeface="Gill Sans MT" panose="020B0502020104020203" pitchFamily="34" charset="0"/>
                        </a:rPr>
                        <a:t>Nifedipine</a:t>
                      </a:r>
                      <a:r>
                        <a:rPr lang="en-US" sz="1800" dirty="0" smtClean="0">
                          <a:latin typeface="Gill Sans MT" panose="020B0502020104020203" pitchFamily="34" charset="0"/>
                        </a:rPr>
                        <a:t> (immediate release</a:t>
                      </a:r>
                      <a:r>
                        <a:rPr lang="en-US" sz="1800" baseline="0" dirty="0" smtClean="0">
                          <a:latin typeface="Gill Sans MT" panose="020B0502020104020203" pitchFamily="34" charset="0"/>
                        </a:rPr>
                        <a:t> capsules)</a:t>
                      </a:r>
                      <a:endParaRPr lang="en-US" sz="1800" dirty="0">
                        <a:latin typeface="Gill Sans MT" panose="020B0502020104020203" pitchFamily="34" charset="0"/>
                      </a:endParaRPr>
                    </a:p>
                  </a:txBody>
                  <a:tcPr marL="68580" marR="68580" marT="34290" marB="34290"/>
                </a:tc>
                <a:tc>
                  <a:txBody>
                    <a:bodyPr/>
                    <a:lstStyle/>
                    <a:p>
                      <a:pPr marL="342900" indent="-342900">
                        <a:buFont typeface="Arial" panose="020B0604020202020204" pitchFamily="34" charset="0"/>
                        <a:buChar char="•"/>
                      </a:pPr>
                      <a:r>
                        <a:rPr lang="en-US" sz="1800" dirty="0" smtClean="0">
                          <a:latin typeface="Gill Sans MT" panose="020B0502020104020203" pitchFamily="34" charset="0"/>
                        </a:rPr>
                        <a:t>10-20 mg every 12 hours</a:t>
                      </a:r>
                    </a:p>
                    <a:p>
                      <a:pPr marL="342900" indent="-342900">
                        <a:buFont typeface="Arial" panose="020B0604020202020204" pitchFamily="34" charset="0"/>
                        <a:buChar char="•"/>
                      </a:pPr>
                      <a:r>
                        <a:rPr lang="en-US" sz="1800" dirty="0" smtClean="0">
                          <a:latin typeface="Gill Sans MT" panose="020B0502020104020203" pitchFamily="34" charset="0"/>
                        </a:rPr>
                        <a:t>Maximum dose</a:t>
                      </a:r>
                      <a:r>
                        <a:rPr lang="en-US" sz="1800" baseline="0" dirty="0" smtClean="0">
                          <a:latin typeface="Gill Sans MT" panose="020B0502020104020203" pitchFamily="34" charset="0"/>
                        </a:rPr>
                        <a:t> 120 mg/24 hours</a:t>
                      </a:r>
                      <a:endParaRPr lang="en-US" sz="1800" dirty="0">
                        <a:latin typeface="Gill Sans MT" panose="020B0502020104020203" pitchFamily="34" charset="0"/>
                      </a:endParaRPr>
                    </a:p>
                  </a:txBody>
                  <a:tcPr marL="68580" marR="68580" marT="34290" marB="34290"/>
                </a:tc>
                <a:extLst>
                  <a:ext uri="{0D108BD9-81ED-4DB2-BD59-A6C34878D82A}">
                    <a16:rowId xmlns:a16="http://schemas.microsoft.com/office/drawing/2014/main" xmlns="" val="10002"/>
                  </a:ext>
                </a:extLst>
              </a:tr>
              <a:tr h="707155">
                <a:tc>
                  <a:txBody>
                    <a:bodyPr/>
                    <a:lstStyle/>
                    <a:p>
                      <a:r>
                        <a:rPr lang="en-US" sz="1800" b="1" dirty="0" smtClean="0">
                          <a:latin typeface="Gill Sans MT" panose="020B0502020104020203" pitchFamily="34" charset="0"/>
                        </a:rPr>
                        <a:t>Labetalol*</a:t>
                      </a:r>
                      <a:endParaRPr lang="en-US" sz="1800" b="1" dirty="0">
                        <a:latin typeface="Gill Sans MT" panose="020B0502020104020203" pitchFamily="34" charset="0"/>
                      </a:endParaRPr>
                    </a:p>
                  </a:txBody>
                  <a:tcPr marL="68580" marR="68580" marT="34290" marB="34290"/>
                </a:tc>
                <a:tc>
                  <a:txBody>
                    <a:bodyPr/>
                    <a:lstStyle/>
                    <a:p>
                      <a:pPr marL="342900" indent="-342900">
                        <a:buFont typeface="Arial" panose="020B0604020202020204" pitchFamily="34" charset="0"/>
                        <a:buChar char="•"/>
                      </a:pPr>
                      <a:r>
                        <a:rPr lang="en-US" sz="1800" dirty="0" smtClean="0">
                          <a:latin typeface="Gill Sans MT" panose="020B0502020104020203" pitchFamily="34" charset="0"/>
                        </a:rPr>
                        <a:t>200 mg every 6-12 hrs</a:t>
                      </a:r>
                    </a:p>
                    <a:p>
                      <a:pPr marL="342900" indent="-342900">
                        <a:buFont typeface="Arial" panose="020B0604020202020204" pitchFamily="34" charset="0"/>
                        <a:buChar char="•"/>
                      </a:pPr>
                      <a:r>
                        <a:rPr lang="en-US" sz="1800" dirty="0" smtClean="0">
                          <a:latin typeface="Gill Sans MT" panose="020B0502020104020203" pitchFamily="34" charset="0"/>
                        </a:rPr>
                        <a:t>Maximum dose 1200 mg/24 hours</a:t>
                      </a:r>
                      <a:endParaRPr lang="en-US" sz="1800" dirty="0">
                        <a:latin typeface="Gill Sans MT" panose="020B0502020104020203" pitchFamily="34" charset="0"/>
                      </a:endParaRPr>
                    </a:p>
                  </a:txBody>
                  <a:tcPr marL="68580" marR="68580" marT="34290" marB="34290"/>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9B546A2B-B3E6-4B35-96E6-C71057C34662}" type="slidenum">
              <a:rPr lang="en-US" smtClean="0"/>
              <a:pPr>
                <a:defRPr/>
              </a:pPr>
              <a:t>21</a:t>
            </a:fld>
            <a:endParaRPr lang="en-US" dirty="0"/>
          </a:p>
        </p:txBody>
      </p:sp>
    </p:spTree>
    <p:extLst>
      <p:ext uri="{BB962C8B-B14F-4D97-AF65-F5344CB8AC3E}">
        <p14:creationId xmlns:p14="http://schemas.microsoft.com/office/powerpoint/2010/main" val="1140492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228600"/>
            <a:ext cx="8305799" cy="381000"/>
          </a:xfrm>
        </p:spPr>
        <p:txBody>
          <a:bodyPr>
            <a:noAutofit/>
          </a:bodyPr>
          <a:lstStyle/>
          <a:p>
            <a:r>
              <a:rPr lang="en-US" sz="2000" b="1" dirty="0"/>
              <a:t>Treatment of </a:t>
            </a:r>
            <a:r>
              <a:rPr lang="en-US" sz="2000" b="1" dirty="0" smtClean="0"/>
              <a:t>Acute Severe Hypertension</a:t>
            </a:r>
            <a:r>
              <a:rPr lang="en-US" sz="2000" b="1" dirty="0"/>
              <a:t> </a:t>
            </a:r>
            <a:r>
              <a:rPr lang="en-US" sz="2000" b="1" dirty="0" smtClean="0"/>
              <a:t>in Pregnancy:</a:t>
            </a:r>
            <a:r>
              <a:rPr lang="en-US" sz="2000" b="1" dirty="0"/>
              <a:t/>
            </a:r>
            <a:br>
              <a:rPr lang="en-US" sz="2000" b="1" dirty="0"/>
            </a:br>
            <a:r>
              <a:rPr lang="en-US" sz="2000" b="1" dirty="0"/>
              <a:t>SBP </a:t>
            </a:r>
            <a:r>
              <a:rPr lang="en-US" sz="2000" b="1" u="sng" dirty="0"/>
              <a:t>&gt;</a:t>
            </a:r>
            <a:r>
              <a:rPr lang="en-US" sz="2000" b="1" dirty="0"/>
              <a:t> 160 </a:t>
            </a:r>
            <a:r>
              <a:rPr lang="en-US" sz="2000" b="1" dirty="0" smtClean="0"/>
              <a:t>mm Hg and/or DBP </a:t>
            </a:r>
            <a:r>
              <a:rPr lang="en-US" sz="2000" b="1" u="sng" dirty="0" smtClean="0"/>
              <a:t>&gt;</a:t>
            </a:r>
            <a:r>
              <a:rPr lang="en-US" sz="2000" b="1" dirty="0" smtClean="0"/>
              <a:t> 110 mm Hg</a:t>
            </a:r>
            <a:endParaRPr lang="en-US" sz="2000" b="1" dirty="0"/>
          </a:p>
        </p:txBody>
      </p:sp>
      <p:sp>
        <p:nvSpPr>
          <p:cNvPr id="3" name="Slide Number Placeholder 2"/>
          <p:cNvSpPr>
            <a:spLocks noGrp="1"/>
          </p:cNvSpPr>
          <p:nvPr>
            <p:ph type="sldNum" sz="quarter" idx="10"/>
          </p:nvPr>
        </p:nvSpPr>
        <p:spPr/>
        <p:txBody>
          <a:bodyPr/>
          <a:lstStyle/>
          <a:p>
            <a:pPr>
              <a:defRPr/>
            </a:pPr>
            <a:fld id="{9B546A2B-B3E6-4B35-96E6-C71057C34662}" type="slidenum">
              <a:rPr lang="en-US" smtClean="0"/>
              <a:pPr>
                <a:defRPr/>
              </a:pPr>
              <a:t>22</a:t>
            </a:fld>
            <a:endParaRPr lang="en-US"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547896311"/>
              </p:ext>
            </p:extLst>
          </p:nvPr>
        </p:nvGraphicFramePr>
        <p:xfrm>
          <a:off x="599802" y="778509"/>
          <a:ext cx="7772400" cy="5808980"/>
        </p:xfrm>
        <a:graphic>
          <a:graphicData uri="http://schemas.openxmlformats.org/drawingml/2006/table">
            <a:tbl>
              <a:tblPr firstRow="1" firstCol="1" bandRow="1"/>
              <a:tblGrid>
                <a:gridCol w="1605019">
                  <a:extLst>
                    <a:ext uri="{9D8B030D-6E8A-4147-A177-3AD203B41FA5}">
                      <a16:colId xmlns:a16="http://schemas.microsoft.com/office/drawing/2014/main" xmlns="" val="20000"/>
                    </a:ext>
                  </a:extLst>
                </a:gridCol>
                <a:gridCol w="6167381">
                  <a:extLst>
                    <a:ext uri="{9D8B030D-6E8A-4147-A177-3AD203B41FA5}">
                      <a16:colId xmlns:a16="http://schemas.microsoft.com/office/drawing/2014/main" xmlns="" val="20001"/>
                    </a:ext>
                  </a:extLst>
                </a:gridCol>
              </a:tblGrid>
              <a:tr h="447104">
                <a:tc>
                  <a:txBody>
                    <a:bodyPr/>
                    <a:lstStyle/>
                    <a:p>
                      <a:pPr marL="0" marR="0" algn="ctr">
                        <a:spcBef>
                          <a:spcPts val="0"/>
                        </a:spcBef>
                        <a:spcAft>
                          <a:spcPts val="0"/>
                        </a:spcAft>
                      </a:pPr>
                      <a:r>
                        <a:rPr lang="en-GB" sz="1300" b="1" dirty="0">
                          <a:solidFill>
                            <a:srgbClr val="FFFFFF"/>
                          </a:solidFill>
                          <a:effectLst/>
                          <a:latin typeface="Gill Sans MT" panose="020B0502020104020203" pitchFamily="34" charset="0"/>
                          <a:ea typeface="Calibri" panose="020F0502020204030204" pitchFamily="34" charset="0"/>
                          <a:cs typeface="Arial" panose="020B0604020202020204" pitchFamily="34" charset="0"/>
                        </a:rPr>
                        <a:t>Antihypertensive options</a:t>
                      </a:r>
                      <a:endParaRPr lang="en-US" sz="13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5720" marR="45720"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A6C"/>
                    </a:solidFill>
                  </a:tcPr>
                </a:tc>
                <a:tc>
                  <a:txBody>
                    <a:bodyPr/>
                    <a:lstStyle/>
                    <a:p>
                      <a:pPr marL="0" marR="0" algn="ctr">
                        <a:spcBef>
                          <a:spcPts val="0"/>
                        </a:spcBef>
                        <a:spcAft>
                          <a:spcPts val="0"/>
                        </a:spcAft>
                      </a:pPr>
                      <a:r>
                        <a:rPr lang="en-GB" sz="1300" b="1" dirty="0">
                          <a:solidFill>
                            <a:srgbClr val="FFFFFF"/>
                          </a:solidFill>
                          <a:effectLst/>
                          <a:latin typeface="Gill Sans MT" panose="020B0502020104020203" pitchFamily="34" charset="0"/>
                          <a:ea typeface="Calibri" panose="020F0502020204030204" pitchFamily="34" charset="0"/>
                          <a:cs typeface="Arial" panose="020B0604020202020204" pitchFamily="34" charset="0"/>
                        </a:rPr>
                        <a:t>Dosing</a:t>
                      </a:r>
                      <a:endParaRPr lang="en-US" sz="13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5720" marR="45720"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A6C"/>
                    </a:solidFill>
                  </a:tcPr>
                </a:tc>
                <a:extLst>
                  <a:ext uri="{0D108BD9-81ED-4DB2-BD59-A6C34878D82A}">
                    <a16:rowId xmlns:a16="http://schemas.microsoft.com/office/drawing/2014/main" xmlns="" val="10000"/>
                  </a:ext>
                </a:extLst>
              </a:tr>
              <a:tr h="1262472">
                <a:tc>
                  <a:txBody>
                    <a:bodyPr/>
                    <a:lstStyle/>
                    <a:p>
                      <a:pPr marL="0" marR="0">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Hydralazine</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Intravenous treatment: </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spc="-1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Administer 5 mg IV, </a:t>
                      </a:r>
                      <a:r>
                        <a:rPr lang="en-GB" sz="1300" i="1" spc="-1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slowly</a:t>
                      </a:r>
                      <a:r>
                        <a:rPr lang="en-GB" sz="1300" spc="-1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(risk of maternal hypotension; closely monitor blood pressure).</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Repeat every five minutes until the blood pressure goal has been achieved. </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Repeat hourly as needed or give 12.5 mg IM every two hours as needed.</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The maximum dose is 20 mg per 24 hours.</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15623">
                <a:tc>
                  <a:txBody>
                    <a:bodyPr/>
                    <a:lstStyle/>
                    <a:p>
                      <a:pPr marL="0" marR="0">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Labetalol</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Oral treatment: </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Administer 200 mg.</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Repeat dose after one hour until the treatment goal is achieved.</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The maximum dose is 1200 mg in 24 hours.</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15000"/>
                        </a:lnSpc>
                        <a:spcBef>
                          <a:spcPts val="30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Intravenous treatment: </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sz="13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Administer 10 mg IV. </a:t>
                      </a:r>
                      <a:endParaRPr lang="en-US"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sz="13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If response is inadequate after 10 minutes, administer 20 mg IV.</a:t>
                      </a:r>
                      <a:endParaRPr lang="en-US"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sz="13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The dose can be doubled to 40 mg and then 80 mg with 10-minute intervals between each increased dose until blood pressure goal is lowered below threshold. </a:t>
                      </a:r>
                      <a:endParaRPr lang="en-US"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The maximum total dose is 300 mg; then switch to oral treatment.</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65998">
                <a:tc>
                  <a:txBody>
                    <a:bodyPr/>
                    <a:lstStyle/>
                    <a:p>
                      <a:pPr marL="0" marR="0">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Nifedipine (immediate-release capsule)</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Oral treatment</a:t>
                      </a:r>
                      <a:r>
                        <a:rPr lang="en-GB" sz="1300"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Administer 5–10 mg orally. </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Repeat dose after 30 minutes if response is inadequate, until optimal blood pressure is reached.</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The maximum total dose is 30 mg in the acute treatment setting.</a:t>
                      </a:r>
                      <a:r>
                        <a:rPr lang="en-GB" sz="1300" baseline="300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69524">
                <a:tc>
                  <a:txBody>
                    <a:bodyPr/>
                    <a:lstStyle/>
                    <a:p>
                      <a:pPr marL="0" marR="0">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Alpha methyldopa</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b="1" dirty="0">
                          <a:solidFill>
                            <a:srgbClr val="000000"/>
                          </a:solidFill>
                          <a:effectLst/>
                          <a:latin typeface="Gill Sans MT" panose="020B0502020104020203" pitchFamily="34" charset="0"/>
                          <a:ea typeface="SimSun" panose="02010600030101010101" pitchFamily="2" charset="-122"/>
                          <a:cs typeface="Arial" panose="020B0604020202020204" pitchFamily="34" charset="0"/>
                        </a:rPr>
                        <a:t>Oral treatment: </a:t>
                      </a:r>
                      <a:endParaRPr lang="en-US" sz="13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Administer 750 mg orally.</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Repeat dose after three hours until blood pressure goal is achieved.</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The maximum dose is 3 grams in a 24-hour period. </a:t>
                      </a:r>
                      <a:endParaRPr lang="en-US"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83463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53450" cy="857250"/>
          </a:xfrm>
        </p:spPr>
        <p:txBody>
          <a:bodyPr>
            <a:noAutofit/>
          </a:bodyPr>
          <a:lstStyle/>
          <a:p>
            <a:r>
              <a:rPr lang="en-US" sz="3200" b="1" dirty="0"/>
              <a:t>New </a:t>
            </a:r>
            <a:r>
              <a:rPr lang="en-US" sz="3200" b="1" dirty="0" smtClean="0"/>
              <a:t>Section on </a:t>
            </a:r>
            <a:r>
              <a:rPr lang="en-US" sz="3200" b="1" dirty="0"/>
              <a:t>Postpartum Care for Women with </a:t>
            </a:r>
            <a:r>
              <a:rPr lang="en-US" sz="3200" b="1" dirty="0" smtClean="0"/>
              <a:t>PE/E</a:t>
            </a:r>
            <a:endParaRPr lang="fr-FR" sz="3200" b="1" dirty="0"/>
          </a:p>
        </p:txBody>
      </p:sp>
      <p:sp>
        <p:nvSpPr>
          <p:cNvPr id="3" name="Content Placeholder 2"/>
          <p:cNvSpPr>
            <a:spLocks noGrp="1"/>
          </p:cNvSpPr>
          <p:nvPr>
            <p:ph idx="1"/>
          </p:nvPr>
        </p:nvSpPr>
        <p:spPr>
          <a:xfrm>
            <a:off x="685800" y="1371600"/>
            <a:ext cx="7772400" cy="5105400"/>
          </a:xfrm>
        </p:spPr>
        <p:txBody>
          <a:bodyPr/>
          <a:lstStyle/>
          <a:p>
            <a:pPr>
              <a:buFont typeface="Wingdings" panose="05000000000000000000" pitchFamily="2" charset="2"/>
              <a:buChar char="§"/>
            </a:pPr>
            <a:r>
              <a:rPr lang="en-US" sz="2400" dirty="0" smtClean="0"/>
              <a:t>Counsel </a:t>
            </a:r>
            <a:r>
              <a:rPr lang="en-US" sz="2400" dirty="0"/>
              <a:t>regarding increased </a:t>
            </a:r>
            <a:r>
              <a:rPr lang="en-US" sz="2400" b="1" dirty="0"/>
              <a:t>lifetime risk </a:t>
            </a:r>
            <a:r>
              <a:rPr lang="en-US" sz="2400" dirty="0"/>
              <a:t>of cardiovascular disease </a:t>
            </a:r>
            <a:r>
              <a:rPr lang="en-US" sz="2400" b="1" dirty="0"/>
              <a:t>(CVD)</a:t>
            </a:r>
          </a:p>
          <a:p>
            <a:pPr>
              <a:buFont typeface="Wingdings" panose="05000000000000000000" pitchFamily="2" charset="2"/>
              <a:buChar char="§"/>
            </a:pPr>
            <a:r>
              <a:rPr lang="en-US" sz="2400" dirty="0"/>
              <a:t>Assess and address </a:t>
            </a:r>
            <a:r>
              <a:rPr lang="en-US" sz="2400" b="1" dirty="0"/>
              <a:t>risk factors for CVD </a:t>
            </a:r>
            <a:r>
              <a:rPr lang="en-GB" sz="2400" b="1" dirty="0"/>
              <a:t>(e.g</a:t>
            </a:r>
            <a:r>
              <a:rPr lang="en-GB" sz="2400" b="1" dirty="0" smtClean="0"/>
              <a:t>., </a:t>
            </a:r>
            <a:r>
              <a:rPr lang="en-GB" sz="2400" b="1" dirty="0"/>
              <a:t>smoking, obesity, </a:t>
            </a:r>
            <a:r>
              <a:rPr lang="en-GB" sz="2400" b="1" dirty="0" smtClean="0">
                <a:solidFill>
                  <a:schemeClr val="bg1">
                    <a:lumMod val="75000"/>
                  </a:schemeClr>
                </a:solidFill>
              </a:rPr>
              <a:t>chronic hypertension, </a:t>
            </a:r>
            <a:r>
              <a:rPr lang="en-GB" sz="2400" b="1" dirty="0" smtClean="0"/>
              <a:t>lack </a:t>
            </a:r>
            <a:r>
              <a:rPr lang="en-GB" sz="2400" b="1" dirty="0"/>
              <a:t>of physical activity, hyperlipidaemia)</a:t>
            </a:r>
            <a:r>
              <a:rPr lang="en-GB" sz="2400" dirty="0"/>
              <a:t> before discharge</a:t>
            </a:r>
          </a:p>
          <a:p>
            <a:pPr>
              <a:buFont typeface="Wingdings" panose="05000000000000000000" pitchFamily="2" charset="2"/>
              <a:buChar char="§"/>
            </a:pPr>
            <a:r>
              <a:rPr lang="en-GB" sz="2400" dirty="0"/>
              <a:t>Link to </a:t>
            </a:r>
            <a:r>
              <a:rPr lang="en-GB" sz="2400" dirty="0" smtClean="0"/>
              <a:t>follow-up and ongoing care for monitoring of blood pressure </a:t>
            </a:r>
            <a:r>
              <a:rPr lang="en-GB" sz="2400" dirty="0"/>
              <a:t>and </a:t>
            </a:r>
            <a:r>
              <a:rPr lang="en-GB" sz="2400" dirty="0" smtClean="0"/>
              <a:t>CVD </a:t>
            </a:r>
            <a:r>
              <a:rPr lang="en-GB" sz="2400" dirty="0" smtClean="0">
                <a:solidFill>
                  <a:schemeClr val="bg1">
                    <a:lumMod val="75000"/>
                  </a:schemeClr>
                </a:solidFill>
              </a:rPr>
              <a:t>risk factors</a:t>
            </a:r>
          </a:p>
          <a:p>
            <a:pPr>
              <a:buFont typeface="Wingdings" panose="05000000000000000000" pitchFamily="2" charset="2"/>
              <a:buChar char="§"/>
            </a:pPr>
            <a:r>
              <a:rPr lang="en-US" sz="2400" dirty="0" smtClean="0"/>
              <a:t>Counsel </a:t>
            </a:r>
            <a:r>
              <a:rPr lang="en-US" sz="2400" dirty="0"/>
              <a:t>regarding </a:t>
            </a:r>
            <a:r>
              <a:rPr lang="en-US" sz="2400" b="1" dirty="0"/>
              <a:t>risk </a:t>
            </a:r>
            <a:r>
              <a:rPr lang="en-US" sz="2400" dirty="0"/>
              <a:t>of PE/E with </a:t>
            </a:r>
            <a:r>
              <a:rPr lang="en-US" sz="2400" b="1" dirty="0"/>
              <a:t>future </a:t>
            </a:r>
            <a:r>
              <a:rPr lang="en-US" sz="2400" b="1" dirty="0" smtClean="0"/>
              <a:t>pregnancies,</a:t>
            </a:r>
            <a:r>
              <a:rPr lang="en-US" sz="2400" dirty="0" smtClean="0"/>
              <a:t> importance </a:t>
            </a:r>
            <a:r>
              <a:rPr lang="en-US" sz="2400" dirty="0"/>
              <a:t>of preventing unwanted </a:t>
            </a:r>
            <a:r>
              <a:rPr lang="en-US" sz="2400" dirty="0" smtClean="0"/>
              <a:t>pregnancy, </a:t>
            </a:r>
            <a:r>
              <a:rPr lang="en-US" sz="2400" dirty="0"/>
              <a:t>and </a:t>
            </a:r>
            <a:r>
              <a:rPr lang="en-US" sz="2400" dirty="0" smtClean="0"/>
              <a:t>importance of early </a:t>
            </a:r>
            <a:r>
              <a:rPr lang="en-US" sz="2400" dirty="0"/>
              <a:t>ANC enrolment </a:t>
            </a:r>
            <a:r>
              <a:rPr lang="en-US" sz="2400" dirty="0" smtClean="0"/>
              <a:t>in </a:t>
            </a:r>
            <a:r>
              <a:rPr lang="en-US" sz="2400" dirty="0"/>
              <a:t>future pregnancies</a:t>
            </a:r>
            <a:endParaRPr lang="en-GB" sz="2400" dirty="0" smtClean="0"/>
          </a:p>
          <a:p>
            <a:pPr>
              <a:buFont typeface="Wingdings" panose="05000000000000000000" pitchFamily="2" charset="2"/>
              <a:buChar char="§"/>
            </a:pPr>
            <a:r>
              <a:rPr lang="en-US" sz="2400" dirty="0" smtClean="0"/>
              <a:t>Provide </a:t>
            </a:r>
            <a:r>
              <a:rPr lang="en-US" sz="2400" b="1" dirty="0"/>
              <a:t>effective</a:t>
            </a:r>
            <a:r>
              <a:rPr lang="en-US" sz="2400" dirty="0"/>
              <a:t>, </a:t>
            </a:r>
            <a:r>
              <a:rPr lang="en-US" sz="2400" b="1" dirty="0" smtClean="0"/>
              <a:t>appropriate family planning (FP) </a:t>
            </a:r>
            <a:r>
              <a:rPr lang="en-US" sz="2400" b="1" dirty="0"/>
              <a:t>method </a:t>
            </a:r>
            <a:r>
              <a:rPr lang="en-US" sz="2400" dirty="0"/>
              <a:t>of choice (</a:t>
            </a:r>
            <a:r>
              <a:rPr lang="en-US" sz="2400" dirty="0" smtClean="0"/>
              <a:t>e.g</a:t>
            </a:r>
            <a:r>
              <a:rPr lang="en-US" sz="2400" dirty="0"/>
              <a:t>., </a:t>
            </a:r>
            <a:r>
              <a:rPr lang="en-US" sz="2400" dirty="0" smtClean="0"/>
              <a:t>long-acting reversible contraceptives)</a:t>
            </a:r>
            <a:endParaRPr lang="en-US" sz="2400" dirty="0"/>
          </a:p>
        </p:txBody>
      </p:sp>
      <p:sp>
        <p:nvSpPr>
          <p:cNvPr id="4" name="Slide Number Placeholder 3"/>
          <p:cNvSpPr>
            <a:spLocks noGrp="1"/>
          </p:cNvSpPr>
          <p:nvPr>
            <p:ph type="sldNum" sz="quarter" idx="10"/>
          </p:nvPr>
        </p:nvSpPr>
        <p:spPr/>
        <p:txBody>
          <a:bodyPr/>
          <a:lstStyle/>
          <a:p>
            <a:pPr>
              <a:defRPr/>
            </a:pPr>
            <a:fld id="{9B546A2B-B3E6-4B35-96E6-C71057C34662}" type="slidenum">
              <a:rPr lang="en-US" smtClean="0"/>
              <a:pPr>
                <a:defRPr/>
              </a:pPr>
              <a:t>23</a:t>
            </a:fld>
            <a:endParaRPr lang="en-US" dirty="0"/>
          </a:p>
        </p:txBody>
      </p:sp>
    </p:spTree>
    <p:extLst>
      <p:ext uri="{BB962C8B-B14F-4D97-AF65-F5344CB8AC3E}">
        <p14:creationId xmlns:p14="http://schemas.microsoft.com/office/powerpoint/2010/main" val="1370466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752600"/>
            <a:ext cx="8229600" cy="1143000"/>
          </a:xfrm>
        </p:spPr>
        <p:txBody>
          <a:bodyPr>
            <a:noAutofit/>
          </a:bodyPr>
          <a:lstStyle/>
          <a:p>
            <a:r>
              <a:rPr lang="en-US" sz="4000" b="1" dirty="0" smtClean="0">
                <a:solidFill>
                  <a:srgbClr val="002060"/>
                </a:solidFill>
              </a:rPr>
              <a:t>Revisions Related to Obstetric Haemorrhage: </a:t>
            </a:r>
            <a:br>
              <a:rPr lang="en-US" sz="4000" b="1" dirty="0" smtClean="0">
                <a:solidFill>
                  <a:srgbClr val="002060"/>
                </a:solidFill>
              </a:rPr>
            </a:br>
            <a:r>
              <a:rPr lang="en-US" sz="4000" b="1" dirty="0" smtClean="0">
                <a:solidFill>
                  <a:srgbClr val="002060"/>
                </a:solidFill>
              </a:rPr>
              <a:t>Bleeding in Early Pregnancy and</a:t>
            </a:r>
            <a:r>
              <a:rPr lang="en-US" sz="4000" b="1" dirty="0" smtClean="0">
                <a:solidFill>
                  <a:srgbClr val="FF0000"/>
                </a:solidFill>
              </a:rPr>
              <a:t> </a:t>
            </a:r>
            <a:r>
              <a:rPr lang="en-US" sz="4000" b="1" dirty="0" smtClean="0"/>
              <a:t>Postpartum Haemorrhage (PPH)</a:t>
            </a:r>
            <a:endParaRPr lang="en-US" sz="4000" b="1" dirty="0"/>
          </a:p>
        </p:txBody>
      </p:sp>
      <p:sp>
        <p:nvSpPr>
          <p:cNvPr id="2" name="Slide Number Placeholder 1"/>
          <p:cNvSpPr>
            <a:spLocks noGrp="1"/>
          </p:cNvSpPr>
          <p:nvPr>
            <p:ph type="sldNum" sz="quarter" idx="10"/>
          </p:nvPr>
        </p:nvSpPr>
        <p:spPr/>
        <p:txBody>
          <a:bodyPr/>
          <a:lstStyle/>
          <a:p>
            <a:pPr>
              <a:defRPr/>
            </a:pPr>
            <a:fld id="{FB7F6CA6-AB2A-454F-BC4F-F3F64A77953D}" type="slidenum">
              <a:rPr lang="en-US" smtClean="0"/>
              <a:pPr>
                <a:defRPr/>
              </a:pPr>
              <a:t>24</a:t>
            </a:fld>
            <a:endParaRPr lang="en-US" dirty="0"/>
          </a:p>
        </p:txBody>
      </p:sp>
    </p:spTree>
    <p:extLst>
      <p:ext uri="{BB962C8B-B14F-4D97-AF65-F5344CB8AC3E}">
        <p14:creationId xmlns:p14="http://schemas.microsoft.com/office/powerpoint/2010/main" val="1221554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normAutofit fontScale="90000"/>
          </a:bodyPr>
          <a:lstStyle/>
          <a:p>
            <a:r>
              <a:rPr lang="en-US" b="1" dirty="0" smtClean="0"/>
              <a:t>18 Updated </a:t>
            </a:r>
            <a:r>
              <a:rPr lang="en-US" b="1" i="1" dirty="0" smtClean="0"/>
              <a:t>MCPC</a:t>
            </a:r>
            <a:r>
              <a:rPr lang="en-US" b="1" dirty="0" smtClean="0"/>
              <a:t> Priority Chapters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9210878"/>
              </p:ext>
            </p:extLst>
          </p:nvPr>
        </p:nvGraphicFramePr>
        <p:xfrm>
          <a:off x="457200" y="762000"/>
          <a:ext cx="8077200" cy="5577840"/>
        </p:xfrm>
        <a:graphic>
          <a:graphicData uri="http://schemas.openxmlformats.org/drawingml/2006/table">
            <a:tbl>
              <a:tblPr firstRow="1" firstCol="1" bandRow="1"/>
              <a:tblGrid>
                <a:gridCol w="2514600">
                  <a:extLst>
                    <a:ext uri="{9D8B030D-6E8A-4147-A177-3AD203B41FA5}">
                      <a16:colId xmlns:a16="http://schemas.microsoft.com/office/drawing/2014/main" xmlns="" val="20000"/>
                    </a:ext>
                  </a:extLst>
                </a:gridCol>
                <a:gridCol w="5562600">
                  <a:extLst>
                    <a:ext uri="{9D8B030D-6E8A-4147-A177-3AD203B41FA5}">
                      <a16:colId xmlns:a16="http://schemas.microsoft.com/office/drawing/2014/main" xmlns="" val="20001"/>
                    </a:ext>
                  </a:extLst>
                </a:gridCol>
              </a:tblGrid>
              <a:tr h="357287">
                <a:tc>
                  <a:txBody>
                    <a:bodyPr/>
                    <a:lstStyle/>
                    <a:p>
                      <a:pPr marL="0" marR="0" algn="l">
                        <a:lnSpc>
                          <a:spcPct val="115000"/>
                        </a:lnSpc>
                        <a:spcBef>
                          <a:spcPts val="0"/>
                        </a:spcBef>
                        <a:spcAft>
                          <a:spcPts val="0"/>
                        </a:spcAft>
                      </a:pPr>
                      <a:r>
                        <a:rPr lang="en-GB" sz="1800" b="1" dirty="0" smtClean="0">
                          <a:solidFill>
                            <a:srgbClr val="000000"/>
                          </a:solidFill>
                          <a:effectLst/>
                          <a:latin typeface="Gill Sans MT"/>
                          <a:ea typeface="SimSun"/>
                          <a:cs typeface="Arial"/>
                        </a:rPr>
                        <a:t>Chapter </a:t>
                      </a:r>
                      <a:r>
                        <a:rPr lang="en-GB" sz="1800" b="1" dirty="0">
                          <a:solidFill>
                            <a:srgbClr val="000000"/>
                          </a:solidFill>
                          <a:effectLst/>
                          <a:latin typeface="Gill Sans MT"/>
                          <a:ea typeface="SimSun"/>
                          <a:cs typeface="Arial"/>
                        </a:rPr>
                        <a:t>Category</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tc>
                  <a:txBody>
                    <a:bodyPr/>
                    <a:lstStyle/>
                    <a:p>
                      <a:pPr marL="0" marR="0" algn="l">
                        <a:lnSpc>
                          <a:spcPct val="115000"/>
                        </a:lnSpc>
                        <a:spcBef>
                          <a:spcPts val="0"/>
                        </a:spcBef>
                        <a:spcAft>
                          <a:spcPts val="0"/>
                        </a:spcAft>
                      </a:pPr>
                      <a:r>
                        <a:rPr lang="en-GB" sz="1800" b="1" dirty="0" smtClean="0">
                          <a:solidFill>
                            <a:schemeClr val="tx1"/>
                          </a:solidFill>
                          <a:effectLst/>
                          <a:latin typeface="Gill Sans MT"/>
                          <a:ea typeface="SimSun"/>
                          <a:cs typeface="Arial"/>
                        </a:rPr>
                        <a:t>First Edition</a:t>
                      </a:r>
                      <a:r>
                        <a:rPr lang="en-GB" sz="1800" b="1" dirty="0" smtClean="0">
                          <a:solidFill>
                            <a:srgbClr val="FF0000"/>
                          </a:solidFill>
                          <a:effectLst/>
                          <a:latin typeface="Gill Sans MT"/>
                          <a:ea typeface="SimSun"/>
                          <a:cs typeface="Arial"/>
                        </a:rPr>
                        <a:t> </a:t>
                      </a:r>
                      <a:r>
                        <a:rPr lang="en-GB" sz="1800" b="1" dirty="0" smtClean="0">
                          <a:solidFill>
                            <a:srgbClr val="000000"/>
                          </a:solidFill>
                          <a:effectLst/>
                          <a:latin typeface="Gill Sans MT"/>
                          <a:ea typeface="SimSun"/>
                          <a:cs typeface="Arial"/>
                        </a:rPr>
                        <a:t>Chapters </a:t>
                      </a:r>
                      <a:r>
                        <a:rPr lang="en-GB" sz="1800" b="1" dirty="0">
                          <a:solidFill>
                            <a:srgbClr val="000000"/>
                          </a:solidFill>
                          <a:effectLst/>
                          <a:latin typeface="Gill Sans MT"/>
                          <a:ea typeface="SimSun"/>
                          <a:cs typeface="Arial"/>
                        </a:rPr>
                        <a:t>Revised</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extLst>
                  <a:ext uri="{0D108BD9-81ED-4DB2-BD59-A6C34878D82A}">
                    <a16:rowId xmlns:a16="http://schemas.microsoft.com/office/drawing/2014/main" xmlns="" val="10000"/>
                  </a:ext>
                </a:extLst>
              </a:tr>
              <a:tr h="1928713">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Clinical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Principles (Section 1)</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Emotional and psychological support</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Emergencies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General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0" dirty="0">
                          <a:solidFill>
                            <a:schemeClr val="tx1"/>
                          </a:solidFill>
                          <a:effectLst/>
                          <a:latin typeface="Gill Sans MT"/>
                          <a:ea typeface="Times New Roman"/>
                        </a:rPr>
                        <a:t>Antibiotic therapy</a:t>
                      </a:r>
                      <a:endParaRPr lang="en-US" sz="1800" b="0" dirty="0">
                        <a:solidFill>
                          <a:schemeClr val="tx1"/>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Operative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Normal labour and childbirth</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Newborn care principles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EF2"/>
                    </a:solidFill>
                  </a:tcPr>
                </a:tc>
                <a:extLst>
                  <a:ext uri="{0D108BD9-81ED-4DB2-BD59-A6C34878D82A}">
                    <a16:rowId xmlns:a16="http://schemas.microsoft.com/office/drawing/2014/main" xmlns="" val="10001"/>
                  </a:ext>
                </a:extLst>
              </a:tr>
              <a:tr h="2393485">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Symptoms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2)</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Vaginal bleeding in early pregnancy</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Vaginal bleeding after childbirth</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Elevated blood pressure, headache, blurred vision, convulsions or loss of consciousness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0" dirty="0">
                          <a:solidFill>
                            <a:schemeClr val="tx1"/>
                          </a:solidFill>
                          <a:effectLst/>
                          <a:latin typeface="Gill Sans MT"/>
                          <a:ea typeface="Times New Roman"/>
                        </a:rPr>
                        <a:t>Fever during pregnancy and labour</a:t>
                      </a:r>
                      <a:endParaRPr lang="en-US" sz="1800" b="0" dirty="0">
                        <a:solidFill>
                          <a:schemeClr val="tx1"/>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0" dirty="0">
                          <a:solidFill>
                            <a:schemeClr val="tx1"/>
                          </a:solidFill>
                          <a:effectLst/>
                          <a:latin typeface="Gill Sans MT"/>
                          <a:ea typeface="Times New Roman"/>
                        </a:rPr>
                        <a:t>Fever after childbirth</a:t>
                      </a:r>
                      <a:endParaRPr lang="en-US" sz="1800" b="0" dirty="0">
                        <a:solidFill>
                          <a:schemeClr val="tx1"/>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Difficulty in breathing</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Prelabour rupture of membranes </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Immediate newborn conditions or problem</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2F9"/>
                    </a:solidFill>
                  </a:tcPr>
                </a:tc>
                <a:extLst>
                  <a:ext uri="{0D108BD9-81ED-4DB2-BD59-A6C34878D82A}">
                    <a16:rowId xmlns:a16="http://schemas.microsoft.com/office/drawing/2014/main" xmlns="" val="10002"/>
                  </a:ext>
                </a:extLst>
              </a:tr>
              <a:tr h="797828">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Procedures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3)</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Induction and augmentation of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Manual removal of placenta</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Repair of vaginal and perineal tears</a:t>
                      </a:r>
                      <a:endParaRPr lang="en-US" sz="1800" b="1" dirty="0">
                        <a:solidFill>
                          <a:srgbClr val="FF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CEDEF2"/>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25</a:t>
            </a:fld>
            <a:endParaRPr lang="en-US" dirty="0"/>
          </a:p>
        </p:txBody>
      </p:sp>
    </p:spTree>
    <p:extLst>
      <p:ext uri="{BB962C8B-B14F-4D97-AF65-F5344CB8AC3E}">
        <p14:creationId xmlns:p14="http://schemas.microsoft.com/office/powerpoint/2010/main" val="3358727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Bleeding in Early Pregnancy</a:t>
            </a:r>
            <a:endParaRPr lang="en-US" b="1" dirty="0"/>
          </a:p>
        </p:txBody>
      </p:sp>
      <p:sp>
        <p:nvSpPr>
          <p:cNvPr id="3" name="Content Placeholder 2"/>
          <p:cNvSpPr>
            <a:spLocks noGrp="1"/>
          </p:cNvSpPr>
          <p:nvPr>
            <p:ph idx="1"/>
          </p:nvPr>
        </p:nvSpPr>
        <p:spPr>
          <a:xfrm>
            <a:off x="228600" y="1219200"/>
            <a:ext cx="8686800" cy="5334000"/>
          </a:xfrm>
        </p:spPr>
        <p:txBody>
          <a:bodyPr/>
          <a:lstStyle/>
          <a:p>
            <a:r>
              <a:rPr lang="en-US" sz="2400" dirty="0" smtClean="0"/>
              <a:t>Updates to </a:t>
            </a:r>
            <a:r>
              <a:rPr lang="en-US" sz="2400" dirty="0"/>
              <a:t>differential diagnosis </a:t>
            </a:r>
            <a:r>
              <a:rPr lang="en-US" sz="2400" dirty="0" smtClean="0"/>
              <a:t>and </a:t>
            </a:r>
            <a:r>
              <a:rPr lang="en-US" sz="2400" dirty="0"/>
              <a:t>management of </a:t>
            </a:r>
            <a:r>
              <a:rPr lang="en-US" sz="2400" dirty="0" smtClean="0"/>
              <a:t>threatened, inevitable and incomplete </a:t>
            </a:r>
            <a:r>
              <a:rPr lang="en-US" sz="2400" b="1" dirty="0"/>
              <a:t>abortion</a:t>
            </a:r>
            <a:r>
              <a:rPr lang="en-US" sz="2400" dirty="0"/>
              <a:t>, </a:t>
            </a:r>
            <a:r>
              <a:rPr lang="en-US" sz="2400" b="1" dirty="0"/>
              <a:t>ectopic</a:t>
            </a:r>
            <a:r>
              <a:rPr lang="en-US" sz="2400" dirty="0"/>
              <a:t> pregnancy, </a:t>
            </a:r>
            <a:r>
              <a:rPr lang="en-US" sz="2400" dirty="0" smtClean="0"/>
              <a:t>and </a:t>
            </a:r>
            <a:r>
              <a:rPr lang="en-US" sz="2400" b="1" dirty="0"/>
              <a:t>molar</a:t>
            </a:r>
            <a:r>
              <a:rPr lang="en-US" sz="2400" dirty="0"/>
              <a:t> </a:t>
            </a:r>
            <a:r>
              <a:rPr lang="en-US" sz="2400" dirty="0" smtClean="0"/>
              <a:t>pregnancy </a:t>
            </a:r>
          </a:p>
          <a:p>
            <a:r>
              <a:rPr lang="en-US" sz="2400" dirty="0" smtClean="0"/>
              <a:t>Updated </a:t>
            </a:r>
            <a:r>
              <a:rPr lang="en-US" sz="2400" dirty="0"/>
              <a:t>guidance on management of </a:t>
            </a:r>
            <a:r>
              <a:rPr lang="en-US" sz="2400" b="1" dirty="0"/>
              <a:t>inevitable and incomplete </a:t>
            </a:r>
            <a:r>
              <a:rPr lang="en-US" sz="2400" b="1" dirty="0" smtClean="0"/>
              <a:t>abortion, </a:t>
            </a:r>
            <a:r>
              <a:rPr lang="en-US" sz="2400" dirty="0" smtClean="0"/>
              <a:t>including surgical, medical and expectant management options; new </a:t>
            </a:r>
            <a:r>
              <a:rPr lang="en-US" sz="2400" dirty="0"/>
              <a:t>table </a:t>
            </a:r>
            <a:r>
              <a:rPr lang="en-US" sz="2400" dirty="0" smtClean="0"/>
              <a:t>summarizing </a:t>
            </a:r>
            <a:r>
              <a:rPr lang="en-US" sz="2400" b="1" dirty="0"/>
              <a:t>medical management </a:t>
            </a:r>
            <a:r>
              <a:rPr lang="en-US" sz="2400" dirty="0" smtClean="0"/>
              <a:t>drugs and protocol</a:t>
            </a:r>
          </a:p>
          <a:p>
            <a:r>
              <a:rPr lang="en-US" sz="2400" dirty="0" smtClean="0"/>
              <a:t>Updated section on management of </a:t>
            </a:r>
            <a:r>
              <a:rPr lang="en-US" sz="2400" b="1" dirty="0" smtClean="0"/>
              <a:t>abortion-related infection/sepsis</a:t>
            </a:r>
            <a:r>
              <a:rPr lang="en-US" sz="2400" dirty="0" smtClean="0"/>
              <a:t>: clindamycin and ampicillin as </a:t>
            </a:r>
            <a:r>
              <a:rPr lang="en-US" sz="2400" dirty="0"/>
              <a:t>first-line </a:t>
            </a:r>
            <a:r>
              <a:rPr lang="en-US" sz="2400" dirty="0" smtClean="0"/>
              <a:t>drugs; gentamycin and ampicillin </a:t>
            </a:r>
            <a:r>
              <a:rPr lang="en-US" sz="2400" dirty="0"/>
              <a:t>as second-line </a:t>
            </a:r>
            <a:r>
              <a:rPr lang="en-US" sz="2400" dirty="0" smtClean="0"/>
              <a:t>drugs; both </a:t>
            </a:r>
            <a:r>
              <a:rPr lang="en-US" sz="2400" dirty="0"/>
              <a:t>regimens </a:t>
            </a:r>
            <a:r>
              <a:rPr lang="en-US" sz="2400" i="1" dirty="0"/>
              <a:t>without </a:t>
            </a:r>
            <a:r>
              <a:rPr lang="en-US" sz="2400" dirty="0" smtClean="0"/>
              <a:t>metronidazole</a:t>
            </a:r>
          </a:p>
          <a:p>
            <a:r>
              <a:rPr lang="en-US" sz="2400" dirty="0" smtClean="0"/>
              <a:t>Updated guidance </a:t>
            </a:r>
            <a:r>
              <a:rPr lang="en-US" sz="2400" dirty="0"/>
              <a:t>on </a:t>
            </a:r>
            <a:r>
              <a:rPr lang="en-US" sz="2400" b="1" dirty="0" smtClean="0"/>
              <a:t>postabortion </a:t>
            </a:r>
            <a:r>
              <a:rPr lang="en-US" sz="2400" b="1" dirty="0"/>
              <a:t>counselling </a:t>
            </a:r>
            <a:r>
              <a:rPr lang="en-US" sz="2400" dirty="0"/>
              <a:t>and immediate initiation of </a:t>
            </a:r>
            <a:r>
              <a:rPr lang="en-US" sz="2400" b="1" dirty="0"/>
              <a:t>contraception</a:t>
            </a:r>
            <a:r>
              <a:rPr lang="en-US" sz="2400" dirty="0"/>
              <a:t> after an </a:t>
            </a:r>
            <a:r>
              <a:rPr lang="en-US" sz="2400" dirty="0" smtClean="0"/>
              <a:t>abortion</a:t>
            </a:r>
            <a:endParaRPr lang="en-US" sz="240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26</a:t>
            </a:fld>
            <a:endParaRPr lang="en-US" dirty="0"/>
          </a:p>
        </p:txBody>
      </p:sp>
    </p:spTree>
    <p:extLst>
      <p:ext uri="{BB962C8B-B14F-4D97-AF65-F5344CB8AC3E}">
        <p14:creationId xmlns:p14="http://schemas.microsoft.com/office/powerpoint/2010/main" val="2192924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rPr>
              <a:t>Definition</a:t>
            </a:r>
            <a:r>
              <a:rPr lang="en-US" sz="4000" b="1" dirty="0" smtClean="0"/>
              <a:t> and Classification of Postpartum Haemorrhage (PPH)</a:t>
            </a:r>
            <a:endParaRPr lang="en-US" sz="4000" b="1" dirty="0"/>
          </a:p>
        </p:txBody>
      </p:sp>
      <p:sp>
        <p:nvSpPr>
          <p:cNvPr id="3" name="Content Placeholder 2"/>
          <p:cNvSpPr>
            <a:spLocks noGrp="1"/>
          </p:cNvSpPr>
          <p:nvPr>
            <p:ph sz="half" idx="1"/>
          </p:nvPr>
        </p:nvSpPr>
        <p:spPr/>
        <p:txBody>
          <a:bodyPr/>
          <a:lstStyle/>
          <a:p>
            <a:pPr marL="0" indent="0">
              <a:buNone/>
            </a:pPr>
            <a:r>
              <a:rPr lang="en-US" dirty="0"/>
              <a:t> </a:t>
            </a:r>
            <a:r>
              <a:rPr lang="en-US" sz="2600" b="1" dirty="0" smtClean="0"/>
              <a:t>Definition</a:t>
            </a:r>
            <a:endParaRPr lang="en-US" sz="2600" b="1" dirty="0"/>
          </a:p>
          <a:p>
            <a:r>
              <a:rPr lang="en-US" sz="2600" b="1" dirty="0" smtClean="0"/>
              <a:t>PPH</a:t>
            </a:r>
            <a:r>
              <a:rPr lang="en-US" sz="2600" dirty="0" smtClean="0"/>
              <a:t> is commonly defined as blood loss in excess of 500 mL</a:t>
            </a:r>
          </a:p>
          <a:p>
            <a:r>
              <a:rPr lang="en-US" sz="2600" b="1" dirty="0" smtClean="0"/>
              <a:t>Severe</a:t>
            </a:r>
            <a:r>
              <a:rPr lang="en-US" sz="2600" dirty="0" smtClean="0"/>
              <a:t> PPH is defined as blood loss of 1000 mL or more </a:t>
            </a:r>
            <a:r>
              <a:rPr lang="en-US" sz="2600" dirty="0" smtClean="0">
                <a:solidFill>
                  <a:schemeClr val="bg1">
                    <a:lumMod val="75000"/>
                  </a:schemeClr>
                </a:solidFill>
              </a:rPr>
              <a:t>or change in vital signs with any blood loss</a:t>
            </a:r>
            <a:endParaRPr lang="en-US" sz="2600" dirty="0">
              <a:solidFill>
                <a:schemeClr val="bg1">
                  <a:lumMod val="75000"/>
                </a:schemeClr>
              </a:solidFill>
            </a:endParaRPr>
          </a:p>
        </p:txBody>
      </p:sp>
      <p:sp>
        <p:nvSpPr>
          <p:cNvPr id="4" name="Content Placeholder 3"/>
          <p:cNvSpPr>
            <a:spLocks noGrp="1"/>
          </p:cNvSpPr>
          <p:nvPr>
            <p:ph sz="half" idx="2"/>
          </p:nvPr>
        </p:nvSpPr>
        <p:spPr/>
        <p:txBody>
          <a:bodyPr/>
          <a:lstStyle/>
          <a:p>
            <a:pPr marL="0" indent="0">
              <a:buNone/>
            </a:pPr>
            <a:r>
              <a:rPr lang="en-US" sz="2600" b="1" dirty="0" smtClean="0"/>
              <a:t>Classification of PPH</a:t>
            </a:r>
          </a:p>
          <a:p>
            <a:r>
              <a:rPr lang="en-US" sz="2600" dirty="0" smtClean="0"/>
              <a:t>Increased </a:t>
            </a:r>
            <a:r>
              <a:rPr lang="en-US" sz="2600" dirty="0"/>
              <a:t>vaginal bleeding within the first 24 hours after childbirth </a:t>
            </a:r>
            <a:r>
              <a:rPr lang="en-US" sz="2600" dirty="0" smtClean="0"/>
              <a:t>is </a:t>
            </a:r>
            <a:r>
              <a:rPr lang="en-US" sz="2600" b="1" dirty="0" smtClean="0"/>
              <a:t>primary </a:t>
            </a:r>
            <a:r>
              <a:rPr lang="en-US" sz="2600" b="1" dirty="0"/>
              <a:t>PPH</a:t>
            </a:r>
            <a:r>
              <a:rPr lang="en-US" sz="2600" dirty="0"/>
              <a:t> </a:t>
            </a:r>
            <a:endParaRPr lang="en-US" sz="2600" dirty="0" smtClean="0"/>
          </a:p>
          <a:p>
            <a:r>
              <a:rPr lang="en-US" sz="2600" dirty="0" smtClean="0"/>
              <a:t>Increased </a:t>
            </a:r>
            <a:r>
              <a:rPr lang="en-US" sz="2600" dirty="0"/>
              <a:t>vaginal bleeding following the first 24 hours after </a:t>
            </a:r>
            <a:r>
              <a:rPr lang="en-US" sz="2600" dirty="0" smtClean="0"/>
              <a:t>childbirth is </a:t>
            </a:r>
            <a:r>
              <a:rPr lang="en-US" sz="2600" b="1" dirty="0" smtClean="0"/>
              <a:t>secondary </a:t>
            </a:r>
            <a:r>
              <a:rPr lang="en-US" sz="2600" b="1" dirty="0"/>
              <a:t>PPH </a:t>
            </a:r>
            <a:r>
              <a:rPr lang="en-US" sz="2600" dirty="0" smtClean="0"/>
              <a:t>(delayed </a:t>
            </a:r>
            <a:r>
              <a:rPr lang="en-US" sz="2600" dirty="0"/>
              <a:t>PPH</a:t>
            </a:r>
            <a:r>
              <a:rPr lang="en-US" sz="2600" dirty="0" smtClean="0"/>
              <a:t>)</a:t>
            </a:r>
            <a:endParaRPr lang="en-US" sz="2600" dirty="0"/>
          </a:p>
        </p:txBody>
      </p:sp>
      <p:sp>
        <p:nvSpPr>
          <p:cNvPr id="5" name="Slide Number Placeholder 4"/>
          <p:cNvSpPr>
            <a:spLocks noGrp="1"/>
          </p:cNvSpPr>
          <p:nvPr>
            <p:ph type="sldNum" sz="quarter" idx="10"/>
          </p:nvPr>
        </p:nvSpPr>
        <p:spPr/>
        <p:txBody>
          <a:bodyPr/>
          <a:lstStyle/>
          <a:p>
            <a:pPr>
              <a:defRPr/>
            </a:pPr>
            <a:fld id="{3D5D850E-1C30-4D87-8E65-6E186B96877A}" type="slidenum">
              <a:rPr lang="en-US" smtClean="0"/>
              <a:pPr>
                <a:defRPr/>
              </a:pPr>
              <a:t>27</a:t>
            </a:fld>
            <a:endParaRPr lang="en-US" dirty="0"/>
          </a:p>
        </p:txBody>
      </p:sp>
    </p:spTree>
    <p:extLst>
      <p:ext uri="{BB962C8B-B14F-4D97-AF65-F5344CB8AC3E}">
        <p14:creationId xmlns:p14="http://schemas.microsoft.com/office/powerpoint/2010/main" val="3679123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58"/>
            <a:ext cx="9144000" cy="1143000"/>
          </a:xfrm>
        </p:spPr>
        <p:txBody>
          <a:bodyPr>
            <a:normAutofit/>
          </a:bodyPr>
          <a:lstStyle/>
          <a:p>
            <a:r>
              <a:rPr lang="en-US" sz="3000" b="1" dirty="0" smtClean="0"/>
              <a:t>Active Management of Third Stage of Labour (AMTSL)</a:t>
            </a:r>
            <a:endParaRPr lang="en-US" sz="3000" b="1" dirty="0">
              <a:solidFill>
                <a:schemeClr val="tx2"/>
              </a:solidFill>
            </a:endParaRPr>
          </a:p>
        </p:txBody>
      </p:sp>
      <p:sp>
        <p:nvSpPr>
          <p:cNvPr id="3" name="Content Placeholder 2"/>
          <p:cNvSpPr>
            <a:spLocks noGrp="1"/>
          </p:cNvSpPr>
          <p:nvPr>
            <p:ph idx="1"/>
          </p:nvPr>
        </p:nvSpPr>
        <p:spPr>
          <a:xfrm>
            <a:off x="228600" y="1128712"/>
            <a:ext cx="8458200" cy="5410200"/>
          </a:xfrm>
        </p:spPr>
        <p:txBody>
          <a:bodyPr/>
          <a:lstStyle/>
          <a:p>
            <a:pPr lvl="1"/>
            <a:r>
              <a:rPr lang="en-US" sz="2400" dirty="0" smtClean="0"/>
              <a:t>The main component of active management of the third stage of labour is </a:t>
            </a:r>
            <a:r>
              <a:rPr lang="en-US" sz="2400" b="1" dirty="0" smtClean="0"/>
              <a:t>immediate postpartum uterotonic</a:t>
            </a:r>
            <a:r>
              <a:rPr lang="en-US" sz="2400" dirty="0" smtClean="0"/>
              <a:t> medication.</a:t>
            </a:r>
          </a:p>
          <a:p>
            <a:pPr lvl="2">
              <a:buFont typeface="Wingdings" panose="05000000000000000000" pitchFamily="2" charset="2"/>
              <a:buChar char="Ø"/>
            </a:pPr>
            <a:r>
              <a:rPr lang="en-US" dirty="0" smtClean="0"/>
              <a:t>Oxytocin is preferred because it is effective 2 to 3 minutes after injection, has minimal side effects and can be used in all women.</a:t>
            </a:r>
          </a:p>
          <a:p>
            <a:pPr lvl="1"/>
            <a:r>
              <a:rPr lang="en-US" sz="2400" dirty="0"/>
              <a:t>If </a:t>
            </a:r>
            <a:r>
              <a:rPr lang="en-US" sz="2400" dirty="0" smtClean="0"/>
              <a:t>oxytocin, if not available give:</a:t>
            </a:r>
          </a:p>
          <a:p>
            <a:pPr lvl="2">
              <a:buFont typeface="Wingdings" panose="05000000000000000000" pitchFamily="2" charset="2"/>
              <a:buChar char="Ø"/>
            </a:pPr>
            <a:r>
              <a:rPr lang="en-US" dirty="0"/>
              <a:t>Oral misoprostol </a:t>
            </a:r>
            <a:r>
              <a:rPr lang="en-US" dirty="0" smtClean="0"/>
              <a:t>600 mcg; or</a:t>
            </a:r>
            <a:endParaRPr lang="en-US" dirty="0"/>
          </a:p>
          <a:p>
            <a:pPr lvl="2">
              <a:buFont typeface="Wingdings" panose="05000000000000000000" pitchFamily="2" charset="2"/>
              <a:buChar char="Ø"/>
            </a:pPr>
            <a:r>
              <a:rPr lang="en-US" dirty="0" smtClean="0"/>
              <a:t>Ergometrine (0.2mg IM) or methylergometrine; or</a:t>
            </a:r>
          </a:p>
          <a:p>
            <a:pPr lvl="2">
              <a:buFont typeface="Wingdings" panose="05000000000000000000" pitchFamily="2" charset="2"/>
              <a:buChar char="Ø"/>
            </a:pPr>
            <a:r>
              <a:rPr lang="en-US" dirty="0" smtClean="0"/>
              <a:t>Fixed drug combination of oxytocin and ergometrine.</a:t>
            </a:r>
          </a:p>
          <a:p>
            <a:pPr lvl="1"/>
            <a:r>
              <a:rPr lang="en-US" sz="2400" dirty="0" smtClean="0"/>
              <a:t>Placenta may be allowed to deliver physiologically (controlled cord traction is contraindicated in settings without a skilled birth attendant).</a:t>
            </a:r>
            <a:endParaRPr lang="en-US" sz="240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28</a:t>
            </a:fld>
            <a:endParaRPr lang="en-US" dirty="0"/>
          </a:p>
        </p:txBody>
      </p:sp>
    </p:spTree>
    <p:extLst>
      <p:ext uri="{BB962C8B-B14F-4D97-AF65-F5344CB8AC3E}">
        <p14:creationId xmlns:p14="http://schemas.microsoft.com/office/powerpoint/2010/main" val="2740423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002060"/>
                </a:solidFill>
              </a:rPr>
              <a:t>Postpartum Monitoring of Uterine Tone </a:t>
            </a:r>
            <a:br>
              <a:rPr lang="en-US" b="1" dirty="0" smtClean="0">
                <a:solidFill>
                  <a:srgbClr val="002060"/>
                </a:solidFill>
              </a:rPr>
            </a:br>
            <a:r>
              <a:rPr lang="en-US" b="1" dirty="0" smtClean="0">
                <a:solidFill>
                  <a:srgbClr val="002060"/>
                </a:solidFill>
              </a:rPr>
              <a:t>for Early </a:t>
            </a:r>
            <a:r>
              <a:rPr lang="en-US" b="1" dirty="0">
                <a:solidFill>
                  <a:srgbClr val="002060"/>
                </a:solidFill>
              </a:rPr>
              <a:t>R</a:t>
            </a:r>
            <a:r>
              <a:rPr lang="en-US" b="1" dirty="0" smtClean="0">
                <a:solidFill>
                  <a:srgbClr val="002060"/>
                </a:solidFill>
              </a:rPr>
              <a:t>ecognition of Uterine </a:t>
            </a:r>
            <a:r>
              <a:rPr lang="en-US" b="1" dirty="0">
                <a:solidFill>
                  <a:srgbClr val="002060"/>
                </a:solidFill>
              </a:rPr>
              <a:t>A</a:t>
            </a:r>
            <a:r>
              <a:rPr lang="en-US" b="1" dirty="0" smtClean="0">
                <a:solidFill>
                  <a:srgbClr val="002060"/>
                </a:solidFill>
              </a:rPr>
              <a:t>tony</a:t>
            </a:r>
            <a:endParaRPr lang="en-US" b="1" dirty="0">
              <a:solidFill>
                <a:srgbClr val="002060"/>
              </a:solidFill>
            </a:endParaRPr>
          </a:p>
        </p:txBody>
      </p:sp>
      <p:sp>
        <p:nvSpPr>
          <p:cNvPr id="5" name="Content Placeholder 4"/>
          <p:cNvSpPr>
            <a:spLocks noGrp="1"/>
          </p:cNvSpPr>
          <p:nvPr>
            <p:ph sz="half" idx="1"/>
          </p:nvPr>
        </p:nvSpPr>
        <p:spPr>
          <a:xfrm>
            <a:off x="830178" y="1417639"/>
            <a:ext cx="7856621" cy="1954212"/>
          </a:xfrm>
        </p:spPr>
        <p:txBody>
          <a:bodyPr/>
          <a:lstStyle/>
          <a:p>
            <a:r>
              <a:rPr lang="en-GB" sz="2400" b="1" dirty="0"/>
              <a:t>Regular postpartum assessment </a:t>
            </a:r>
            <a:r>
              <a:rPr lang="en-GB" sz="2400" dirty="0" smtClean="0"/>
              <a:t>of </a:t>
            </a:r>
            <a:r>
              <a:rPr lang="en-GB" sz="2400" dirty="0"/>
              <a:t>uterine tone i</a:t>
            </a:r>
            <a:r>
              <a:rPr lang="en-GB" sz="2400" dirty="0" smtClean="0"/>
              <a:t>s </a:t>
            </a:r>
            <a:r>
              <a:rPr lang="en-GB" sz="2400" dirty="0"/>
              <a:t>recommended for all women. </a:t>
            </a:r>
          </a:p>
          <a:p>
            <a:r>
              <a:rPr lang="en-GB" sz="2400" b="1" dirty="0"/>
              <a:t>S</a:t>
            </a:r>
            <a:r>
              <a:rPr lang="en-GB" sz="2400" b="1" dirty="0" smtClean="0"/>
              <a:t>ustained </a:t>
            </a:r>
            <a:r>
              <a:rPr lang="en-GB" sz="2400" dirty="0"/>
              <a:t>uterine </a:t>
            </a:r>
            <a:r>
              <a:rPr lang="en-GB" sz="2400" b="1" dirty="0"/>
              <a:t>massage is not recommended </a:t>
            </a:r>
            <a:r>
              <a:rPr lang="en-GB" sz="2400" dirty="0"/>
              <a:t>for PPH prevention in women who have received </a:t>
            </a:r>
            <a:r>
              <a:rPr lang="en-GB" sz="2400" dirty="0" smtClean="0"/>
              <a:t>a uterotonic</a:t>
            </a:r>
            <a:r>
              <a:rPr lang="en-GB" sz="2400" dirty="0"/>
              <a:t>.</a:t>
            </a:r>
            <a:endParaRPr lang="en-US" sz="2400" dirty="0"/>
          </a:p>
          <a:p>
            <a:endParaRPr lang="en-US" sz="1650" dirty="0"/>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19925" y="3168798"/>
            <a:ext cx="7477126" cy="2466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D5D850E-1C30-4D87-8E65-6E186B96877A}" type="slidenum">
              <a:rPr lang="en-US" smtClean="0"/>
              <a:pPr>
                <a:defRPr/>
              </a:pPr>
              <a:t>29</a:t>
            </a:fld>
            <a:endParaRPr lang="en-US" dirty="0"/>
          </a:p>
        </p:txBody>
      </p:sp>
    </p:spTree>
    <p:extLst>
      <p:ext uri="{BB962C8B-B14F-4D97-AF65-F5344CB8AC3E}">
        <p14:creationId xmlns:p14="http://schemas.microsoft.com/office/powerpoint/2010/main" val="229875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3200" b="1" dirty="0" smtClean="0"/>
              <a:t>Global Dissemination of </a:t>
            </a:r>
            <a:r>
              <a:rPr lang="en-US" sz="3200" b="1" i="1" dirty="0" smtClean="0"/>
              <a:t>MCPC </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half" idx="1"/>
          </p:nvPr>
        </p:nvSpPr>
        <p:spPr>
          <a:xfrm>
            <a:off x="457200" y="1295400"/>
            <a:ext cx="4038600" cy="4525963"/>
          </a:xfrm>
        </p:spPr>
        <p:txBody>
          <a:bodyPr/>
          <a:lstStyle/>
          <a:p>
            <a:pPr marL="0" indent="0">
              <a:buNone/>
            </a:pPr>
            <a:r>
              <a:rPr lang="en-US" sz="2200" b="1" dirty="0" smtClean="0"/>
              <a:t>Manual</a:t>
            </a:r>
          </a:p>
          <a:p>
            <a:r>
              <a:rPr lang="en-US" sz="2200" dirty="0" smtClean="0"/>
              <a:t> WHO printed 2,000 copies (English) in November 2017</a:t>
            </a:r>
          </a:p>
          <a:p>
            <a:pPr lvl="1">
              <a:buFont typeface="Wingdings" panose="05000000000000000000" pitchFamily="2" charset="2"/>
              <a:buChar char="Ø"/>
            </a:pPr>
            <a:r>
              <a:rPr lang="en-US" sz="2200" dirty="0" smtClean="0"/>
              <a:t>Planning French translation; possibly Spanish </a:t>
            </a:r>
          </a:p>
          <a:p>
            <a:pPr marL="0" indent="0">
              <a:buNone/>
            </a:pPr>
            <a:r>
              <a:rPr lang="en-US" sz="2200" b="1" dirty="0" smtClean="0"/>
              <a:t>Briefers</a:t>
            </a:r>
          </a:p>
          <a:p>
            <a:r>
              <a:rPr lang="en-US" sz="2200" dirty="0" smtClean="0"/>
              <a:t>English, French, Spanish and Portuguese</a:t>
            </a:r>
          </a:p>
          <a:p>
            <a:pPr marL="0" indent="0">
              <a:spcAft>
                <a:spcPts val="300"/>
              </a:spcAft>
              <a:buNone/>
            </a:pPr>
            <a:r>
              <a:rPr lang="en-US" sz="2200" b="1" dirty="0"/>
              <a:t>Technical</a:t>
            </a:r>
            <a:r>
              <a:rPr lang="en-US" sz="2200" dirty="0"/>
              <a:t> PPT (WHO/MCSP</a:t>
            </a:r>
            <a:r>
              <a:rPr lang="en-US" sz="2200" dirty="0" smtClean="0"/>
              <a:t>)</a:t>
            </a:r>
            <a:endParaRPr lang="en-US" sz="2200" dirty="0"/>
          </a:p>
          <a:p>
            <a:pPr marL="0" indent="0">
              <a:buNone/>
            </a:pPr>
            <a:r>
              <a:rPr lang="en-US" sz="2200" b="1" dirty="0" smtClean="0"/>
              <a:t>Dissemination at country, </a:t>
            </a:r>
            <a:br>
              <a:rPr lang="en-US" sz="2200" b="1" dirty="0" smtClean="0"/>
            </a:br>
            <a:r>
              <a:rPr lang="en-US" sz="2200" b="1" dirty="0" smtClean="0"/>
              <a:t>regional and global Meetings</a:t>
            </a:r>
          </a:p>
          <a:p>
            <a:pPr marL="0" indent="0">
              <a:buNone/>
            </a:pPr>
            <a:endParaRPr lang="en-US" sz="2400" dirty="0" smtClean="0"/>
          </a:p>
          <a:p>
            <a:pPr marL="0" indent="0">
              <a:buNone/>
            </a:pPr>
            <a:endParaRPr lang="en-US" sz="2400" dirty="0"/>
          </a:p>
        </p:txBody>
      </p:sp>
      <p:pic>
        <p:nvPicPr>
          <p:cNvPr id="7" name="Content Placeholder 6"/>
          <p:cNvPicPr>
            <a:picLocks noGrp="1" noChangeAspect="1"/>
          </p:cNvPicPr>
          <p:nvPr>
            <p:ph sz="half" idx="2"/>
          </p:nvPr>
        </p:nvPicPr>
        <p:blipFill>
          <a:blip r:embed="rId3"/>
          <a:stretch>
            <a:fillRect/>
          </a:stretch>
        </p:blipFill>
        <p:spPr>
          <a:xfrm>
            <a:off x="4876800" y="1295400"/>
            <a:ext cx="3565627" cy="4846320"/>
          </a:xfrm>
          <a:prstGeom prst="rect">
            <a:avLst/>
          </a:prstGeom>
        </p:spPr>
      </p:pic>
      <p:sp>
        <p:nvSpPr>
          <p:cNvPr id="8" name="Slide Number Placeholder 7"/>
          <p:cNvSpPr>
            <a:spLocks noGrp="1"/>
          </p:cNvSpPr>
          <p:nvPr>
            <p:ph type="sldNum" sz="quarter" idx="10"/>
          </p:nvPr>
        </p:nvSpPr>
        <p:spPr/>
        <p:txBody>
          <a:bodyPr/>
          <a:lstStyle/>
          <a:p>
            <a:pPr>
              <a:defRPr/>
            </a:pPr>
            <a:fld id="{3D5D850E-1C30-4D87-8E65-6E186B96877A}" type="slidenum">
              <a:rPr lang="en-US" smtClean="0"/>
              <a:pPr>
                <a:defRPr/>
              </a:pPr>
              <a:t>3</a:t>
            </a:fld>
            <a:endParaRPr lang="en-US" dirty="0"/>
          </a:p>
        </p:txBody>
      </p:sp>
    </p:spTree>
    <p:extLst>
      <p:ext uri="{BB962C8B-B14F-4D97-AF65-F5344CB8AC3E}">
        <p14:creationId xmlns:p14="http://schemas.microsoft.com/office/powerpoint/2010/main" val="7214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Atonic Uterus</a:t>
            </a:r>
            <a:endParaRPr lang="en-US" b="1" dirty="0"/>
          </a:p>
        </p:txBody>
      </p:sp>
      <p:sp>
        <p:nvSpPr>
          <p:cNvPr id="3" name="Content Placeholder 2"/>
          <p:cNvSpPr>
            <a:spLocks noGrp="1"/>
          </p:cNvSpPr>
          <p:nvPr>
            <p:ph idx="1"/>
          </p:nvPr>
        </p:nvSpPr>
        <p:spPr>
          <a:xfrm>
            <a:off x="457200" y="1295400"/>
            <a:ext cx="8229600" cy="4525963"/>
          </a:xfrm>
        </p:spPr>
        <p:txBody>
          <a:bodyPr/>
          <a:lstStyle/>
          <a:p>
            <a:pPr marL="0" indent="0">
              <a:buNone/>
            </a:pPr>
            <a:r>
              <a:rPr lang="en-US" sz="2800" dirty="0" smtClean="0"/>
              <a:t>The following subsections are new:</a:t>
            </a:r>
          </a:p>
          <a:p>
            <a:r>
              <a:rPr lang="en-US" sz="2800" dirty="0" smtClean="0"/>
              <a:t>Uterine Massage </a:t>
            </a:r>
            <a:r>
              <a:rPr lang="en-US" sz="2800" b="1" dirty="0" smtClean="0"/>
              <a:t>and Medicines</a:t>
            </a:r>
          </a:p>
          <a:p>
            <a:r>
              <a:rPr lang="en-US" sz="2800" dirty="0" smtClean="0"/>
              <a:t>Bimanual Uterine Compression</a:t>
            </a:r>
          </a:p>
          <a:p>
            <a:r>
              <a:rPr lang="en-US" sz="2800" dirty="0" smtClean="0"/>
              <a:t>External Aortic Compression</a:t>
            </a:r>
          </a:p>
          <a:p>
            <a:r>
              <a:rPr lang="en-US" sz="2800" b="1" dirty="0" smtClean="0"/>
              <a:t>Intrauterine Balloon Tamponade</a:t>
            </a:r>
          </a:p>
          <a:p>
            <a:r>
              <a:rPr lang="en-US" sz="2800" dirty="0" smtClean="0">
                <a:solidFill>
                  <a:schemeClr val="tx1">
                    <a:lumMod val="65000"/>
                    <a:lumOff val="35000"/>
                  </a:schemeClr>
                </a:solidFill>
              </a:rPr>
              <a:t>Surgical Interventions in the Treatment of PPH</a:t>
            </a:r>
          </a:p>
          <a:p>
            <a:pPr lvl="1"/>
            <a:r>
              <a:rPr lang="en-US" b="1" dirty="0" smtClean="0"/>
              <a:t>Uterine Compression Suture (B-lynch)</a:t>
            </a:r>
            <a:endParaRPr lang="en-US" b="1" dirty="0"/>
          </a:p>
        </p:txBody>
      </p:sp>
      <p:sp>
        <p:nvSpPr>
          <p:cNvPr id="5" name="Slide Number Placeholder 4"/>
          <p:cNvSpPr>
            <a:spLocks noGrp="1"/>
          </p:cNvSpPr>
          <p:nvPr>
            <p:ph type="sldNum" sz="quarter" idx="10"/>
          </p:nvPr>
        </p:nvSpPr>
        <p:spPr/>
        <p:txBody>
          <a:bodyPr/>
          <a:lstStyle/>
          <a:p>
            <a:pPr>
              <a:defRPr/>
            </a:pPr>
            <a:fld id="{EA0222A4-8AC8-48A7-9C6E-F978AD53429A}" type="slidenum">
              <a:rPr lang="en-US" smtClean="0"/>
              <a:pPr>
                <a:defRPr/>
              </a:pPr>
              <a:t>30</a:t>
            </a:fld>
            <a:endParaRPr lang="en-US" dirty="0"/>
          </a:p>
        </p:txBody>
      </p:sp>
    </p:spTree>
    <p:extLst>
      <p:ext uri="{BB962C8B-B14F-4D97-AF65-F5344CB8AC3E}">
        <p14:creationId xmlns:p14="http://schemas.microsoft.com/office/powerpoint/2010/main" val="2839734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8" y="127958"/>
            <a:ext cx="9144000" cy="457200"/>
          </a:xfrm>
        </p:spPr>
        <p:txBody>
          <a:bodyPr>
            <a:normAutofit fontScale="90000"/>
          </a:bodyPr>
          <a:lstStyle/>
          <a:p>
            <a:r>
              <a:rPr lang="en-US" b="1" dirty="0" smtClean="0"/>
              <a:t>Use </a:t>
            </a:r>
            <a:r>
              <a:rPr lang="en-US" b="1" dirty="0" smtClean="0">
                <a:solidFill>
                  <a:schemeClr val="tx2"/>
                </a:solidFill>
              </a:rPr>
              <a:t>of Medicines in M</a:t>
            </a:r>
            <a:r>
              <a:rPr lang="en-US" b="1" dirty="0" smtClean="0"/>
              <a:t>anagement of PPH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1393914"/>
              </p:ext>
            </p:extLst>
          </p:nvPr>
        </p:nvGraphicFramePr>
        <p:xfrm>
          <a:off x="580292" y="685800"/>
          <a:ext cx="7772400" cy="5585674"/>
        </p:xfrm>
        <a:graphic>
          <a:graphicData uri="http://schemas.openxmlformats.org/drawingml/2006/table">
            <a:tbl>
              <a:tblPr firstRow="1" firstCol="1" bandRow="1"/>
              <a:tblGrid>
                <a:gridCol w="1400908">
                  <a:extLst>
                    <a:ext uri="{9D8B030D-6E8A-4147-A177-3AD203B41FA5}">
                      <a16:colId xmlns:a16="http://schemas.microsoft.com/office/drawing/2014/main" xmlns="" val="20000"/>
                    </a:ext>
                  </a:extLst>
                </a:gridCol>
                <a:gridCol w="1162912">
                  <a:extLst>
                    <a:ext uri="{9D8B030D-6E8A-4147-A177-3AD203B41FA5}">
                      <a16:colId xmlns:a16="http://schemas.microsoft.com/office/drawing/2014/main" xmlns="" val="20001"/>
                    </a:ext>
                  </a:extLst>
                </a:gridCol>
                <a:gridCol w="1998615">
                  <a:extLst>
                    <a:ext uri="{9D8B030D-6E8A-4147-A177-3AD203B41FA5}">
                      <a16:colId xmlns:a16="http://schemas.microsoft.com/office/drawing/2014/main" xmlns="" val="20002"/>
                    </a:ext>
                  </a:extLst>
                </a:gridCol>
                <a:gridCol w="1609995">
                  <a:extLst>
                    <a:ext uri="{9D8B030D-6E8A-4147-A177-3AD203B41FA5}">
                      <a16:colId xmlns:a16="http://schemas.microsoft.com/office/drawing/2014/main" xmlns="" val="20003"/>
                    </a:ext>
                  </a:extLst>
                </a:gridCol>
                <a:gridCol w="1599970">
                  <a:extLst>
                    <a:ext uri="{9D8B030D-6E8A-4147-A177-3AD203B41FA5}">
                      <a16:colId xmlns:a16="http://schemas.microsoft.com/office/drawing/2014/main" xmlns="" val="20004"/>
                    </a:ext>
                  </a:extLst>
                </a:gridCol>
              </a:tblGrid>
              <a:tr h="670264">
                <a:tc>
                  <a:txBody>
                    <a:bodyPr/>
                    <a:lstStyle/>
                    <a:p>
                      <a:pPr marL="0" marR="0" algn="ctr">
                        <a:lnSpc>
                          <a:spcPct val="115000"/>
                        </a:lnSpc>
                        <a:spcBef>
                          <a:spcPts val="0"/>
                        </a:spcBef>
                        <a:spcAft>
                          <a:spcPts val="0"/>
                        </a:spcAft>
                      </a:pPr>
                      <a:r>
                        <a:rPr lang="en-GB" sz="1300" b="1" dirty="0">
                          <a:effectLst/>
                          <a:latin typeface="Gill Sans MT" panose="020B0502020104020203" pitchFamily="34" charset="0"/>
                          <a:ea typeface="SimSun" panose="02010600030101010101" pitchFamily="2" charset="-122"/>
                          <a:cs typeface="Times New Roman" panose="02020603050405020304" pitchFamily="18" charset="0"/>
                        </a:rPr>
                        <a:t> </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lgn="ctr">
                        <a:lnSpc>
                          <a:spcPct val="115000"/>
                        </a:lnSpc>
                        <a:spcBef>
                          <a:spcPts val="0"/>
                        </a:spcBef>
                        <a:spcAft>
                          <a:spcPts val="0"/>
                        </a:spcAft>
                      </a:pPr>
                      <a:r>
                        <a:rPr lang="en-GB" sz="1400" b="1" dirty="0">
                          <a:effectLst/>
                          <a:latin typeface="Gill Sans MT" panose="020B0502020104020203" pitchFamily="34" charset="0"/>
                          <a:ea typeface="SimSun" panose="02010600030101010101" pitchFamily="2" charset="-122"/>
                          <a:cs typeface="Times New Roman" panose="02020603050405020304" pitchFamily="18" charset="0"/>
                        </a:rPr>
                        <a:t>Dose and route*</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lgn="ctr">
                        <a:lnSpc>
                          <a:spcPct val="115000"/>
                        </a:lnSpc>
                        <a:spcBef>
                          <a:spcPts val="0"/>
                        </a:spcBef>
                        <a:spcAft>
                          <a:spcPts val="0"/>
                        </a:spcAft>
                      </a:pPr>
                      <a:r>
                        <a:rPr lang="en-GB" sz="1400" b="1" dirty="0">
                          <a:effectLst/>
                          <a:latin typeface="Gill Sans MT" panose="020B0502020104020203" pitchFamily="34" charset="0"/>
                          <a:ea typeface="SimSun" panose="02010600030101010101" pitchFamily="2" charset="-122"/>
                          <a:cs typeface="Times New Roman" panose="02020603050405020304" pitchFamily="18" charset="0"/>
                        </a:rPr>
                        <a:t>Continuing dose*</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lgn="ctr">
                        <a:lnSpc>
                          <a:spcPct val="115000"/>
                        </a:lnSpc>
                        <a:spcBef>
                          <a:spcPts val="0"/>
                        </a:spcBef>
                        <a:spcAft>
                          <a:spcPts val="0"/>
                        </a:spcAft>
                      </a:pPr>
                      <a:r>
                        <a:rPr lang="en-GB" sz="1400" b="1" dirty="0">
                          <a:effectLst/>
                          <a:latin typeface="Gill Sans MT" panose="020B0502020104020203" pitchFamily="34" charset="0"/>
                          <a:ea typeface="SimSun" panose="02010600030101010101" pitchFamily="2" charset="-122"/>
                          <a:cs typeface="Times New Roman" panose="02020603050405020304" pitchFamily="18" charset="0"/>
                        </a:rPr>
                        <a:t>Maximum dose</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lgn="ctr">
                        <a:lnSpc>
                          <a:spcPct val="115000"/>
                        </a:lnSpc>
                        <a:spcBef>
                          <a:spcPts val="0"/>
                        </a:spcBef>
                        <a:spcAft>
                          <a:spcPts val="0"/>
                        </a:spcAft>
                      </a:pPr>
                      <a:r>
                        <a:rPr lang="en-GB" sz="1400" b="1" dirty="0">
                          <a:effectLst/>
                          <a:latin typeface="Gill Sans MT" panose="020B0502020104020203" pitchFamily="34" charset="0"/>
                          <a:ea typeface="SimSun" panose="02010600030101010101" pitchFamily="2" charset="-122"/>
                          <a:cs typeface="Times New Roman" panose="02020603050405020304" pitchFamily="18" charset="0"/>
                        </a:rPr>
                        <a:t>Precautions and contraindications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xmlns="" val="10000"/>
                  </a:ext>
                </a:extLst>
              </a:tr>
              <a:tr h="1094526">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Times New Roman" panose="02020603050405020304" pitchFamily="18" charset="0"/>
                        </a:rPr>
                        <a:t>Oxytocin</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spc="-20" dirty="0">
                          <a:effectLst/>
                          <a:latin typeface="Gill Sans MT" panose="020B0502020104020203" pitchFamily="34" charset="0"/>
                          <a:ea typeface="SimSun" panose="02010600030101010101" pitchFamily="2" charset="-122"/>
                          <a:cs typeface="Arial" panose="020B0604020202020204" pitchFamily="34" charset="0"/>
                        </a:rPr>
                        <a:t>IV: infuse 20 units in 1 L at fastest flow rate possible </a:t>
                      </a:r>
                      <a:endParaRPr lang="en-US" sz="13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15000"/>
                        </a:lnSpc>
                        <a:spcBef>
                          <a:spcPts val="0"/>
                        </a:spcBef>
                        <a:spcAft>
                          <a:spcPts val="0"/>
                        </a:spcAft>
                      </a:pPr>
                      <a:r>
                        <a:rPr lang="en-GB" sz="1300" spc="-20" dirty="0">
                          <a:effectLst/>
                          <a:latin typeface="Gill Sans MT" panose="020B0502020104020203" pitchFamily="34" charset="0"/>
                          <a:ea typeface="SimSun" panose="02010600030101010101" pitchFamily="2" charset="-122"/>
                          <a:cs typeface="Arial" panose="020B0604020202020204" pitchFamily="34" charset="0"/>
                        </a:rPr>
                        <a:t>IM: 10 units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IV: infuse 20 units in 1 L fluids at 40 drops per minute</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Not more than 3 L of intravenous fluids containing oxytocin</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Do not give as an IV bolus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94526">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Times New Roman" panose="02020603050405020304" pitchFamily="18" charset="0"/>
                        </a:rPr>
                        <a:t>Ergometrine/ methylergometrine</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IM or IV (slowly): 0.2 mg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Repeat 0.2 mg IM; after 15 minutes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15000"/>
                        </a:lnSpc>
                        <a:spcBef>
                          <a:spcPts val="0"/>
                        </a:spcBef>
                        <a:spcAft>
                          <a:spcPts val="0"/>
                        </a:spcAft>
                      </a:pPr>
                      <a:r>
                        <a:rPr lang="en-GB" sz="1300" spc="-20" dirty="0">
                          <a:effectLst/>
                          <a:latin typeface="Gill Sans MT" panose="020B0502020104020203" pitchFamily="34" charset="0"/>
                          <a:ea typeface="SimSun" panose="02010600030101010101" pitchFamily="2" charset="-122"/>
                          <a:cs typeface="Arial" panose="020B0604020202020204" pitchFamily="34" charset="0"/>
                        </a:rPr>
                        <a:t>If required, give 0.2mg IM or IV (slowly) every four hours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Five doses (total 1.0 mg)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High blood pressure, </a:t>
                      </a:r>
                      <a:br>
                        <a:rPr lang="en-GB" sz="1300" dirty="0">
                          <a:effectLst/>
                          <a:latin typeface="Gill Sans MT" panose="020B0502020104020203" pitchFamily="34" charset="0"/>
                          <a:ea typeface="SimSun" panose="02010600030101010101" pitchFamily="2" charset="-122"/>
                          <a:cs typeface="Arial" panose="020B0604020202020204" pitchFamily="34" charset="0"/>
                        </a:rPr>
                      </a:br>
                      <a:r>
                        <a:rPr lang="en-GB" sz="1300" dirty="0">
                          <a:effectLst/>
                          <a:latin typeface="Gill Sans MT" panose="020B0502020104020203" pitchFamily="34" charset="0"/>
                          <a:ea typeface="SimSun" panose="02010600030101010101" pitchFamily="2" charset="-122"/>
                          <a:cs typeface="Arial" panose="020B0604020202020204" pitchFamily="34" charset="0"/>
                        </a:rPr>
                        <a:t>pre-eclampsia, heart disease, retained placenta</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12357">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Times New Roman" panose="02020603050405020304" pitchFamily="18" charset="0"/>
                        </a:rPr>
                        <a:t>15-methyl</a:t>
                      </a:r>
                      <a:endParaRPr lang="en-US" sz="13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Times New Roman" panose="02020603050405020304" pitchFamily="18" charset="0"/>
                        </a:rPr>
                        <a:t>prostaglandin F2 alpha</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IM: 0.25 mg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0.25 mg every 15 minutes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Eight doses (total 2 mg)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Asthma</a:t>
                      </a:r>
                      <a:endParaRPr lang="en-US" sz="13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Do not give IV</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82395">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Times New Roman" panose="02020603050405020304" pitchFamily="18" charset="0"/>
                        </a:rPr>
                        <a:t>Misoprostol (</a:t>
                      </a:r>
                      <a:r>
                        <a:rPr lang="en-GB" sz="1300" dirty="0">
                          <a:solidFill>
                            <a:srgbClr val="FF0000"/>
                          </a:solidFill>
                          <a:effectLst/>
                          <a:latin typeface="Gill Sans MT" panose="020B0502020104020203" pitchFamily="34" charset="0"/>
                          <a:ea typeface="SimSun" panose="02010600030101010101" pitchFamily="2" charset="-122"/>
                          <a:cs typeface="Times New Roman" panose="02020603050405020304" pitchFamily="18" charset="0"/>
                        </a:rPr>
                        <a:t>new in second edition</a:t>
                      </a:r>
                      <a:r>
                        <a:rPr lang="en-GB" sz="1300" dirty="0">
                          <a:effectLst/>
                          <a:latin typeface="Gill Sans MT" panose="020B0502020104020203" pitchFamily="34" charset="0"/>
                          <a:ea typeface="SimSun" panose="02010600030101010101" pitchFamily="2" charset="-122"/>
                          <a:cs typeface="Times New Roman" panose="02020603050405020304" pitchFamily="18" charset="0"/>
                        </a:rPr>
                        <a:t>) </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Sublingual: 800 mcg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Repeat 200–800 mcg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spc="-15" dirty="0">
                          <a:effectLst/>
                          <a:latin typeface="Gill Sans MT" panose="020B0502020104020203" pitchFamily="34" charset="0"/>
                          <a:ea typeface="SimSun" panose="02010600030101010101" pitchFamily="2" charset="-122"/>
                          <a:cs typeface="Arial" panose="020B0604020202020204" pitchFamily="34" charset="0"/>
                        </a:rPr>
                        <a:t>Not more than 1600mcg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 </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06565">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Times New Roman" panose="02020603050405020304" pitchFamily="18" charset="0"/>
                        </a:rPr>
                        <a:t>Tranexamic acid (</a:t>
                      </a:r>
                      <a:r>
                        <a:rPr lang="en-GB" sz="1300" dirty="0">
                          <a:solidFill>
                            <a:srgbClr val="FF0000"/>
                          </a:solidFill>
                          <a:effectLst/>
                          <a:latin typeface="Gill Sans MT" panose="020B0502020104020203" pitchFamily="34" charset="0"/>
                          <a:ea typeface="SimSun" panose="02010600030101010101" pitchFamily="2" charset="-122"/>
                          <a:cs typeface="Times New Roman" panose="02020603050405020304" pitchFamily="18" charset="0"/>
                        </a:rPr>
                        <a:t>new in second edition</a:t>
                      </a:r>
                      <a:r>
                        <a:rPr lang="en-GB" sz="1300" dirty="0">
                          <a:effectLst/>
                          <a:latin typeface="Gill Sans MT" panose="020B0502020104020203" pitchFamily="34" charset="0"/>
                          <a:ea typeface="SimSun" panose="02010600030101010101" pitchFamily="2" charset="-122"/>
                          <a:cs typeface="Times New Roman" panose="02020603050405020304" pitchFamily="18" charset="0"/>
                        </a:rPr>
                        <a:t>)</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IV (slowly): 1 g</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Repeat after 30 minutes if bleeding continues </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spc="-15" dirty="0">
                          <a:effectLst/>
                          <a:latin typeface="Gill Sans MT" panose="020B0502020104020203" pitchFamily="34" charset="0"/>
                          <a:ea typeface="SimSun" panose="02010600030101010101" pitchFamily="2" charset="-122"/>
                          <a:cs typeface="Arial" panose="020B0604020202020204" pitchFamily="34" charset="0"/>
                        </a:rPr>
                        <a:t>Not more than 10 mg per kg of body weight; three to four times daily</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Gill Sans MT" panose="020B0502020104020203" pitchFamily="34" charset="0"/>
                          <a:ea typeface="SimSun" panose="02010600030101010101" pitchFamily="2" charset="-122"/>
                          <a:cs typeface="Arial" panose="020B0604020202020204" pitchFamily="34" charset="0"/>
                        </a:rPr>
                        <a:t>History of coagulopathy or active intravascular clotting, convulsions</a:t>
                      </a:r>
                      <a:endParaRPr lang="en-US" sz="1300" dirty="0">
                        <a:effectLst/>
                        <a:latin typeface="Calibri" panose="020F0502020204030204" pitchFamily="34" charset="0"/>
                        <a:ea typeface="SimSun" panose="02010600030101010101" pitchFamily="2" charset="-122"/>
                        <a:cs typeface="Arial" panose="020B0604020202020204" pitchFamily="34" charset="0"/>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Slide Number Placeholder 5"/>
          <p:cNvSpPr>
            <a:spLocks noGrp="1"/>
          </p:cNvSpPr>
          <p:nvPr>
            <p:ph type="sldNum" sz="quarter" idx="10"/>
          </p:nvPr>
        </p:nvSpPr>
        <p:spPr/>
        <p:txBody>
          <a:bodyPr/>
          <a:lstStyle/>
          <a:p>
            <a:pPr>
              <a:defRPr/>
            </a:pPr>
            <a:fld id="{EA0222A4-8AC8-48A7-9C6E-F978AD53429A}" type="slidenum">
              <a:rPr lang="en-US" smtClean="0"/>
              <a:pPr>
                <a:defRPr/>
              </a:pPr>
              <a:t>31</a:t>
            </a:fld>
            <a:endParaRPr lang="en-US" dirty="0"/>
          </a:p>
        </p:txBody>
      </p:sp>
    </p:spTree>
    <p:extLst>
      <p:ext uri="{BB962C8B-B14F-4D97-AF65-F5344CB8AC3E}">
        <p14:creationId xmlns:p14="http://schemas.microsoft.com/office/powerpoint/2010/main" val="3154445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Autofit/>
          </a:bodyPr>
          <a:lstStyle/>
          <a:p>
            <a:r>
              <a:rPr lang="en-US" sz="3200" b="1" dirty="0" smtClean="0"/>
              <a:t>Uterine Balloon Tamponade (UBT)</a:t>
            </a:r>
            <a:endParaRPr lang="en-US" sz="3200" b="1" dirty="0"/>
          </a:p>
        </p:txBody>
      </p:sp>
      <p:sp>
        <p:nvSpPr>
          <p:cNvPr id="3" name="Content Placeholder 2"/>
          <p:cNvSpPr>
            <a:spLocks noGrp="1"/>
          </p:cNvSpPr>
          <p:nvPr>
            <p:ph idx="1"/>
          </p:nvPr>
        </p:nvSpPr>
        <p:spPr>
          <a:xfrm>
            <a:off x="457200" y="1295400"/>
            <a:ext cx="8229600" cy="4038600"/>
          </a:xfrm>
        </p:spPr>
        <p:txBody>
          <a:bodyPr/>
          <a:lstStyle/>
          <a:p>
            <a:r>
              <a:rPr lang="en-US" sz="2800" dirty="0" smtClean="0"/>
              <a:t>If bleeding continues in spite of bimanual and aortic compression, insert uterine balloon tamponade </a:t>
            </a:r>
          </a:p>
          <a:p>
            <a:r>
              <a:rPr lang="en-US" sz="2800" dirty="0" smtClean="0"/>
              <a:t>Inflate to 300</a:t>
            </a:r>
            <a:r>
              <a:rPr lang="en-US" sz="2800" dirty="0" smtClean="0">
                <a:latin typeface="Arial" panose="020B0604020202020204" pitchFamily="34" charset="0"/>
              </a:rPr>
              <a:t>‒</a:t>
            </a:r>
            <a:r>
              <a:rPr lang="en-US" sz="2800" dirty="0" smtClean="0"/>
              <a:t>500 mL</a:t>
            </a:r>
          </a:p>
          <a:p>
            <a:r>
              <a:rPr lang="en-US" sz="2800" dirty="0" smtClean="0">
                <a:solidFill>
                  <a:schemeClr val="bg1">
                    <a:lumMod val="75000"/>
                  </a:schemeClr>
                </a:solidFill>
              </a:rPr>
              <a:t>Administer Ampicillin 2 g IV (or cefazolin 1 g IV) before the</a:t>
            </a:r>
            <a:r>
              <a:rPr lang="en-US" sz="2800" dirty="0" smtClean="0">
                <a:solidFill>
                  <a:srgbClr val="FF0000"/>
                </a:solidFill>
              </a:rPr>
              <a:t> </a:t>
            </a:r>
            <a:r>
              <a:rPr lang="en-US" sz="2800" dirty="0" smtClean="0"/>
              <a:t>procedure</a:t>
            </a:r>
          </a:p>
          <a:p>
            <a:r>
              <a:rPr lang="en-US" sz="2800" dirty="0" smtClean="0"/>
              <a:t>Keep in place for 6</a:t>
            </a:r>
            <a:r>
              <a:rPr lang="en-US" sz="2800" dirty="0" smtClean="0">
                <a:latin typeface="Arial" panose="020B0604020202020204" pitchFamily="34" charset="0"/>
              </a:rPr>
              <a:t>‒</a:t>
            </a:r>
            <a:r>
              <a:rPr lang="en-US" sz="2800" dirty="0" smtClean="0"/>
              <a:t>24 hours </a:t>
            </a:r>
            <a:r>
              <a:rPr lang="en-US" sz="2800" dirty="0" smtClean="0">
                <a:solidFill>
                  <a:schemeClr val="bg1">
                    <a:lumMod val="75000"/>
                  </a:schemeClr>
                </a:solidFill>
              </a:rPr>
              <a:t>and slowly deflate the balloon monitoring closely for bleeding</a:t>
            </a:r>
          </a:p>
          <a:p>
            <a:pPr>
              <a:buFont typeface="Arial" panose="020B0604020202020204" pitchFamily="34" charset="0"/>
              <a:buChar char="•"/>
            </a:pPr>
            <a:r>
              <a:rPr lang="en-US" sz="2800" dirty="0" smtClean="0"/>
              <a:t>If </a:t>
            </a:r>
            <a:r>
              <a:rPr lang="en-US" sz="2800" dirty="0"/>
              <a:t>bleeding </a:t>
            </a:r>
            <a:r>
              <a:rPr lang="en-US" sz="2800" dirty="0" smtClean="0"/>
              <a:t>continues, </a:t>
            </a:r>
            <a:r>
              <a:rPr lang="en-US" sz="2800" dirty="0"/>
              <a:t>consider surgical </a:t>
            </a:r>
            <a:r>
              <a:rPr lang="en-US" sz="2800" dirty="0" smtClean="0"/>
              <a:t>interventions</a:t>
            </a:r>
            <a:endParaRPr lang="en-US" sz="2800" dirty="0"/>
          </a:p>
          <a:p>
            <a:pPr>
              <a:buFont typeface="Arial" panose="020B0604020202020204" pitchFamily="34" charset="0"/>
              <a:buChar char="•"/>
            </a:pPr>
            <a:r>
              <a:rPr lang="en-US" sz="2800" dirty="0" smtClean="0"/>
              <a:t>Uterine balloon tamponade graphic added (see next slide; from Jhpiego job aid)</a:t>
            </a:r>
            <a:endParaRPr lang="en-US" sz="280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32</a:t>
            </a:fld>
            <a:endParaRPr lang="en-US" dirty="0"/>
          </a:p>
        </p:txBody>
      </p:sp>
    </p:spTree>
    <p:extLst>
      <p:ext uri="{BB962C8B-B14F-4D97-AF65-F5344CB8AC3E}">
        <p14:creationId xmlns:p14="http://schemas.microsoft.com/office/powerpoint/2010/main" val="220902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C1EBD9-0337-43EE-B526-2D0F89511152}" type="slidenum">
              <a:rPr lang="en-US" smtClean="0"/>
              <a:pPr>
                <a:defRPr/>
              </a:pPr>
              <a:t>33</a:t>
            </a:fld>
            <a:endParaRPr lang="en-US" dirty="0"/>
          </a:p>
        </p:txBody>
      </p:sp>
      <p:pic>
        <p:nvPicPr>
          <p:cNvPr id="3" name="Picture 2"/>
          <p:cNvPicPr>
            <a:picLocks noChangeAspect="1"/>
          </p:cNvPicPr>
          <p:nvPr/>
        </p:nvPicPr>
        <p:blipFill>
          <a:blip r:embed="rId2"/>
          <a:stretch>
            <a:fillRect/>
          </a:stretch>
        </p:blipFill>
        <p:spPr>
          <a:xfrm>
            <a:off x="1142999" y="289754"/>
            <a:ext cx="6858000" cy="6147326"/>
          </a:xfrm>
          <a:prstGeom prst="rect">
            <a:avLst/>
          </a:prstGeom>
        </p:spPr>
      </p:pic>
      <p:pic>
        <p:nvPicPr>
          <p:cNvPr id="4" name="Picture 3"/>
          <p:cNvPicPr>
            <a:picLocks noChangeAspect="1"/>
          </p:cNvPicPr>
          <p:nvPr/>
        </p:nvPicPr>
        <p:blipFill>
          <a:blip r:embed="rId3"/>
          <a:stretch>
            <a:fillRect/>
          </a:stretch>
        </p:blipFill>
        <p:spPr>
          <a:xfrm>
            <a:off x="1325598" y="6517810"/>
            <a:ext cx="6492803" cy="323116"/>
          </a:xfrm>
          <a:prstGeom prst="rect">
            <a:avLst/>
          </a:prstGeom>
        </p:spPr>
      </p:pic>
    </p:spTree>
    <p:extLst>
      <p:ext uri="{BB962C8B-B14F-4D97-AF65-F5344CB8AC3E}">
        <p14:creationId xmlns:p14="http://schemas.microsoft.com/office/powerpoint/2010/main" val="260050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Non-Pneumatic Anti-</a:t>
            </a:r>
            <a:r>
              <a:rPr lang="en-US" sz="3600" b="1" dirty="0"/>
              <a:t>S</a:t>
            </a:r>
            <a:r>
              <a:rPr lang="en-US" sz="3600" b="1" dirty="0" smtClean="0"/>
              <a:t>hock Garment</a:t>
            </a:r>
            <a:endParaRPr lang="en-US" sz="3600" b="1" dirty="0"/>
          </a:p>
        </p:txBody>
      </p:sp>
      <p:sp>
        <p:nvSpPr>
          <p:cNvPr id="3" name="Content Placeholder 2"/>
          <p:cNvSpPr>
            <a:spLocks noGrp="1"/>
          </p:cNvSpPr>
          <p:nvPr>
            <p:ph idx="1"/>
          </p:nvPr>
        </p:nvSpPr>
        <p:spPr>
          <a:xfrm>
            <a:off x="457200" y="1417638"/>
            <a:ext cx="8229600" cy="4525963"/>
          </a:xfrm>
        </p:spPr>
        <p:txBody>
          <a:bodyPr/>
          <a:lstStyle/>
          <a:p>
            <a:r>
              <a:rPr lang="en-US" dirty="0" smtClean="0"/>
              <a:t>Newly included in </a:t>
            </a:r>
            <a:r>
              <a:rPr lang="en-US" i="1" dirty="0" smtClean="0"/>
              <a:t>MCPC</a:t>
            </a:r>
            <a:r>
              <a:rPr lang="en-US" dirty="0" smtClean="0"/>
              <a:t> as temporizing measure</a:t>
            </a:r>
            <a:r>
              <a:rPr lang="en-US" dirty="0" smtClean="0">
                <a:solidFill>
                  <a:schemeClr val="tx1"/>
                </a:solidFill>
              </a:rPr>
              <a:t> </a:t>
            </a:r>
            <a:r>
              <a:rPr lang="en-US" dirty="0" smtClean="0"/>
              <a:t>for PPH</a:t>
            </a:r>
          </a:p>
          <a:p>
            <a:r>
              <a:rPr lang="en-US" dirty="0" smtClean="0"/>
              <a:t>Guidance on application and removal</a:t>
            </a: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34</a:t>
            </a:fld>
            <a:endParaRPr lang="en-US" dirty="0"/>
          </a:p>
        </p:txBody>
      </p:sp>
    </p:spTree>
    <p:extLst>
      <p:ext uri="{BB962C8B-B14F-4D97-AF65-F5344CB8AC3E}">
        <p14:creationId xmlns:p14="http://schemas.microsoft.com/office/powerpoint/2010/main" val="1400534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Surgical Interventions in Management of PPH</a:t>
            </a:r>
            <a:endParaRPr lang="en-US" b="1" dirty="0"/>
          </a:p>
        </p:txBody>
      </p:sp>
      <p:sp>
        <p:nvSpPr>
          <p:cNvPr id="3" name="Content Placeholder 2"/>
          <p:cNvSpPr>
            <a:spLocks noGrp="1"/>
          </p:cNvSpPr>
          <p:nvPr>
            <p:ph sz="half" idx="1"/>
          </p:nvPr>
        </p:nvSpPr>
        <p:spPr/>
        <p:txBody>
          <a:bodyPr/>
          <a:lstStyle/>
          <a:p>
            <a:r>
              <a:rPr lang="en-US" sz="2800" dirty="0" smtClean="0"/>
              <a:t>Uterine compression suture (B-Lynch)</a:t>
            </a:r>
          </a:p>
          <a:p>
            <a:r>
              <a:rPr lang="en-US" sz="2800" dirty="0" smtClean="0"/>
              <a:t>If bleeding does not stop, further surgical intervention (subtotal or total hysterectomy) is required. </a:t>
            </a:r>
            <a:endParaRPr lang="en-US" sz="2800" dirty="0"/>
          </a:p>
        </p:txBody>
      </p:sp>
      <p:pic>
        <p:nvPicPr>
          <p:cNvPr id="4" name="Picture 3" descr="Full-size image (57 K)"/>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48200" y="1905000"/>
            <a:ext cx="4038600" cy="2895600"/>
          </a:xfrm>
          <a:prstGeom prst="rect">
            <a:avLst/>
          </a:prstGeom>
          <a:noFill/>
          <a:ln w="28575">
            <a:solidFill>
              <a:schemeClr val="tx2">
                <a:lumMod val="50000"/>
              </a:schemeClr>
            </a:solidFill>
          </a:ln>
        </p:spPr>
      </p:pic>
      <p:sp>
        <p:nvSpPr>
          <p:cNvPr id="6" name="Slide Number Placeholder 5"/>
          <p:cNvSpPr>
            <a:spLocks noGrp="1"/>
          </p:cNvSpPr>
          <p:nvPr>
            <p:ph type="sldNum" sz="quarter" idx="10"/>
          </p:nvPr>
        </p:nvSpPr>
        <p:spPr/>
        <p:txBody>
          <a:bodyPr/>
          <a:lstStyle/>
          <a:p>
            <a:pPr>
              <a:defRPr/>
            </a:pPr>
            <a:fld id="{3D5D850E-1C30-4D87-8E65-6E186B96877A}" type="slidenum">
              <a:rPr lang="en-US" smtClean="0"/>
              <a:pPr>
                <a:defRPr/>
              </a:pPr>
              <a:t>35</a:t>
            </a:fld>
            <a:endParaRPr lang="en-US" dirty="0"/>
          </a:p>
        </p:txBody>
      </p:sp>
      <p:sp>
        <p:nvSpPr>
          <p:cNvPr id="5" name="TextBox 4"/>
          <p:cNvSpPr txBox="1"/>
          <p:nvPr/>
        </p:nvSpPr>
        <p:spPr>
          <a:xfrm>
            <a:off x="4648200" y="4839811"/>
            <a:ext cx="4038600" cy="738664"/>
          </a:xfrm>
          <a:prstGeom prst="rect">
            <a:avLst/>
          </a:prstGeom>
          <a:noFill/>
        </p:spPr>
        <p:txBody>
          <a:bodyPr wrap="square" rtlCol="0">
            <a:spAutoFit/>
          </a:bodyPr>
          <a:lstStyle/>
          <a:p>
            <a:r>
              <a:rPr lang="en-US" sz="1400" dirty="0">
                <a:latin typeface="Gill Sans MT" panose="020B0502020104020203" pitchFamily="34" charset="0"/>
              </a:rPr>
              <a:t>World Health Organization, </a:t>
            </a:r>
            <a:r>
              <a:rPr lang="en-US" sz="1400" i="1" dirty="0">
                <a:latin typeface="Gill Sans MT" panose="020B0502020104020203" pitchFamily="34" charset="0"/>
              </a:rPr>
              <a:t>Managing Complications in Pregnancy and Childbirth.</a:t>
            </a:r>
            <a:r>
              <a:rPr lang="en-US" sz="1400" dirty="0">
                <a:latin typeface="Gill Sans MT" panose="020B0502020104020203" pitchFamily="34" charset="0"/>
              </a:rPr>
              <a:t> Geneva: WHO, 2017; figure S-7.</a:t>
            </a:r>
          </a:p>
        </p:txBody>
      </p:sp>
    </p:spTree>
    <p:extLst>
      <p:ext uri="{BB962C8B-B14F-4D97-AF65-F5344CB8AC3E}">
        <p14:creationId xmlns:p14="http://schemas.microsoft.com/office/powerpoint/2010/main" val="1444069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Vaginal </a:t>
            </a:r>
            <a:r>
              <a:rPr lang="en-US" sz="3600" b="1" dirty="0"/>
              <a:t>and Perineal Tears</a:t>
            </a:r>
          </a:p>
        </p:txBody>
      </p:sp>
      <p:sp>
        <p:nvSpPr>
          <p:cNvPr id="3" name="Content Placeholder 2"/>
          <p:cNvSpPr>
            <a:spLocks noGrp="1"/>
          </p:cNvSpPr>
          <p:nvPr>
            <p:ph idx="1"/>
          </p:nvPr>
        </p:nvSpPr>
        <p:spPr>
          <a:xfrm>
            <a:off x="457200" y="1443871"/>
            <a:ext cx="8229600" cy="4525963"/>
          </a:xfrm>
        </p:spPr>
        <p:txBody>
          <a:bodyPr/>
          <a:lstStyle/>
          <a:p>
            <a:r>
              <a:rPr lang="en-GB" b="1" dirty="0"/>
              <a:t>S</a:t>
            </a:r>
            <a:r>
              <a:rPr lang="en-GB" b="1" dirty="0" smtClean="0"/>
              <a:t>ingle </a:t>
            </a:r>
            <a:r>
              <a:rPr lang="en-GB" b="1" dirty="0"/>
              <a:t>oral </a:t>
            </a:r>
            <a:r>
              <a:rPr lang="en-US" b="1" dirty="0"/>
              <a:t>dose of prophylactic antibiotic (ampicillin 500 mg) </a:t>
            </a:r>
            <a:r>
              <a:rPr lang="en-US" dirty="0"/>
              <a:t>should be administered before beginning repair of </a:t>
            </a:r>
            <a:r>
              <a:rPr lang="en-US" b="1" dirty="0"/>
              <a:t>third and fourth </a:t>
            </a:r>
            <a:r>
              <a:rPr lang="en-US" b="1" dirty="0" smtClean="0"/>
              <a:t>degree tears </a:t>
            </a:r>
            <a:r>
              <a:rPr lang="en-US" dirty="0"/>
              <a:t>(but not first and second degree tears</a:t>
            </a:r>
            <a:r>
              <a:rPr lang="en-US" dirty="0" smtClean="0"/>
              <a:t>).</a:t>
            </a:r>
            <a:endParaRPr lang="en-US" dirty="0"/>
          </a:p>
          <a:p>
            <a:endParaRPr lang="en-US" sz="195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36</a:t>
            </a:fld>
            <a:endParaRPr lang="en-US" dirty="0"/>
          </a:p>
        </p:txBody>
      </p:sp>
    </p:spTree>
    <p:extLst>
      <p:ext uri="{BB962C8B-B14F-4D97-AF65-F5344CB8AC3E}">
        <p14:creationId xmlns:p14="http://schemas.microsoft.com/office/powerpoint/2010/main" val="167847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Retained Placenta with </a:t>
            </a:r>
            <a:r>
              <a:rPr lang="en-US" b="1" dirty="0" smtClean="0">
                <a:solidFill>
                  <a:schemeClr val="accent4"/>
                </a:solidFill>
              </a:rPr>
              <a:t>Bleeding </a:t>
            </a:r>
            <a:endParaRPr lang="en-US" b="1" dirty="0">
              <a:solidFill>
                <a:schemeClr val="accent4"/>
              </a:solidFill>
            </a:endParaRPr>
          </a:p>
        </p:txBody>
      </p:sp>
      <p:sp>
        <p:nvSpPr>
          <p:cNvPr id="3" name="Content Placeholder 2"/>
          <p:cNvSpPr>
            <a:spLocks noGrp="1"/>
          </p:cNvSpPr>
          <p:nvPr>
            <p:ph idx="1"/>
          </p:nvPr>
        </p:nvSpPr>
        <p:spPr/>
        <p:txBody>
          <a:bodyPr/>
          <a:lstStyle/>
          <a:p>
            <a:r>
              <a:rPr lang="en-US" dirty="0" smtClean="0">
                <a:solidFill>
                  <a:schemeClr val="bg1">
                    <a:lumMod val="75000"/>
                  </a:schemeClr>
                </a:solidFill>
              </a:rPr>
              <a:t>Manual </a:t>
            </a:r>
            <a:r>
              <a:rPr lang="en-US" dirty="0">
                <a:solidFill>
                  <a:schemeClr val="bg1">
                    <a:lumMod val="75000"/>
                  </a:schemeClr>
                </a:solidFill>
              </a:rPr>
              <a:t>removal of the placenta should be attempted after administration of a prophylactic antibiotic </a:t>
            </a:r>
            <a:r>
              <a:rPr lang="en-US" b="1" dirty="0">
                <a:solidFill>
                  <a:schemeClr val="bg1">
                    <a:lumMod val="75000"/>
                  </a:schemeClr>
                </a:solidFill>
              </a:rPr>
              <a:t>(single dose, ampicillin </a:t>
            </a:r>
            <a:r>
              <a:rPr lang="en-US" b="1" dirty="0" smtClean="0">
                <a:solidFill>
                  <a:schemeClr val="bg1">
                    <a:lumMod val="75000"/>
                  </a:schemeClr>
                </a:solidFill>
              </a:rPr>
              <a:t>2 gm </a:t>
            </a:r>
            <a:r>
              <a:rPr lang="en-US" b="1" dirty="0">
                <a:solidFill>
                  <a:schemeClr val="bg1">
                    <a:lumMod val="75000"/>
                  </a:schemeClr>
                </a:solidFill>
              </a:rPr>
              <a:t>IV or </a:t>
            </a:r>
            <a:r>
              <a:rPr lang="en-US" b="1" dirty="0" smtClean="0">
                <a:solidFill>
                  <a:schemeClr val="bg1">
                    <a:lumMod val="75000"/>
                  </a:schemeClr>
                </a:solidFill>
              </a:rPr>
              <a:t>cefazolin1gm </a:t>
            </a:r>
            <a:r>
              <a:rPr lang="en-US" b="1" dirty="0">
                <a:solidFill>
                  <a:schemeClr val="bg1">
                    <a:lumMod val="75000"/>
                  </a:schemeClr>
                </a:solidFill>
              </a:rPr>
              <a:t>IV)</a:t>
            </a:r>
            <a:r>
              <a:rPr lang="en-US" dirty="0">
                <a:solidFill>
                  <a:schemeClr val="bg1">
                    <a:lumMod val="75000"/>
                  </a:schemeClr>
                </a:solidFill>
              </a:rPr>
              <a:t>. </a:t>
            </a: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37</a:t>
            </a:fld>
            <a:endParaRPr lang="en-US" dirty="0"/>
          </a:p>
        </p:txBody>
      </p:sp>
    </p:spTree>
    <p:extLst>
      <p:ext uri="{BB962C8B-B14F-4D97-AF65-F5344CB8AC3E}">
        <p14:creationId xmlns:p14="http://schemas.microsoft.com/office/powerpoint/2010/main" val="35271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 after </a:t>
            </a:r>
            <a:r>
              <a:rPr lang="en-US" b="1" dirty="0"/>
              <a:t>PPH</a:t>
            </a:r>
          </a:p>
        </p:txBody>
      </p:sp>
      <p:sp>
        <p:nvSpPr>
          <p:cNvPr id="3" name="Content Placeholder 2"/>
          <p:cNvSpPr>
            <a:spLocks noGrp="1"/>
          </p:cNvSpPr>
          <p:nvPr>
            <p:ph idx="1"/>
          </p:nvPr>
        </p:nvSpPr>
        <p:spPr/>
        <p:txBody>
          <a:bodyPr/>
          <a:lstStyle/>
          <a:p>
            <a:r>
              <a:rPr lang="en-GB" dirty="0"/>
              <a:t>U</a:t>
            </a:r>
            <a:r>
              <a:rPr lang="en-GB" dirty="0" smtClean="0"/>
              <a:t>pdated </a:t>
            </a:r>
            <a:r>
              <a:rPr lang="en-GB" dirty="0"/>
              <a:t>guidance on postpartum </a:t>
            </a:r>
            <a:r>
              <a:rPr lang="en-GB" dirty="0" smtClean="0"/>
              <a:t>care, including: </a:t>
            </a:r>
            <a:r>
              <a:rPr lang="en-GB" dirty="0"/>
              <a:t>counselling on </a:t>
            </a:r>
            <a:r>
              <a:rPr lang="en-GB" b="1" dirty="0"/>
              <a:t>self-care</a:t>
            </a:r>
            <a:r>
              <a:rPr lang="en-GB" dirty="0"/>
              <a:t>, </a:t>
            </a:r>
            <a:r>
              <a:rPr lang="en-GB" b="1" dirty="0" smtClean="0"/>
              <a:t>nutrition, </a:t>
            </a:r>
            <a:r>
              <a:rPr lang="en-GB" b="1" dirty="0" smtClean="0">
                <a:solidFill>
                  <a:schemeClr val="bg1">
                    <a:lumMod val="75000"/>
                  </a:schemeClr>
                </a:solidFill>
              </a:rPr>
              <a:t>iron supplementation</a:t>
            </a:r>
            <a:r>
              <a:rPr lang="en-GB" b="1" dirty="0" smtClean="0"/>
              <a:t>,</a:t>
            </a:r>
            <a:r>
              <a:rPr lang="en-GB" dirty="0" smtClean="0"/>
              <a:t> </a:t>
            </a:r>
            <a:r>
              <a:rPr lang="en-GB" b="1" dirty="0" smtClean="0"/>
              <a:t>postpartum family planning,</a:t>
            </a:r>
            <a:r>
              <a:rPr lang="en-GB" dirty="0" smtClean="0"/>
              <a:t> </a:t>
            </a:r>
            <a:r>
              <a:rPr lang="en-GB" b="1" dirty="0" smtClean="0"/>
              <a:t>warning signs/care-seeking</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38</a:t>
            </a:fld>
            <a:endParaRPr lang="en-US" dirty="0"/>
          </a:p>
        </p:txBody>
      </p:sp>
    </p:spTree>
    <p:extLst>
      <p:ext uri="{BB962C8B-B14F-4D97-AF65-F5344CB8AC3E}">
        <p14:creationId xmlns:p14="http://schemas.microsoft.com/office/powerpoint/2010/main" val="2745348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04800"/>
            <a:ext cx="8001000" cy="1200329"/>
          </a:xfrm>
          <a:prstGeom prst="rect">
            <a:avLst/>
          </a:prstGeom>
        </p:spPr>
        <p:txBody>
          <a:bodyPr wrap="square">
            <a:spAutoFit/>
          </a:bodyPr>
          <a:lstStyle/>
          <a:p>
            <a:pPr algn="ctr"/>
            <a:r>
              <a:rPr lang="en-US" sz="3600" b="1" dirty="0" smtClean="0">
                <a:solidFill>
                  <a:srgbClr val="C00000"/>
                </a:solidFill>
                <a:latin typeface="Gill Sans MT" panose="020B0502020104020203" pitchFamily="34" charset="0"/>
                <a:ea typeface="+mj-ea"/>
                <a:cs typeface="Arial" panose="020B0604020202020204" pitchFamily="34" charset="0"/>
              </a:rPr>
              <a:t> </a:t>
            </a:r>
            <a:r>
              <a:rPr lang="en-US" sz="3600" b="1" dirty="0" smtClean="0">
                <a:solidFill>
                  <a:srgbClr val="002A6C"/>
                </a:solidFill>
                <a:latin typeface="Gill Sans MT" panose="020B0502020104020203" pitchFamily="34" charset="0"/>
                <a:ea typeface="+mj-ea"/>
                <a:cs typeface="Arial" panose="020B0604020202020204" pitchFamily="34" charset="0"/>
              </a:rPr>
              <a:t>Revisions Related to </a:t>
            </a:r>
          </a:p>
          <a:p>
            <a:pPr algn="ctr"/>
            <a:r>
              <a:rPr lang="en-US" sz="3600" b="1" dirty="0" smtClean="0">
                <a:solidFill>
                  <a:srgbClr val="002A6C"/>
                </a:solidFill>
                <a:latin typeface="Gill Sans MT" panose="020B0502020104020203" pitchFamily="34" charset="0"/>
                <a:ea typeface="+mj-ea"/>
                <a:cs typeface="Arial" panose="020B0604020202020204" pitchFamily="34" charset="0"/>
              </a:rPr>
              <a:t>Immediate Newborn Problems</a:t>
            </a:r>
            <a:endParaRPr lang="en-US" sz="3600" b="1" dirty="0"/>
          </a:p>
        </p:txBody>
      </p:sp>
      <p:pic>
        <p:nvPicPr>
          <p:cNvPr id="2050" name="Picture 2" descr="C:\Users\Khill\AppData\Local\Microsoft\Windows\Temporary Internet Files\Content.Outlook\4P0NOF2A\Nigeria_Karen Kasmauski_MC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325" y="1828800"/>
            <a:ext cx="6405275" cy="4259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6248400"/>
            <a:ext cx="3480440" cy="369332"/>
          </a:xfrm>
          <a:prstGeom prst="rect">
            <a:avLst/>
          </a:prstGeom>
          <a:noFill/>
        </p:spPr>
        <p:txBody>
          <a:bodyPr wrap="none" rtlCol="0">
            <a:spAutoFit/>
          </a:bodyPr>
          <a:lstStyle/>
          <a:p>
            <a:r>
              <a:rPr lang="en-US" dirty="0" smtClean="0"/>
              <a:t>Photo by Karen Kasmauski, Nigeria</a:t>
            </a:r>
            <a:endParaRPr lang="en-US" dirty="0"/>
          </a:p>
        </p:txBody>
      </p:sp>
      <p:sp>
        <p:nvSpPr>
          <p:cNvPr id="3" name="Slide Number Placeholder 2"/>
          <p:cNvSpPr>
            <a:spLocks noGrp="1"/>
          </p:cNvSpPr>
          <p:nvPr>
            <p:ph type="sldNum" sz="quarter" idx="10"/>
          </p:nvPr>
        </p:nvSpPr>
        <p:spPr/>
        <p:txBody>
          <a:bodyPr/>
          <a:lstStyle/>
          <a:p>
            <a:pPr>
              <a:defRPr/>
            </a:pPr>
            <a:fld id="{EBC1EBD9-0337-43EE-B526-2D0F89511152}" type="slidenum">
              <a:rPr lang="en-US" smtClean="0"/>
              <a:pPr>
                <a:defRPr/>
              </a:pPr>
              <a:t>39</a:t>
            </a:fld>
            <a:endParaRPr lang="en-US" dirty="0"/>
          </a:p>
        </p:txBody>
      </p:sp>
    </p:spTree>
    <p:extLst>
      <p:ext uri="{BB962C8B-B14F-4D97-AF65-F5344CB8AC3E}">
        <p14:creationId xmlns:p14="http://schemas.microsoft.com/office/powerpoint/2010/main" val="2971888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533400"/>
          </a:xfrm>
        </p:spPr>
        <p:txBody>
          <a:bodyPr>
            <a:noAutofit/>
          </a:bodyPr>
          <a:lstStyle/>
          <a:p>
            <a:r>
              <a:rPr lang="en-US" sz="3200" b="1" i="1" dirty="0" smtClean="0"/>
              <a:t>MCPC</a:t>
            </a:r>
            <a:r>
              <a:rPr lang="en-US" sz="3200" b="1" dirty="0" smtClean="0"/>
              <a:t> Background </a:t>
            </a:r>
            <a:endParaRPr lang="en-US" sz="3200" b="1" dirty="0"/>
          </a:p>
        </p:txBody>
      </p:sp>
      <p:sp>
        <p:nvSpPr>
          <p:cNvPr id="3" name="Content Placeholder 2"/>
          <p:cNvSpPr>
            <a:spLocks noGrp="1"/>
          </p:cNvSpPr>
          <p:nvPr>
            <p:ph idx="1"/>
          </p:nvPr>
        </p:nvSpPr>
        <p:spPr>
          <a:xfrm>
            <a:off x="76200" y="1143000"/>
            <a:ext cx="5638800" cy="5181600"/>
          </a:xfrm>
        </p:spPr>
        <p:txBody>
          <a:bodyPr/>
          <a:lstStyle/>
          <a:p>
            <a:r>
              <a:rPr lang="en-US" sz="2400" dirty="0"/>
              <a:t>R</a:t>
            </a:r>
            <a:r>
              <a:rPr lang="en-US" sz="2400" dirty="0" smtClean="0"/>
              <a:t>eference </a:t>
            </a:r>
            <a:r>
              <a:rPr lang="en-US" sz="2400" dirty="0"/>
              <a:t>manual </a:t>
            </a:r>
            <a:r>
              <a:rPr lang="en-US" sz="2400" dirty="0" smtClean="0"/>
              <a:t>for midwives </a:t>
            </a:r>
            <a:r>
              <a:rPr lang="en-US" sz="2400" dirty="0"/>
              <a:t>and doctors </a:t>
            </a:r>
            <a:r>
              <a:rPr lang="en-US" sz="2400" dirty="0" smtClean="0"/>
              <a:t>working at </a:t>
            </a:r>
            <a:r>
              <a:rPr lang="en-US" sz="2400" dirty="0"/>
              <a:t>district </a:t>
            </a:r>
            <a:r>
              <a:rPr lang="en-US" sz="2400" dirty="0" smtClean="0"/>
              <a:t>hospital level</a:t>
            </a:r>
          </a:p>
          <a:p>
            <a:r>
              <a:rPr lang="en-US" sz="2400" dirty="0" smtClean="0"/>
              <a:t>Uses symptom/sign-based, step-by-step approach </a:t>
            </a:r>
            <a:r>
              <a:rPr lang="en-US" sz="2400" dirty="0"/>
              <a:t>(e.g</a:t>
            </a:r>
            <a:r>
              <a:rPr lang="en-US" sz="2400" dirty="0" smtClean="0"/>
              <a:t>., </a:t>
            </a:r>
            <a:r>
              <a:rPr lang="en-US" sz="2400" dirty="0"/>
              <a:t>vaginal bleeding in early pregnancy</a:t>
            </a:r>
            <a:r>
              <a:rPr lang="en-US" sz="2400" dirty="0" smtClean="0"/>
              <a:t>)</a:t>
            </a:r>
          </a:p>
          <a:p>
            <a:pPr lvl="1">
              <a:buFont typeface="Wingdings" panose="05000000000000000000" pitchFamily="2" charset="2"/>
              <a:buChar char="§"/>
            </a:pPr>
            <a:r>
              <a:rPr lang="en-GB" sz="2400" dirty="0"/>
              <a:t>Section 1: Clinical principles</a:t>
            </a:r>
            <a:endParaRPr lang="en-US" sz="2400" dirty="0"/>
          </a:p>
          <a:p>
            <a:pPr lvl="1">
              <a:buFont typeface="Wingdings" panose="05000000000000000000" pitchFamily="2" charset="2"/>
              <a:buChar char="§"/>
            </a:pPr>
            <a:r>
              <a:rPr lang="en-GB" sz="2400" dirty="0"/>
              <a:t>Section 2: Symptoms</a:t>
            </a:r>
            <a:endParaRPr lang="en-US" sz="2400" dirty="0"/>
          </a:p>
          <a:p>
            <a:pPr lvl="1">
              <a:buFont typeface="Wingdings" panose="05000000000000000000" pitchFamily="2" charset="2"/>
              <a:buChar char="§"/>
            </a:pPr>
            <a:r>
              <a:rPr lang="en-GB" sz="2400" dirty="0"/>
              <a:t>Section 3: Procedures</a:t>
            </a:r>
            <a:endParaRPr lang="en-US" sz="2400" dirty="0"/>
          </a:p>
          <a:p>
            <a:r>
              <a:rPr lang="en-US" sz="2400" dirty="0" smtClean="0"/>
              <a:t>First </a:t>
            </a:r>
            <a:r>
              <a:rPr lang="en-US" sz="2400" dirty="0"/>
              <a:t>edition </a:t>
            </a:r>
            <a:r>
              <a:rPr lang="en-US" sz="2400" dirty="0" smtClean="0"/>
              <a:t>published </a:t>
            </a:r>
            <a:r>
              <a:rPr lang="en-US" sz="2400" dirty="0"/>
              <a:t>in </a:t>
            </a:r>
            <a:r>
              <a:rPr lang="en-US" sz="2400" dirty="0" smtClean="0"/>
              <a:t>2000</a:t>
            </a:r>
            <a:r>
              <a:rPr lang="en-US" sz="2400" dirty="0"/>
              <a:t> </a:t>
            </a:r>
            <a:r>
              <a:rPr lang="en-US" sz="2400" dirty="0" smtClean="0"/>
              <a:t>(reprinted 2007)</a:t>
            </a:r>
          </a:p>
          <a:p>
            <a:pPr marL="0" indent="0">
              <a:buNone/>
            </a:pPr>
            <a:endParaRPr lang="en-US" sz="2400" dirty="0" smtClean="0"/>
          </a:p>
          <a:p>
            <a:pPr marL="0" indent="0">
              <a:buNone/>
            </a:pPr>
            <a:endParaRPr lang="en-US" dirty="0" smtClean="0"/>
          </a:p>
          <a:p>
            <a:endParaRPr lang="en-US" dirty="0"/>
          </a:p>
        </p:txBody>
      </p:sp>
      <p:pic>
        <p:nvPicPr>
          <p:cNvPr id="4" name="Online Image Placeholder 11"/>
          <p:cNvPicPr>
            <a:picLocks noChangeAspect="1"/>
          </p:cNvPicPr>
          <p:nvPr/>
        </p:nvPicPr>
        <p:blipFill>
          <a:blip r:embed="rId3"/>
          <a:stretch>
            <a:fillRect/>
          </a:stretch>
        </p:blipFill>
        <p:spPr bwMode="auto">
          <a:xfrm>
            <a:off x="5791200" y="1143000"/>
            <a:ext cx="3036071" cy="420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EA0222A4-8AC8-48A7-9C6E-F978AD53429A}" type="slidenum">
              <a:rPr lang="en-US" smtClean="0"/>
              <a:pPr>
                <a:defRPr/>
              </a:pPr>
              <a:t>4</a:t>
            </a:fld>
            <a:endParaRPr lang="en-US" dirty="0"/>
          </a:p>
        </p:txBody>
      </p:sp>
    </p:spTree>
    <p:extLst>
      <p:ext uri="{BB962C8B-B14F-4D97-AF65-F5344CB8AC3E}">
        <p14:creationId xmlns:p14="http://schemas.microsoft.com/office/powerpoint/2010/main" val="3856228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457200"/>
          </a:xfrm>
        </p:spPr>
        <p:txBody>
          <a:bodyPr>
            <a:noAutofit/>
          </a:bodyPr>
          <a:lstStyle/>
          <a:p>
            <a:r>
              <a:rPr lang="en-US" sz="3200" b="1" dirty="0" smtClean="0"/>
              <a:t>Immediate Newborn Conditions or Problems</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3289450"/>
              </p:ext>
            </p:extLst>
          </p:nvPr>
        </p:nvGraphicFramePr>
        <p:xfrm>
          <a:off x="762000" y="754940"/>
          <a:ext cx="8077200" cy="5874460"/>
        </p:xfrm>
        <a:graphic>
          <a:graphicData uri="http://schemas.openxmlformats.org/drawingml/2006/table">
            <a:tbl>
              <a:tblPr firstRow="1" firstCol="1" bandRow="1"/>
              <a:tblGrid>
                <a:gridCol w="1447800">
                  <a:extLst>
                    <a:ext uri="{9D8B030D-6E8A-4147-A177-3AD203B41FA5}">
                      <a16:colId xmlns:a16="http://schemas.microsoft.com/office/drawing/2014/main" xmlns="" val="20000"/>
                    </a:ext>
                  </a:extLst>
                </a:gridCol>
                <a:gridCol w="6629400">
                  <a:extLst>
                    <a:ext uri="{9D8B030D-6E8A-4147-A177-3AD203B41FA5}">
                      <a16:colId xmlns:a16="http://schemas.microsoft.com/office/drawing/2014/main" xmlns="" val="20001"/>
                    </a:ext>
                  </a:extLst>
                </a:gridCol>
              </a:tblGrid>
              <a:tr h="656583">
                <a:tc>
                  <a:txBody>
                    <a:bodyPr/>
                    <a:lstStyle/>
                    <a:p>
                      <a:pPr marL="0" marR="0" algn="l">
                        <a:lnSpc>
                          <a:spcPct val="115000"/>
                        </a:lnSpc>
                        <a:spcBef>
                          <a:spcPts val="0"/>
                        </a:spcBef>
                        <a:spcAft>
                          <a:spcPts val="0"/>
                        </a:spcAft>
                      </a:pPr>
                      <a:r>
                        <a:rPr lang="en-GB" sz="1800" b="1" dirty="0" smtClean="0">
                          <a:solidFill>
                            <a:srgbClr val="000000"/>
                          </a:solidFill>
                          <a:effectLst/>
                          <a:latin typeface="Gill Sans MT"/>
                          <a:ea typeface="SimSun"/>
                          <a:cs typeface="Arial"/>
                        </a:rPr>
                        <a:t>Chapter </a:t>
                      </a:r>
                      <a:r>
                        <a:rPr lang="en-GB" sz="1800" b="1" dirty="0">
                          <a:solidFill>
                            <a:srgbClr val="000000"/>
                          </a:solidFill>
                          <a:effectLst/>
                          <a:latin typeface="Gill Sans MT"/>
                          <a:ea typeface="SimSun"/>
                          <a:cs typeface="Arial"/>
                        </a:rPr>
                        <a:t>Category</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tc>
                  <a:txBody>
                    <a:bodyPr/>
                    <a:lstStyle/>
                    <a:p>
                      <a:pPr marL="0" marR="0" algn="l">
                        <a:lnSpc>
                          <a:spcPct val="115000"/>
                        </a:lnSpc>
                        <a:spcBef>
                          <a:spcPts val="0"/>
                        </a:spcBef>
                        <a:spcAft>
                          <a:spcPts val="0"/>
                        </a:spcAft>
                      </a:pPr>
                      <a:r>
                        <a:rPr lang="en-GB" sz="1800" b="1" dirty="0" smtClean="0">
                          <a:solidFill>
                            <a:schemeClr val="tx1"/>
                          </a:solidFill>
                          <a:effectLst/>
                          <a:latin typeface="Gill Sans MT"/>
                          <a:ea typeface="SimSun"/>
                          <a:cs typeface="Arial"/>
                        </a:rPr>
                        <a:t>First Edition</a:t>
                      </a:r>
                      <a:r>
                        <a:rPr lang="en-GB" sz="1800" b="1" dirty="0" smtClean="0">
                          <a:solidFill>
                            <a:srgbClr val="FF0000"/>
                          </a:solidFill>
                          <a:effectLst/>
                          <a:latin typeface="Gill Sans MT"/>
                          <a:ea typeface="SimSun"/>
                          <a:cs typeface="Arial"/>
                        </a:rPr>
                        <a:t> </a:t>
                      </a:r>
                      <a:r>
                        <a:rPr lang="en-GB" sz="1800" b="1" dirty="0" smtClean="0">
                          <a:solidFill>
                            <a:srgbClr val="000000"/>
                          </a:solidFill>
                          <a:effectLst/>
                          <a:latin typeface="Gill Sans MT"/>
                          <a:ea typeface="SimSun"/>
                          <a:cs typeface="Arial"/>
                        </a:rPr>
                        <a:t>Chapters </a:t>
                      </a:r>
                      <a:r>
                        <a:rPr lang="en-GB" sz="1800" b="1" dirty="0">
                          <a:solidFill>
                            <a:srgbClr val="000000"/>
                          </a:solidFill>
                          <a:effectLst/>
                          <a:latin typeface="Gill Sans MT"/>
                          <a:ea typeface="SimSun"/>
                          <a:cs typeface="Arial"/>
                        </a:rPr>
                        <a:t>Revised</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extLst>
                  <a:ext uri="{0D108BD9-81ED-4DB2-BD59-A6C34878D82A}">
                    <a16:rowId xmlns:a16="http://schemas.microsoft.com/office/drawing/2014/main" xmlns="" val="10000"/>
                  </a:ext>
                </a:extLst>
              </a:tr>
              <a:tr h="1922376">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Clinical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Principles (Section 1)</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Emotional and psychological support</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Emergencies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General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Antibiotic therapy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Operative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Normal labour and childbirth</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b="1" dirty="0">
                          <a:solidFill>
                            <a:srgbClr val="FF0000"/>
                          </a:solidFill>
                          <a:effectLst/>
                          <a:latin typeface="Gill Sans MT"/>
                          <a:ea typeface="Times New Roman"/>
                        </a:rPr>
                        <a:t>Newborn care principles</a:t>
                      </a:r>
                      <a:endParaRPr lang="en-US" sz="1800" b="1" dirty="0">
                        <a:solidFill>
                          <a:srgbClr val="FF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EF2"/>
                    </a:solidFill>
                  </a:tcPr>
                </a:tc>
                <a:extLst>
                  <a:ext uri="{0D108BD9-81ED-4DB2-BD59-A6C34878D82A}">
                    <a16:rowId xmlns:a16="http://schemas.microsoft.com/office/drawing/2014/main" xmlns="" val="10001"/>
                  </a:ext>
                </a:extLst>
              </a:tr>
              <a:tr h="2471626">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Symptoms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2)</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in early pregnancy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Elevated blood pressure, headache, blurred vision, convulsions or loss of consciousness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Fever during pregnancy and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Fever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Difficulty in breathing</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Prelabour rupture of membranes </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b="1" dirty="0">
                          <a:solidFill>
                            <a:srgbClr val="FF0000"/>
                          </a:solidFill>
                          <a:effectLst/>
                          <a:latin typeface="Gill Sans MT"/>
                          <a:ea typeface="Times New Roman"/>
                        </a:rPr>
                        <a:t>Immediate newborn conditions or </a:t>
                      </a:r>
                      <a:r>
                        <a:rPr lang="en-GB" sz="1800" b="1" dirty="0" smtClean="0">
                          <a:solidFill>
                            <a:srgbClr val="FF0000"/>
                          </a:solidFill>
                          <a:effectLst/>
                          <a:latin typeface="Gill Sans MT"/>
                          <a:ea typeface="Times New Roman"/>
                        </a:rPr>
                        <a:t>problems</a:t>
                      </a:r>
                      <a:endParaRPr lang="en-US" sz="1800" b="1" dirty="0">
                        <a:solidFill>
                          <a:srgbClr val="FF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2F9"/>
                    </a:solidFill>
                  </a:tcPr>
                </a:tc>
                <a:extLst>
                  <a:ext uri="{0D108BD9-81ED-4DB2-BD59-A6C34878D82A}">
                    <a16:rowId xmlns:a16="http://schemas.microsoft.com/office/drawing/2014/main" xmlns="" val="10002"/>
                  </a:ext>
                </a:extLst>
              </a:tr>
              <a:tr h="823875">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Procedures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3)</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Induction and augmentation of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Manual removal of placenta</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Repair of vaginal and perineal tears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CEDEF2"/>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40</a:t>
            </a:fld>
            <a:endParaRPr lang="en-US" dirty="0"/>
          </a:p>
        </p:txBody>
      </p:sp>
    </p:spTree>
    <p:extLst>
      <p:ext uri="{BB962C8B-B14F-4D97-AF65-F5344CB8AC3E}">
        <p14:creationId xmlns:p14="http://schemas.microsoft.com/office/powerpoint/2010/main" val="1968634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Immediate Recognition and Management </a:t>
            </a:r>
            <a:br>
              <a:rPr lang="en-US" b="1" dirty="0" smtClean="0"/>
            </a:br>
            <a:r>
              <a:rPr lang="en-US" b="1" dirty="0" smtClean="0"/>
              <a:t>of Signs of Serious Illness in a Newborn</a:t>
            </a:r>
            <a:endParaRPr lang="en-US" b="1" dirty="0"/>
          </a:p>
        </p:txBody>
      </p:sp>
      <p:sp>
        <p:nvSpPr>
          <p:cNvPr id="3" name="Content Placeholder 2"/>
          <p:cNvSpPr>
            <a:spLocks noGrp="1"/>
          </p:cNvSpPr>
          <p:nvPr>
            <p:ph idx="1"/>
          </p:nvPr>
        </p:nvSpPr>
        <p:spPr>
          <a:xfrm>
            <a:off x="457200" y="1624012"/>
            <a:ext cx="8229600" cy="4525963"/>
          </a:xfrm>
        </p:spPr>
        <p:txBody>
          <a:bodyPr/>
          <a:lstStyle/>
          <a:p>
            <a:r>
              <a:rPr lang="en-US" sz="2800" dirty="0" smtClean="0">
                <a:solidFill>
                  <a:schemeClr val="tx1">
                    <a:lumMod val="65000"/>
                    <a:lumOff val="35000"/>
                  </a:schemeClr>
                </a:solidFill>
              </a:rPr>
              <a:t>Signs of serious illness in a newborn expanded in 2</a:t>
            </a:r>
            <a:r>
              <a:rPr lang="en-US" sz="2800" baseline="30000" dirty="0" smtClean="0">
                <a:solidFill>
                  <a:schemeClr val="tx1">
                    <a:lumMod val="65000"/>
                    <a:lumOff val="35000"/>
                  </a:schemeClr>
                </a:solidFill>
              </a:rPr>
              <a:t>nd</a:t>
            </a:r>
            <a:r>
              <a:rPr lang="en-US" sz="2800" dirty="0" smtClean="0">
                <a:solidFill>
                  <a:schemeClr val="tx1">
                    <a:lumMod val="65000"/>
                    <a:lumOff val="35000"/>
                  </a:schemeClr>
                </a:solidFill>
              </a:rPr>
              <a:t>  edition (e.g., lethargy, movement only when stimulated, hyperthermia in addition to hypothermia)</a:t>
            </a:r>
          </a:p>
          <a:p>
            <a:r>
              <a:rPr lang="en-US" sz="2800" dirty="0" smtClean="0">
                <a:solidFill>
                  <a:schemeClr val="tx1">
                    <a:lumMod val="65000"/>
                    <a:lumOff val="35000"/>
                  </a:schemeClr>
                </a:solidFill>
              </a:rPr>
              <a:t>Also</a:t>
            </a:r>
            <a:r>
              <a:rPr lang="en-US" sz="2800" dirty="0" smtClean="0">
                <a:solidFill>
                  <a:srgbClr val="002060"/>
                </a:solidFill>
              </a:rPr>
              <a:t> </a:t>
            </a:r>
            <a:r>
              <a:rPr lang="en-US" sz="2800" dirty="0" smtClean="0">
                <a:solidFill>
                  <a:schemeClr val="bg1">
                    <a:lumMod val="75000"/>
                  </a:schemeClr>
                </a:solidFill>
              </a:rPr>
              <a:t>updated initial antibiotic treatment and communication with family of newborn:</a:t>
            </a:r>
          </a:p>
          <a:p>
            <a:pPr lvl="1"/>
            <a:r>
              <a:rPr lang="en-US" sz="2400" dirty="0" smtClean="0">
                <a:solidFill>
                  <a:schemeClr val="tx1">
                    <a:lumMod val="65000"/>
                    <a:lumOff val="35000"/>
                  </a:schemeClr>
                </a:solidFill>
              </a:rPr>
              <a:t>Administer first dose of ampicillin (50 mg/kg body weight) and gentamycin (5 mg/kg body weight) IM for signs of serious illness; refer without delay.</a:t>
            </a:r>
          </a:p>
          <a:p>
            <a:pPr lvl="1"/>
            <a:r>
              <a:rPr lang="en-US" sz="2400" dirty="0" smtClean="0">
                <a:solidFill>
                  <a:schemeClr val="tx1">
                    <a:lumMod val="65000"/>
                    <a:lumOff val="35000"/>
                  </a:schemeClr>
                </a:solidFill>
              </a:rPr>
              <a:t>Inform mother and companion/family about what is happening and keep them updated as care is given.</a:t>
            </a:r>
            <a:endParaRPr lang="en-US" sz="240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41</a:t>
            </a:fld>
            <a:endParaRPr lang="en-US" dirty="0"/>
          </a:p>
        </p:txBody>
      </p:sp>
    </p:spTree>
    <p:extLst>
      <p:ext uri="{BB962C8B-B14F-4D97-AF65-F5344CB8AC3E}">
        <p14:creationId xmlns:p14="http://schemas.microsoft.com/office/powerpoint/2010/main" val="2408075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30275"/>
          </a:xfrm>
        </p:spPr>
        <p:txBody>
          <a:bodyPr/>
          <a:lstStyle/>
          <a:p>
            <a:r>
              <a:rPr lang="en-US" b="1" dirty="0" smtClean="0"/>
              <a:t>Management of Breathing Difficulty</a:t>
            </a:r>
            <a:endParaRPr lang="en-US" b="1" dirty="0"/>
          </a:p>
        </p:txBody>
      </p:sp>
      <p:sp>
        <p:nvSpPr>
          <p:cNvPr id="3" name="Content Placeholder 2"/>
          <p:cNvSpPr>
            <a:spLocks noGrp="1"/>
          </p:cNvSpPr>
          <p:nvPr>
            <p:ph idx="1"/>
          </p:nvPr>
        </p:nvSpPr>
        <p:spPr>
          <a:xfrm>
            <a:off x="304800" y="1158875"/>
            <a:ext cx="8534400" cy="4953000"/>
          </a:xfrm>
        </p:spPr>
        <p:txBody>
          <a:bodyPr/>
          <a:lstStyle/>
          <a:p>
            <a:r>
              <a:rPr lang="en-US" sz="2800" dirty="0" smtClean="0"/>
              <a:t>Drying, additional stimulation, and ventilation (if needed) in first minute</a:t>
            </a:r>
          </a:p>
          <a:p>
            <a:r>
              <a:rPr lang="en-US" sz="2800" dirty="0"/>
              <a:t>S</a:t>
            </a:r>
            <a:r>
              <a:rPr lang="en-US" sz="2800" dirty="0" smtClean="0"/>
              <a:t>uctioning </a:t>
            </a:r>
            <a:r>
              <a:rPr lang="en-US" sz="2800" i="1" dirty="0" smtClean="0"/>
              <a:t>only</a:t>
            </a:r>
            <a:r>
              <a:rPr lang="en-US" sz="2800" dirty="0" smtClean="0"/>
              <a:t> if amniotic fluid is meconium-stained or mouth/nose is full of secretions </a:t>
            </a:r>
            <a:r>
              <a:rPr lang="en-US" sz="2800" dirty="0" smtClean="0">
                <a:solidFill>
                  <a:schemeClr val="bg1">
                    <a:lumMod val="75000"/>
                  </a:schemeClr>
                </a:solidFill>
              </a:rPr>
              <a:t>(no routine suctioning)</a:t>
            </a:r>
          </a:p>
          <a:p>
            <a:r>
              <a:rPr lang="en-US" sz="2800" dirty="0" smtClean="0"/>
              <a:t>Resuscitation illustrations added and revised (new graphic demonstrating correct fit of mask; use of size 0 for small infants &lt; 2.5 kg)</a:t>
            </a:r>
          </a:p>
          <a:p>
            <a:r>
              <a:rPr lang="en-US" sz="2800" dirty="0" smtClean="0"/>
              <a:t>Added guidance on continuous positive airway pressure (CPAP) and safe use of oxygen in neonate (delivery method/nasal prongs; safe oxygen limit; risks)</a:t>
            </a:r>
            <a:endParaRPr lang="en-US" sz="280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42</a:t>
            </a:fld>
            <a:endParaRPr lang="en-US" dirty="0"/>
          </a:p>
        </p:txBody>
      </p:sp>
    </p:spTree>
    <p:extLst>
      <p:ext uri="{BB962C8B-B14F-4D97-AF65-F5344CB8AC3E}">
        <p14:creationId xmlns:p14="http://schemas.microsoft.com/office/powerpoint/2010/main" val="4258278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67"/>
            <a:ext cx="8229600" cy="1143000"/>
          </a:xfrm>
        </p:spPr>
        <p:txBody>
          <a:bodyPr>
            <a:normAutofit/>
          </a:bodyPr>
          <a:lstStyle/>
          <a:p>
            <a:r>
              <a:rPr lang="en-US" sz="3000" b="1" dirty="0" smtClean="0">
                <a:solidFill>
                  <a:srgbClr val="002060"/>
                </a:solidFill>
              </a:rPr>
              <a:t>New Section: Management of Asymptomatic Newborns Exposed to Infection</a:t>
            </a:r>
            <a:endParaRPr lang="en-US" sz="3000" b="1" dirty="0">
              <a:solidFill>
                <a:srgbClr val="002060"/>
              </a:solidFill>
            </a:endParaRPr>
          </a:p>
        </p:txBody>
      </p:sp>
      <p:sp>
        <p:nvSpPr>
          <p:cNvPr id="3" name="Content Placeholder 2"/>
          <p:cNvSpPr>
            <a:spLocks noGrp="1"/>
          </p:cNvSpPr>
          <p:nvPr>
            <p:ph idx="1"/>
          </p:nvPr>
        </p:nvSpPr>
        <p:spPr>
          <a:xfrm>
            <a:off x="457200" y="1282283"/>
            <a:ext cx="8229600" cy="5257800"/>
          </a:xfrm>
        </p:spPr>
        <p:txBody>
          <a:bodyPr/>
          <a:lstStyle/>
          <a:p>
            <a:pPr marL="0" indent="0">
              <a:buNone/>
            </a:pPr>
            <a:r>
              <a:rPr lang="en-GB" sz="2400" dirty="0" smtClean="0"/>
              <a:t>Treat with </a:t>
            </a:r>
            <a:r>
              <a:rPr lang="en-GB" sz="2400" dirty="0"/>
              <a:t>prophylactic </a:t>
            </a:r>
            <a:r>
              <a:rPr lang="en-GB" sz="2400" dirty="0" smtClean="0"/>
              <a:t>antibiotics—</a:t>
            </a:r>
            <a:r>
              <a:rPr lang="en-GB" sz="2400" b="1" dirty="0" smtClean="0"/>
              <a:t>ampicillin and </a:t>
            </a:r>
            <a:r>
              <a:rPr lang="en-GB" sz="2400" b="1" dirty="0"/>
              <a:t>gentamycin </a:t>
            </a:r>
            <a:r>
              <a:rPr lang="en-GB" sz="2400" b="1" dirty="0" smtClean="0"/>
              <a:t>IM</a:t>
            </a:r>
            <a:r>
              <a:rPr lang="en-GB" sz="2400" dirty="0" smtClean="0"/>
              <a:t>—for </a:t>
            </a:r>
            <a:r>
              <a:rPr lang="en-GB" sz="2400" b="1" dirty="0"/>
              <a:t>at least 2 days </a:t>
            </a:r>
            <a:r>
              <a:rPr lang="en-GB" sz="2400" dirty="0"/>
              <a:t>while infection is ruled </a:t>
            </a:r>
            <a:r>
              <a:rPr lang="en-GB" sz="2400" dirty="0" smtClean="0"/>
              <a:t>out.</a:t>
            </a:r>
            <a:endParaRPr lang="en-GB" sz="2400" dirty="0"/>
          </a:p>
          <a:p>
            <a:pPr marL="0" indent="0">
              <a:buNone/>
            </a:pPr>
            <a:r>
              <a:rPr lang="en-GB" sz="2400" b="1" dirty="0" smtClean="0"/>
              <a:t>Key indications</a:t>
            </a:r>
            <a:r>
              <a:rPr lang="en-GB" sz="2400" b="1" dirty="0"/>
              <a:t> </a:t>
            </a:r>
            <a:r>
              <a:rPr lang="en-GB" sz="2400" b="1" dirty="0" smtClean="0"/>
              <a:t>for </a:t>
            </a:r>
            <a:r>
              <a:rPr lang="en-GB" sz="2400" b="1" dirty="0" smtClean="0">
                <a:solidFill>
                  <a:schemeClr val="bg1">
                    <a:lumMod val="75000"/>
                  </a:schemeClr>
                </a:solidFill>
              </a:rPr>
              <a:t>prophylactic antibiotics: </a:t>
            </a:r>
            <a:endParaRPr lang="en-US" sz="2400" b="1" dirty="0">
              <a:solidFill>
                <a:schemeClr val="bg1">
                  <a:lumMod val="75000"/>
                </a:schemeClr>
              </a:solidFill>
            </a:endParaRPr>
          </a:p>
          <a:p>
            <a:pPr lvl="0"/>
            <a:r>
              <a:rPr lang="en-GB" sz="2400" dirty="0"/>
              <a:t>Preterm </a:t>
            </a:r>
            <a:r>
              <a:rPr lang="en-GB" sz="2400" dirty="0" smtClean="0"/>
              <a:t>prelabour </a:t>
            </a:r>
            <a:r>
              <a:rPr lang="en-GB" sz="2400" dirty="0"/>
              <a:t>rupture of membranes</a:t>
            </a:r>
            <a:endParaRPr lang="en-US" sz="2400" dirty="0"/>
          </a:p>
          <a:p>
            <a:pPr lvl="0"/>
            <a:r>
              <a:rPr lang="en-GB" sz="2400" dirty="0"/>
              <a:t>Membranes ruptured </a:t>
            </a:r>
            <a:r>
              <a:rPr lang="en-GB" sz="2400" dirty="0" smtClean="0"/>
              <a:t>&gt; 18 hours </a:t>
            </a:r>
            <a:r>
              <a:rPr lang="en-GB" sz="2400" dirty="0"/>
              <a:t>before birth</a:t>
            </a:r>
            <a:endParaRPr lang="en-US" sz="2400" dirty="0"/>
          </a:p>
          <a:p>
            <a:pPr lvl="0"/>
            <a:r>
              <a:rPr lang="en-GB" sz="2400" dirty="0"/>
              <a:t>Mother is being treated with antibiotics for chorioamnionitis</a:t>
            </a:r>
            <a:endParaRPr lang="en-US" sz="2400" dirty="0"/>
          </a:p>
          <a:p>
            <a:pPr lvl="0"/>
            <a:r>
              <a:rPr lang="en-GB" sz="2400" dirty="0"/>
              <a:t>Mother had fever greater than 38ºC before childbirth or during labour</a:t>
            </a:r>
            <a:endParaRPr lang="en-US" sz="2400" dirty="0"/>
          </a:p>
          <a:p>
            <a:pPr lvl="0"/>
            <a:r>
              <a:rPr lang="en-GB" sz="2400" dirty="0"/>
              <a:t>Amniotic fluid was </a:t>
            </a:r>
            <a:r>
              <a:rPr lang="en-GB" sz="2400" dirty="0" smtClean="0"/>
              <a:t>foul-smelling </a:t>
            </a:r>
            <a:r>
              <a:rPr lang="en-GB" sz="2400" dirty="0"/>
              <a:t>or purulent</a:t>
            </a:r>
            <a:endParaRPr lang="en-US" sz="2400" dirty="0"/>
          </a:p>
          <a:p>
            <a:pPr lvl="0"/>
            <a:r>
              <a:rPr lang="en-GB" sz="2400" dirty="0"/>
              <a:t>Mother </a:t>
            </a:r>
            <a:r>
              <a:rPr lang="en-GB" sz="2400" dirty="0" smtClean="0"/>
              <a:t>had Group </a:t>
            </a:r>
            <a:r>
              <a:rPr lang="en-GB" sz="2400" dirty="0"/>
              <a:t>B streptococcus colonization without adequate antibiotic therapy during labour</a:t>
            </a:r>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43</a:t>
            </a:fld>
            <a:endParaRPr lang="en-US" dirty="0"/>
          </a:p>
        </p:txBody>
      </p:sp>
    </p:spTree>
    <p:extLst>
      <p:ext uri="{BB962C8B-B14F-4D97-AF65-F5344CB8AC3E}">
        <p14:creationId xmlns:p14="http://schemas.microsoft.com/office/powerpoint/2010/main" val="3453910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80211"/>
            <a:ext cx="8458200" cy="1143000"/>
          </a:xfrm>
        </p:spPr>
        <p:txBody>
          <a:bodyPr>
            <a:normAutofit fontScale="90000"/>
          </a:bodyPr>
          <a:lstStyle/>
          <a:p>
            <a:r>
              <a:rPr lang="en-US" b="1" dirty="0" smtClean="0"/>
              <a:t>Early Management of </a:t>
            </a:r>
            <a:br>
              <a:rPr lang="en-US" b="1" dirty="0" smtClean="0"/>
            </a:br>
            <a:r>
              <a:rPr lang="en-US" b="1" dirty="0" smtClean="0"/>
              <a:t>Low Birth Weight Newborns</a:t>
            </a:r>
            <a:endParaRPr lang="en-US" b="1" dirty="0"/>
          </a:p>
        </p:txBody>
      </p:sp>
      <p:sp>
        <p:nvSpPr>
          <p:cNvPr id="3" name="Content Placeholder 2"/>
          <p:cNvSpPr>
            <a:spLocks noGrp="1"/>
          </p:cNvSpPr>
          <p:nvPr>
            <p:ph idx="1"/>
          </p:nvPr>
        </p:nvSpPr>
        <p:spPr>
          <a:xfrm>
            <a:off x="421105" y="1235075"/>
            <a:ext cx="8229600" cy="4953000"/>
          </a:xfrm>
        </p:spPr>
        <p:txBody>
          <a:bodyPr/>
          <a:lstStyle/>
          <a:p>
            <a:r>
              <a:rPr lang="en-US" sz="2600" dirty="0" smtClean="0"/>
              <a:t>Low birthweight (LBW)/prematurity categories expanded </a:t>
            </a:r>
            <a:r>
              <a:rPr lang="en-US" sz="2600" dirty="0" smtClean="0">
                <a:solidFill>
                  <a:schemeClr val="bg1">
                    <a:lumMod val="75000"/>
                  </a:schemeClr>
                </a:solidFill>
              </a:rPr>
              <a:t>to include: </a:t>
            </a:r>
          </a:p>
          <a:p>
            <a:pPr lvl="1"/>
            <a:r>
              <a:rPr lang="en-US" sz="2600" dirty="0"/>
              <a:t>LBW </a:t>
            </a:r>
            <a:r>
              <a:rPr lang="en-US" sz="2600" dirty="0" smtClean="0"/>
              <a:t>(&lt; 2500 gm), moderate to late </a:t>
            </a:r>
            <a:r>
              <a:rPr lang="en-US" sz="2600" dirty="0"/>
              <a:t>preterm </a:t>
            </a:r>
            <a:r>
              <a:rPr lang="en-US" sz="2600" dirty="0" smtClean="0"/>
              <a:t>(32</a:t>
            </a:r>
            <a:r>
              <a:rPr lang="en-US" sz="2600" dirty="0" smtClean="0">
                <a:latin typeface="Arial" panose="020B0604020202020204" pitchFamily="34" charset="0"/>
              </a:rPr>
              <a:t>‒</a:t>
            </a:r>
            <a:r>
              <a:rPr lang="en-US" sz="2600" dirty="0" smtClean="0"/>
              <a:t>36 weeks plus 6 days)</a:t>
            </a:r>
            <a:endParaRPr lang="en-US" sz="2600" dirty="0"/>
          </a:p>
          <a:p>
            <a:pPr lvl="1"/>
            <a:r>
              <a:rPr lang="en-US" sz="2600" dirty="0"/>
              <a:t>Very LBW (&lt; 1500 </a:t>
            </a:r>
            <a:r>
              <a:rPr lang="en-US" sz="2600" dirty="0" smtClean="0"/>
              <a:t>gm) </a:t>
            </a:r>
            <a:r>
              <a:rPr lang="en-US" sz="2600" dirty="0"/>
              <a:t>or very </a:t>
            </a:r>
            <a:r>
              <a:rPr lang="en-US" sz="2600" dirty="0" smtClean="0"/>
              <a:t>preterm (&lt; </a:t>
            </a:r>
            <a:r>
              <a:rPr lang="en-US" sz="2600" dirty="0"/>
              <a:t>32 weeks</a:t>
            </a:r>
            <a:r>
              <a:rPr lang="en-US" sz="2600" dirty="0" smtClean="0"/>
              <a:t>)</a:t>
            </a:r>
          </a:p>
          <a:p>
            <a:r>
              <a:rPr lang="en-US" sz="2600" dirty="0" smtClean="0"/>
              <a:t>Addition </a:t>
            </a:r>
            <a:r>
              <a:rPr lang="en-US" sz="2600" dirty="0"/>
              <a:t>of </a:t>
            </a:r>
            <a:r>
              <a:rPr lang="en-US" sz="2600" dirty="0" smtClean="0"/>
              <a:t>kangaroo mother care: early continuous and prolonged skin-to-skin and exclusive breastfeeding or feeding with breastmilk</a:t>
            </a:r>
          </a:p>
          <a:p>
            <a:r>
              <a:rPr lang="en-US" sz="2600" dirty="0"/>
              <a:t>Transfer of very </a:t>
            </a:r>
            <a:r>
              <a:rPr lang="en-US" sz="2600" dirty="0" smtClean="0"/>
              <a:t>LBW or very preterm infants </a:t>
            </a:r>
            <a:r>
              <a:rPr lang="en-US" sz="2600" dirty="0"/>
              <a:t>for specialized </a:t>
            </a:r>
            <a:r>
              <a:rPr lang="en-US" sz="2600" dirty="0" smtClean="0"/>
              <a:t>care</a:t>
            </a:r>
          </a:p>
          <a:p>
            <a:r>
              <a:rPr lang="en-US" sz="2600" dirty="0" smtClean="0"/>
              <a:t>Safe oxygen and antibiotic use in LBW infants</a:t>
            </a:r>
            <a:endParaRPr lang="en-US" sz="2600" dirty="0"/>
          </a:p>
          <a:p>
            <a:endParaRPr lang="en-US" sz="2600" dirty="0"/>
          </a:p>
          <a:p>
            <a:pPr marL="0" indent="0">
              <a:buNone/>
            </a:pPr>
            <a:endParaRPr lang="en-US" sz="2600" dirty="0" smtClean="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44</a:t>
            </a:fld>
            <a:endParaRPr lang="en-US" dirty="0"/>
          </a:p>
        </p:txBody>
      </p:sp>
    </p:spTree>
    <p:extLst>
      <p:ext uri="{BB962C8B-B14F-4D97-AF65-F5344CB8AC3E}">
        <p14:creationId xmlns:p14="http://schemas.microsoft.com/office/powerpoint/2010/main" val="2430684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447800"/>
          </a:xfrm>
        </p:spPr>
        <p:txBody>
          <a:bodyPr>
            <a:normAutofit fontScale="90000"/>
          </a:bodyPr>
          <a:lstStyle/>
          <a:p>
            <a:r>
              <a:rPr lang="en-US" sz="3600" b="1" dirty="0" smtClean="0"/>
              <a:t>Revisions Related to</a:t>
            </a:r>
            <a:r>
              <a:rPr lang="en-US" sz="3600" b="1" dirty="0"/>
              <a:t/>
            </a:r>
            <a:br>
              <a:rPr lang="en-US" sz="3600" b="1" dirty="0"/>
            </a:br>
            <a:r>
              <a:rPr lang="en-US" sz="3600" b="1" dirty="0" smtClean="0">
                <a:solidFill>
                  <a:srgbClr val="002060"/>
                </a:solidFill>
              </a:rPr>
              <a:t>Prevention and Management of Infection in Pregnancy and Childbirth</a:t>
            </a:r>
            <a:endParaRPr lang="en-US" sz="3600" b="1" dirty="0">
              <a:solidFill>
                <a:srgbClr val="002060"/>
              </a:solidFill>
            </a:endParaRPr>
          </a:p>
        </p:txBody>
      </p:sp>
      <p:pic>
        <p:nvPicPr>
          <p:cNvPr id="2" name="Picture 1"/>
          <p:cNvPicPr>
            <a:picLocks noChangeAspect="1"/>
          </p:cNvPicPr>
          <p:nvPr/>
        </p:nvPicPr>
        <p:blipFill>
          <a:blip r:embed="rId3"/>
          <a:stretch>
            <a:fillRect/>
          </a:stretch>
        </p:blipFill>
        <p:spPr>
          <a:xfrm>
            <a:off x="3212474" y="2196638"/>
            <a:ext cx="2719052" cy="4115157"/>
          </a:xfrm>
          <a:prstGeom prst="rect">
            <a:avLst/>
          </a:prstGeom>
        </p:spPr>
      </p:pic>
      <p:sp>
        <p:nvSpPr>
          <p:cNvPr id="3" name="Slide Number Placeholder 2"/>
          <p:cNvSpPr>
            <a:spLocks noGrp="1"/>
          </p:cNvSpPr>
          <p:nvPr>
            <p:ph type="sldNum" sz="quarter" idx="10"/>
          </p:nvPr>
        </p:nvSpPr>
        <p:spPr/>
        <p:txBody>
          <a:bodyPr/>
          <a:lstStyle/>
          <a:p>
            <a:pPr>
              <a:defRPr/>
            </a:pPr>
            <a:fld id="{FB7F6CA6-AB2A-454F-BC4F-F3F64A77953D}" type="slidenum">
              <a:rPr lang="en-US" smtClean="0"/>
              <a:pPr>
                <a:defRPr/>
              </a:pPr>
              <a:t>45</a:t>
            </a:fld>
            <a:endParaRPr lang="en-US" dirty="0"/>
          </a:p>
        </p:txBody>
      </p:sp>
    </p:spTree>
    <p:extLst>
      <p:ext uri="{BB962C8B-B14F-4D97-AF65-F5344CB8AC3E}">
        <p14:creationId xmlns:p14="http://schemas.microsoft.com/office/powerpoint/2010/main" val="40570900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normAutofit fontScale="90000"/>
          </a:bodyPr>
          <a:lstStyle/>
          <a:p>
            <a:r>
              <a:rPr lang="en-US" b="1" dirty="0" smtClean="0"/>
              <a:t>18 Updated </a:t>
            </a:r>
            <a:r>
              <a:rPr lang="en-US" b="1" i="1" dirty="0" smtClean="0"/>
              <a:t>MCPC</a:t>
            </a:r>
            <a:r>
              <a:rPr lang="en-US" b="1" dirty="0" smtClean="0"/>
              <a:t> Priority Chapters</a:t>
            </a:r>
            <a:endParaRPr lang="en-US" b="1" dirty="0"/>
          </a:p>
        </p:txBody>
      </p:sp>
      <p:graphicFrame>
        <p:nvGraphicFramePr>
          <p:cNvPr id="4" name="Content Placeholder 3"/>
          <p:cNvGraphicFramePr>
            <a:graphicFrameLocks noGrp="1"/>
          </p:cNvGraphicFramePr>
          <p:nvPr>
            <p:ph idx="1"/>
            <p:extLst/>
          </p:nvPr>
        </p:nvGraphicFramePr>
        <p:xfrm>
          <a:off x="457200" y="762000"/>
          <a:ext cx="8077200" cy="5569367"/>
        </p:xfrm>
        <a:graphic>
          <a:graphicData uri="http://schemas.openxmlformats.org/drawingml/2006/table">
            <a:tbl>
              <a:tblPr firstRow="1" firstCol="1" bandRow="1"/>
              <a:tblGrid>
                <a:gridCol w="2514600">
                  <a:extLst>
                    <a:ext uri="{9D8B030D-6E8A-4147-A177-3AD203B41FA5}">
                      <a16:colId xmlns:a16="http://schemas.microsoft.com/office/drawing/2014/main" xmlns="" val="20000"/>
                    </a:ext>
                  </a:extLst>
                </a:gridCol>
                <a:gridCol w="5562600">
                  <a:extLst>
                    <a:ext uri="{9D8B030D-6E8A-4147-A177-3AD203B41FA5}">
                      <a16:colId xmlns:a16="http://schemas.microsoft.com/office/drawing/2014/main" xmlns="" val="20001"/>
                    </a:ext>
                  </a:extLst>
                </a:gridCol>
              </a:tblGrid>
              <a:tr h="357287">
                <a:tc>
                  <a:txBody>
                    <a:bodyPr/>
                    <a:lstStyle/>
                    <a:p>
                      <a:pPr marL="0" marR="0" algn="l">
                        <a:lnSpc>
                          <a:spcPct val="115000"/>
                        </a:lnSpc>
                        <a:spcBef>
                          <a:spcPts val="0"/>
                        </a:spcBef>
                        <a:spcAft>
                          <a:spcPts val="0"/>
                        </a:spcAft>
                      </a:pPr>
                      <a:r>
                        <a:rPr lang="en-GB" sz="1800" b="1" dirty="0" smtClean="0">
                          <a:solidFill>
                            <a:srgbClr val="000000"/>
                          </a:solidFill>
                          <a:effectLst/>
                          <a:latin typeface="Gill Sans MT"/>
                          <a:ea typeface="SimSun"/>
                          <a:cs typeface="Arial"/>
                        </a:rPr>
                        <a:t>Chapter </a:t>
                      </a:r>
                      <a:r>
                        <a:rPr lang="en-GB" sz="1800" b="1" dirty="0">
                          <a:solidFill>
                            <a:srgbClr val="000000"/>
                          </a:solidFill>
                          <a:effectLst/>
                          <a:latin typeface="Gill Sans MT"/>
                          <a:ea typeface="SimSun"/>
                          <a:cs typeface="Arial"/>
                        </a:rPr>
                        <a:t>Category</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tc>
                  <a:txBody>
                    <a:bodyPr/>
                    <a:lstStyle/>
                    <a:p>
                      <a:pPr marL="0" marR="0" algn="l">
                        <a:lnSpc>
                          <a:spcPct val="115000"/>
                        </a:lnSpc>
                        <a:spcBef>
                          <a:spcPts val="0"/>
                        </a:spcBef>
                        <a:spcAft>
                          <a:spcPts val="0"/>
                        </a:spcAft>
                      </a:pPr>
                      <a:r>
                        <a:rPr lang="en-GB" sz="1800" b="1" dirty="0" smtClean="0">
                          <a:solidFill>
                            <a:schemeClr val="tx1"/>
                          </a:solidFill>
                          <a:effectLst/>
                          <a:latin typeface="Gill Sans MT"/>
                          <a:ea typeface="SimSun"/>
                          <a:cs typeface="Arial"/>
                        </a:rPr>
                        <a:t>First Edition </a:t>
                      </a:r>
                      <a:r>
                        <a:rPr lang="en-GB" sz="1800" b="1" dirty="0" smtClean="0">
                          <a:solidFill>
                            <a:srgbClr val="000000"/>
                          </a:solidFill>
                          <a:effectLst/>
                          <a:latin typeface="Gill Sans MT"/>
                          <a:ea typeface="SimSun"/>
                          <a:cs typeface="Arial"/>
                        </a:rPr>
                        <a:t>Chapters </a:t>
                      </a:r>
                      <a:r>
                        <a:rPr lang="en-GB" sz="1800" b="1" dirty="0">
                          <a:solidFill>
                            <a:srgbClr val="000000"/>
                          </a:solidFill>
                          <a:effectLst/>
                          <a:latin typeface="Gill Sans MT"/>
                          <a:ea typeface="SimSun"/>
                          <a:cs typeface="Arial"/>
                        </a:rPr>
                        <a:t>Revised</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extLst>
                  <a:ext uri="{0D108BD9-81ED-4DB2-BD59-A6C34878D82A}">
                    <a16:rowId xmlns:a16="http://schemas.microsoft.com/office/drawing/2014/main" xmlns="" val="10000"/>
                  </a:ext>
                </a:extLst>
              </a:tr>
              <a:tr h="1861599">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Clinical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Principles (Section 1)</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Emotional and psychological support</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Emergencies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General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Antibiotic therapy</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Operative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Normal labour and childbirth</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Newborn care principles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EF2"/>
                    </a:solidFill>
                  </a:tcPr>
                </a:tc>
                <a:extLst>
                  <a:ext uri="{0D108BD9-81ED-4DB2-BD59-A6C34878D82A}">
                    <a16:rowId xmlns:a16="http://schemas.microsoft.com/office/drawing/2014/main" xmlns="" val="10001"/>
                  </a:ext>
                </a:extLst>
              </a:tr>
              <a:tr h="2393485">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Symptoms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2)</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in early pregnancy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Elevated blood pressure, headache, blurred vision, convulsions or loss of consciousness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Fever during pregnancy and labour</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Fever after childbirth</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Difficulty in breathing</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Prelabour rupture of membranes </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b="0" dirty="0">
                          <a:solidFill>
                            <a:schemeClr val="tx1"/>
                          </a:solidFill>
                          <a:effectLst/>
                          <a:latin typeface="Gill Sans MT"/>
                          <a:ea typeface="Times New Roman"/>
                        </a:rPr>
                        <a:t>Immediate newborn conditions or </a:t>
                      </a:r>
                      <a:r>
                        <a:rPr lang="en-GB" sz="1800" b="0" dirty="0" smtClean="0">
                          <a:solidFill>
                            <a:schemeClr val="tx1"/>
                          </a:solidFill>
                          <a:effectLst/>
                          <a:latin typeface="Gill Sans MT"/>
                          <a:ea typeface="Times New Roman"/>
                        </a:rPr>
                        <a:t>problems</a:t>
                      </a:r>
                      <a:endParaRPr lang="en-US" sz="1800" b="0" dirty="0">
                        <a:solidFill>
                          <a:schemeClr val="tx1"/>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2F9"/>
                    </a:solidFill>
                  </a:tcPr>
                </a:tc>
                <a:extLst>
                  <a:ext uri="{0D108BD9-81ED-4DB2-BD59-A6C34878D82A}">
                    <a16:rowId xmlns:a16="http://schemas.microsoft.com/office/drawing/2014/main" xmlns="" val="10002"/>
                  </a:ext>
                </a:extLst>
              </a:tr>
              <a:tr h="797828">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Procedures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3)</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Induction and augmentation of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Manual removal of placenta</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Repair of vaginal and perineal tears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CEDEF2"/>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46</a:t>
            </a:fld>
            <a:endParaRPr lang="en-US" dirty="0"/>
          </a:p>
        </p:txBody>
      </p:sp>
    </p:spTree>
    <p:extLst>
      <p:ext uri="{BB962C8B-B14F-4D97-AF65-F5344CB8AC3E}">
        <p14:creationId xmlns:p14="http://schemas.microsoft.com/office/powerpoint/2010/main" val="33944680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Prevention </a:t>
            </a:r>
            <a:r>
              <a:rPr lang="en-US" b="1" dirty="0"/>
              <a:t>and Management of Infection in Pregnancy and </a:t>
            </a:r>
            <a:r>
              <a:rPr lang="en-US" b="1" dirty="0" smtClean="0"/>
              <a:t>Childbirth </a:t>
            </a:r>
            <a:endParaRPr lang="en-US" b="1" dirty="0"/>
          </a:p>
        </p:txBody>
      </p:sp>
      <p:sp>
        <p:nvSpPr>
          <p:cNvPr id="4" name="Content Placeholder 3"/>
          <p:cNvSpPr>
            <a:spLocks noGrp="1"/>
          </p:cNvSpPr>
          <p:nvPr>
            <p:ph idx="1"/>
          </p:nvPr>
        </p:nvSpPr>
        <p:spPr>
          <a:xfrm>
            <a:off x="457200" y="1828800"/>
            <a:ext cx="8229600" cy="4191000"/>
          </a:xfrm>
        </p:spPr>
        <p:txBody>
          <a:bodyPr/>
          <a:lstStyle/>
          <a:p>
            <a:pPr marL="0" indent="0">
              <a:buNone/>
            </a:pPr>
            <a:r>
              <a:rPr lang="en-GB" sz="2400" b="1" dirty="0" smtClean="0"/>
              <a:t>Revisions incorporate:</a:t>
            </a:r>
          </a:p>
          <a:p>
            <a:pPr lvl="1"/>
            <a:r>
              <a:rPr lang="en-GB" sz="2400" dirty="0"/>
              <a:t>Antibiotic </a:t>
            </a:r>
            <a:r>
              <a:rPr lang="en-GB" sz="2400" dirty="0" smtClean="0"/>
              <a:t>therapy (key principles)</a:t>
            </a:r>
          </a:p>
          <a:p>
            <a:pPr lvl="1"/>
            <a:r>
              <a:rPr lang="en-GB" sz="2400" dirty="0" smtClean="0"/>
              <a:t>WHO’s 2015 </a:t>
            </a:r>
            <a:r>
              <a:rPr lang="en-GB" sz="2400" dirty="0"/>
              <a:t>Global Recommendations for Prevention and Treatment of </a:t>
            </a:r>
            <a:r>
              <a:rPr lang="en-GB" sz="2400" dirty="0" smtClean="0"/>
              <a:t>Maternal Peripartum Infections</a:t>
            </a:r>
          </a:p>
          <a:p>
            <a:pPr lvl="1"/>
            <a:r>
              <a:rPr lang="en-GB" sz="2400" dirty="0" smtClean="0"/>
              <a:t>Updated </a:t>
            </a:r>
            <a:r>
              <a:rPr lang="en-GB" sz="2400" dirty="0"/>
              <a:t>summary tables of </a:t>
            </a:r>
            <a:r>
              <a:rPr lang="en-GB" sz="2400" dirty="0" smtClean="0"/>
              <a:t>clinical </a:t>
            </a:r>
            <a:r>
              <a:rPr lang="en-GB" sz="2400" dirty="0"/>
              <a:t>presentation </a:t>
            </a:r>
            <a:r>
              <a:rPr lang="en-GB" sz="2400" dirty="0" smtClean="0"/>
              <a:t>of </a:t>
            </a:r>
            <a:r>
              <a:rPr lang="en-GB" sz="2400" dirty="0"/>
              <a:t>common infections in pregnancy and </a:t>
            </a:r>
            <a:r>
              <a:rPr lang="en-GB" sz="2400" dirty="0" smtClean="0"/>
              <a:t>after childbirth</a:t>
            </a:r>
          </a:p>
          <a:p>
            <a:pPr lvl="1"/>
            <a:r>
              <a:rPr lang="en-GB" sz="2400" dirty="0" smtClean="0"/>
              <a:t>Revised antibiotic treatment recommendations for several infections</a:t>
            </a:r>
          </a:p>
          <a:p>
            <a:pPr lvl="1"/>
            <a:r>
              <a:rPr lang="en-GB" sz="2400" dirty="0" smtClean="0"/>
              <a:t>Updated </a:t>
            </a:r>
            <a:r>
              <a:rPr lang="en-GB" sz="2400" dirty="0"/>
              <a:t>section on management of malaria in pregnant </a:t>
            </a:r>
            <a:r>
              <a:rPr lang="en-GB" sz="2400" dirty="0" smtClean="0"/>
              <a:t>women based on WHO’s </a:t>
            </a:r>
            <a:r>
              <a:rPr lang="en-GB" sz="2400" dirty="0"/>
              <a:t>2015 </a:t>
            </a:r>
            <a:r>
              <a:rPr lang="en-GB" sz="2400" dirty="0" smtClean="0"/>
              <a:t>Guidelines for the Treatment of Malaria </a:t>
            </a:r>
            <a:endParaRPr lang="en-US" sz="2000" dirty="0"/>
          </a:p>
          <a:p>
            <a:endParaRPr lang="en-US" sz="2000" dirty="0"/>
          </a:p>
        </p:txBody>
      </p:sp>
      <p:sp>
        <p:nvSpPr>
          <p:cNvPr id="2" name="Slide Number Placeholder 1"/>
          <p:cNvSpPr>
            <a:spLocks noGrp="1"/>
          </p:cNvSpPr>
          <p:nvPr>
            <p:ph type="sldNum" sz="quarter" idx="10"/>
          </p:nvPr>
        </p:nvSpPr>
        <p:spPr/>
        <p:txBody>
          <a:bodyPr/>
          <a:lstStyle/>
          <a:p>
            <a:pPr>
              <a:defRPr/>
            </a:pPr>
            <a:fld id="{EA0222A4-8AC8-48A7-9C6E-F978AD53429A}" type="slidenum">
              <a:rPr lang="en-US" smtClean="0"/>
              <a:pPr>
                <a:defRPr/>
              </a:pPr>
              <a:t>47</a:t>
            </a:fld>
            <a:endParaRPr lang="en-US" dirty="0"/>
          </a:p>
        </p:txBody>
      </p:sp>
    </p:spTree>
    <p:extLst>
      <p:ext uri="{BB962C8B-B14F-4D97-AF65-F5344CB8AC3E}">
        <p14:creationId xmlns:p14="http://schemas.microsoft.com/office/powerpoint/2010/main" val="4015956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Prevention and Management of Infection in Pregnancy and </a:t>
            </a:r>
            <a:r>
              <a:rPr lang="en-US" b="1" dirty="0" smtClean="0"/>
              <a:t>Childbirth (cont.)</a:t>
            </a:r>
            <a:endParaRPr lang="en-US" b="1" dirty="0"/>
          </a:p>
        </p:txBody>
      </p:sp>
      <p:sp>
        <p:nvSpPr>
          <p:cNvPr id="3" name="Content Placeholder 2"/>
          <p:cNvSpPr>
            <a:spLocks noGrp="1"/>
          </p:cNvSpPr>
          <p:nvPr>
            <p:ph idx="1"/>
          </p:nvPr>
        </p:nvSpPr>
        <p:spPr/>
        <p:txBody>
          <a:bodyPr/>
          <a:lstStyle/>
          <a:p>
            <a:pPr marL="0" lvl="0" indent="0">
              <a:buNone/>
            </a:pPr>
            <a:r>
              <a:rPr lang="en-GB" sz="2400" b="1" dirty="0" smtClean="0"/>
              <a:t>Antibiotic therapy principles: </a:t>
            </a:r>
          </a:p>
          <a:p>
            <a:r>
              <a:rPr lang="en-GB" sz="2400" dirty="0" smtClean="0"/>
              <a:t>Appropriate </a:t>
            </a:r>
            <a:r>
              <a:rPr lang="en-GB" sz="2400" dirty="0"/>
              <a:t>and inappropriate use of antibiotics for </a:t>
            </a:r>
            <a:r>
              <a:rPr lang="en-GB" sz="2400" dirty="0" smtClean="0"/>
              <a:t>infection prevention </a:t>
            </a:r>
            <a:r>
              <a:rPr lang="en-GB" sz="2400" dirty="0"/>
              <a:t>and treatment </a:t>
            </a:r>
            <a:endParaRPr lang="en-GB" sz="2400" dirty="0" smtClean="0"/>
          </a:p>
          <a:p>
            <a:r>
              <a:rPr lang="en-GB" sz="2400" dirty="0" smtClean="0"/>
              <a:t>Judicious </a:t>
            </a:r>
            <a:r>
              <a:rPr lang="en-GB" sz="2400" dirty="0"/>
              <a:t>use of antibiotics to reduce antimicrobial </a:t>
            </a:r>
            <a:r>
              <a:rPr lang="en-GB" sz="2400" dirty="0" smtClean="0"/>
              <a:t>resistance</a:t>
            </a:r>
            <a:r>
              <a:rPr lang="en-GB" sz="2400" dirty="0"/>
              <a:t> </a:t>
            </a:r>
            <a:r>
              <a:rPr lang="en-GB" sz="2400" dirty="0" smtClean="0"/>
              <a:t>(narrow spectrum antibiotic, correct dosing and duration)</a:t>
            </a:r>
            <a:endParaRPr lang="en-US" sz="2400" dirty="0"/>
          </a:p>
          <a:p>
            <a:pPr lvl="0"/>
            <a:r>
              <a:rPr lang="en-GB" sz="2400" dirty="0" smtClean="0"/>
              <a:t>Monitoring </a:t>
            </a:r>
            <a:r>
              <a:rPr lang="en-GB" sz="2400" dirty="0"/>
              <a:t>local </a:t>
            </a:r>
            <a:r>
              <a:rPr lang="en-GB" sz="2400" dirty="0" smtClean="0"/>
              <a:t>bacteria, antibiotic </a:t>
            </a:r>
            <a:r>
              <a:rPr lang="en-GB" sz="2400" dirty="0"/>
              <a:t>susceptibility and resistance patterns to inform antibiotic </a:t>
            </a:r>
            <a:r>
              <a:rPr lang="en-GB" sz="2400" dirty="0" smtClean="0"/>
              <a:t>selection, where feasible</a:t>
            </a:r>
          </a:p>
          <a:p>
            <a:pPr lvl="0"/>
            <a:r>
              <a:rPr lang="en-GB" sz="2400" dirty="0" smtClean="0"/>
              <a:t>Avoiding and managing antibiotic allergies, including anaphylaxis</a:t>
            </a:r>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48</a:t>
            </a:fld>
            <a:endParaRPr lang="en-US" dirty="0"/>
          </a:p>
        </p:txBody>
      </p:sp>
    </p:spTree>
    <p:extLst>
      <p:ext uri="{BB962C8B-B14F-4D97-AF65-F5344CB8AC3E}">
        <p14:creationId xmlns:p14="http://schemas.microsoft.com/office/powerpoint/2010/main" val="251266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When Prophylactic Antibiotics Are Not Recommended  </a:t>
            </a:r>
            <a:endParaRPr lang="en-US" sz="3200" b="1" dirty="0"/>
          </a:p>
        </p:txBody>
      </p:sp>
      <p:sp>
        <p:nvSpPr>
          <p:cNvPr id="3" name="Content Placeholder 2"/>
          <p:cNvSpPr>
            <a:spLocks noGrp="1"/>
          </p:cNvSpPr>
          <p:nvPr>
            <p:ph idx="1"/>
          </p:nvPr>
        </p:nvSpPr>
        <p:spPr/>
        <p:txBody>
          <a:bodyPr/>
          <a:lstStyle/>
          <a:p>
            <a:pPr marL="0" lvl="0" indent="0">
              <a:buNone/>
            </a:pPr>
            <a:r>
              <a:rPr lang="en-GB" dirty="0" smtClean="0"/>
              <a:t>Prophylactic antibiotics are not recommended under these conditions:</a:t>
            </a:r>
          </a:p>
          <a:p>
            <a:pPr lvl="0"/>
            <a:r>
              <a:rPr lang="en-GB" dirty="0" smtClean="0"/>
              <a:t>Uncomplicated </a:t>
            </a:r>
            <a:r>
              <a:rPr lang="en-GB" dirty="0"/>
              <a:t>vaginal birth</a:t>
            </a:r>
            <a:endParaRPr lang="en-US" dirty="0"/>
          </a:p>
          <a:p>
            <a:pPr lvl="0"/>
            <a:r>
              <a:rPr lang="en-GB" dirty="0"/>
              <a:t>Operative vaginal birth</a:t>
            </a:r>
            <a:endParaRPr lang="en-US" dirty="0"/>
          </a:p>
          <a:p>
            <a:pPr lvl="0"/>
            <a:r>
              <a:rPr lang="en-GB" dirty="0"/>
              <a:t>Episiotomy </a:t>
            </a:r>
            <a:endParaRPr lang="en-US" dirty="0"/>
          </a:p>
          <a:p>
            <a:pPr lvl="0"/>
            <a:r>
              <a:rPr lang="en-GB" dirty="0" smtClean="0"/>
              <a:t>First- </a:t>
            </a:r>
            <a:r>
              <a:rPr lang="en-GB" dirty="0"/>
              <a:t>or second-degree </a:t>
            </a:r>
            <a:r>
              <a:rPr lang="en-GB" dirty="0" smtClean="0"/>
              <a:t>lacerations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49</a:t>
            </a:fld>
            <a:endParaRPr lang="en-US" dirty="0"/>
          </a:p>
        </p:txBody>
      </p:sp>
    </p:spTree>
    <p:extLst>
      <p:ext uri="{BB962C8B-B14F-4D97-AF65-F5344CB8AC3E}">
        <p14:creationId xmlns:p14="http://schemas.microsoft.com/office/powerpoint/2010/main" val="544440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dirty="0" smtClean="0">
                <a:solidFill>
                  <a:schemeClr val="tx2"/>
                </a:solidFill>
              </a:rPr>
              <a:t>MCPC</a:t>
            </a:r>
            <a:r>
              <a:rPr lang="en-US" b="1" dirty="0" smtClean="0">
                <a:solidFill>
                  <a:srgbClr val="002060"/>
                </a:solidFill>
              </a:rPr>
              <a:t> </a:t>
            </a:r>
            <a:r>
              <a:rPr lang="en-US" b="1" dirty="0" smtClean="0">
                <a:solidFill>
                  <a:schemeClr val="tx2"/>
                </a:solidFill>
              </a:rPr>
              <a:t>Revision</a:t>
            </a:r>
            <a:r>
              <a:rPr lang="en-US" b="1" dirty="0" smtClean="0"/>
              <a:t> Process</a:t>
            </a:r>
            <a:endParaRPr lang="en-US" b="1" dirty="0"/>
          </a:p>
        </p:txBody>
      </p:sp>
      <p:sp>
        <p:nvSpPr>
          <p:cNvPr id="3" name="Content Placeholder 2"/>
          <p:cNvSpPr>
            <a:spLocks noGrp="1"/>
          </p:cNvSpPr>
          <p:nvPr>
            <p:ph idx="1"/>
          </p:nvPr>
        </p:nvSpPr>
        <p:spPr>
          <a:xfrm>
            <a:off x="228600" y="1161052"/>
            <a:ext cx="8763000" cy="5105400"/>
          </a:xfrm>
        </p:spPr>
        <p:txBody>
          <a:bodyPr/>
          <a:lstStyle/>
          <a:p>
            <a:r>
              <a:rPr lang="en-US" sz="2400" b="1" dirty="0" smtClean="0"/>
              <a:t>User survey </a:t>
            </a:r>
            <a:r>
              <a:rPr lang="en-US" sz="2400" dirty="0" smtClean="0"/>
              <a:t>conducted in </a:t>
            </a:r>
            <a:r>
              <a:rPr lang="en-US" sz="2400" b="1" dirty="0" smtClean="0"/>
              <a:t>2015</a:t>
            </a:r>
            <a:r>
              <a:rPr lang="en-US" sz="2400" dirty="0" smtClean="0"/>
              <a:t> to </a:t>
            </a:r>
            <a:r>
              <a:rPr lang="en-US" sz="2400" dirty="0"/>
              <a:t>solicit </a:t>
            </a:r>
            <a:r>
              <a:rPr lang="en-US" sz="2400" dirty="0" smtClean="0"/>
              <a:t>stakeholder feedback to inform </a:t>
            </a:r>
            <a:r>
              <a:rPr lang="en-US" sz="2400" dirty="0"/>
              <a:t>revisions </a:t>
            </a:r>
            <a:endParaRPr lang="en-US" sz="2400" dirty="0" smtClean="0"/>
          </a:p>
          <a:p>
            <a:r>
              <a:rPr lang="en-US" sz="2400" dirty="0" smtClean="0"/>
              <a:t>Core team of </a:t>
            </a:r>
            <a:r>
              <a:rPr lang="en-US" sz="2400" b="1" dirty="0" smtClean="0"/>
              <a:t>WHO, partners and external experts </a:t>
            </a:r>
            <a:r>
              <a:rPr lang="en-US" sz="2400" dirty="0" smtClean="0"/>
              <a:t>prioritized </a:t>
            </a:r>
            <a:r>
              <a:rPr lang="en-US" sz="2400" b="1" dirty="0" smtClean="0"/>
              <a:t>18 chapters for revision</a:t>
            </a:r>
            <a:endParaRPr lang="en-US" sz="2400" dirty="0" smtClean="0"/>
          </a:p>
          <a:p>
            <a:r>
              <a:rPr lang="en-US" sz="2400" b="1" dirty="0" smtClean="0"/>
              <a:t>WHO</a:t>
            </a:r>
            <a:r>
              <a:rPr lang="en-US" sz="2400" dirty="0" smtClean="0"/>
              <a:t> and </a:t>
            </a:r>
            <a:r>
              <a:rPr lang="en-US" sz="2400" b="1" dirty="0" smtClean="0"/>
              <a:t>MCSP </a:t>
            </a:r>
            <a:r>
              <a:rPr lang="en-US" sz="2400" dirty="0" smtClean="0"/>
              <a:t>members assigned as </a:t>
            </a:r>
            <a:r>
              <a:rPr lang="en-US" sz="2400" b="1" dirty="0" smtClean="0"/>
              <a:t>technical co-leads </a:t>
            </a:r>
            <a:r>
              <a:rPr lang="en-US" sz="2400" dirty="0" smtClean="0"/>
              <a:t>for each chapter </a:t>
            </a:r>
            <a:r>
              <a:rPr lang="en-US" sz="2400" dirty="0" smtClean="0">
                <a:solidFill>
                  <a:schemeClr val="bg1">
                    <a:lumMod val="75000"/>
                  </a:schemeClr>
                </a:solidFill>
              </a:rPr>
              <a:t>targeted for revision</a:t>
            </a:r>
          </a:p>
          <a:p>
            <a:r>
              <a:rPr lang="en-US" sz="2400" dirty="0" smtClean="0"/>
              <a:t>Revisions had to be consistent with </a:t>
            </a:r>
            <a:r>
              <a:rPr lang="en-US" sz="2400" b="1" dirty="0" smtClean="0"/>
              <a:t>previously updated WHO guidelines</a:t>
            </a:r>
            <a:r>
              <a:rPr lang="en-US" sz="2400" b="1" dirty="0"/>
              <a:t> </a:t>
            </a:r>
            <a:r>
              <a:rPr lang="en-US" sz="2400" b="1" dirty="0" smtClean="0"/>
              <a:t>and recommendations</a:t>
            </a:r>
          </a:p>
          <a:p>
            <a:r>
              <a:rPr lang="en-US" sz="2400" b="1" dirty="0" smtClean="0"/>
              <a:t>WHO Guideline Review Committee (GRC)</a:t>
            </a:r>
            <a:r>
              <a:rPr lang="en-US" sz="2400" dirty="0" smtClean="0"/>
              <a:t> requirement: two</a:t>
            </a:r>
            <a:r>
              <a:rPr lang="en-US" sz="2400" b="1" dirty="0" smtClean="0"/>
              <a:t> expert external reviewers</a:t>
            </a:r>
            <a:r>
              <a:rPr lang="en-US" sz="2400" dirty="0" smtClean="0"/>
              <a:t> for each revised chapter</a:t>
            </a:r>
          </a:p>
          <a:p>
            <a:r>
              <a:rPr lang="en-US" sz="2400" dirty="0" smtClean="0"/>
              <a:t>Every revision tracked in master list of  </a:t>
            </a:r>
            <a:r>
              <a:rPr lang="en-US" sz="2400" dirty="0" smtClean="0">
                <a:solidFill>
                  <a:schemeClr val="bg1">
                    <a:lumMod val="75000"/>
                  </a:schemeClr>
                </a:solidFill>
              </a:rPr>
              <a:t>2</a:t>
            </a:r>
            <a:r>
              <a:rPr lang="en-US" sz="2400" baseline="30000" dirty="0" smtClean="0">
                <a:solidFill>
                  <a:schemeClr val="bg1">
                    <a:lumMod val="75000"/>
                  </a:schemeClr>
                </a:solidFill>
              </a:rPr>
              <a:t>nd</a:t>
            </a:r>
            <a:r>
              <a:rPr lang="en-US" sz="2400" dirty="0" smtClean="0">
                <a:solidFill>
                  <a:schemeClr val="bg1">
                    <a:lumMod val="75000"/>
                  </a:schemeClr>
                </a:solidFill>
              </a:rPr>
              <a:t> edition</a:t>
            </a:r>
            <a:r>
              <a:rPr lang="en-US" sz="2400" dirty="0" smtClean="0">
                <a:solidFill>
                  <a:srgbClr val="FF0000"/>
                </a:solidFill>
              </a:rPr>
              <a:t> </a:t>
            </a:r>
            <a:r>
              <a:rPr lang="en-US" sz="2400" i="1" dirty="0" smtClean="0"/>
              <a:t>MCPC</a:t>
            </a:r>
            <a:r>
              <a:rPr lang="en-US" sz="2400" dirty="0" smtClean="0"/>
              <a:t> changes</a:t>
            </a:r>
            <a:endParaRPr lang="en-US" sz="240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5</a:t>
            </a:fld>
            <a:endParaRPr lang="en-US" dirty="0"/>
          </a:p>
        </p:txBody>
      </p:sp>
    </p:spTree>
    <p:extLst>
      <p:ext uri="{BB962C8B-B14F-4D97-AF65-F5344CB8AC3E}">
        <p14:creationId xmlns:p14="http://schemas.microsoft.com/office/powerpoint/2010/main" val="375841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lstStyle/>
          <a:p>
            <a:r>
              <a:rPr lang="en-US" sz="3200" b="1" dirty="0" smtClean="0"/>
              <a:t>Indications for Prophylactic Antibiotics</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2329897"/>
              </p:ext>
            </p:extLst>
          </p:nvPr>
        </p:nvGraphicFramePr>
        <p:xfrm>
          <a:off x="342900" y="1066800"/>
          <a:ext cx="8458200" cy="5056072"/>
        </p:xfrm>
        <a:graphic>
          <a:graphicData uri="http://schemas.openxmlformats.org/drawingml/2006/table">
            <a:tbl>
              <a:tblPr firstRow="1" firstCol="1" bandRow="1"/>
              <a:tblGrid>
                <a:gridCol w="4581853">
                  <a:extLst>
                    <a:ext uri="{9D8B030D-6E8A-4147-A177-3AD203B41FA5}">
                      <a16:colId xmlns:a16="http://schemas.microsoft.com/office/drawing/2014/main" xmlns="" val="20000"/>
                    </a:ext>
                  </a:extLst>
                </a:gridCol>
                <a:gridCol w="3876347">
                  <a:extLst>
                    <a:ext uri="{9D8B030D-6E8A-4147-A177-3AD203B41FA5}">
                      <a16:colId xmlns:a16="http://schemas.microsoft.com/office/drawing/2014/main" xmlns="" val="20001"/>
                    </a:ext>
                  </a:extLst>
                </a:gridCol>
              </a:tblGrid>
              <a:tr h="507525">
                <a:tc>
                  <a:txBody>
                    <a:bodyPr/>
                    <a:lstStyle/>
                    <a:p>
                      <a:pPr marL="0" marR="0">
                        <a:spcBef>
                          <a:spcPts val="600"/>
                        </a:spcBef>
                        <a:spcAft>
                          <a:spcPts val="600"/>
                        </a:spcAft>
                      </a:pPr>
                      <a:r>
                        <a:rPr lang="en-GB" sz="1800" b="1" dirty="0">
                          <a:effectLst/>
                          <a:latin typeface="Gill Sans MT"/>
                          <a:ea typeface="SimSun"/>
                          <a:cs typeface="Times New Roman"/>
                        </a:rPr>
                        <a:t>Obstetrical procedure or condition</a:t>
                      </a:r>
                      <a:endParaRPr lang="en-US" sz="1800"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9CFF"/>
                    </a:solidFill>
                  </a:tcPr>
                </a:tc>
                <a:tc>
                  <a:txBody>
                    <a:bodyPr/>
                    <a:lstStyle/>
                    <a:p>
                      <a:pPr marL="0" marR="0">
                        <a:spcBef>
                          <a:spcPts val="600"/>
                        </a:spcBef>
                        <a:spcAft>
                          <a:spcPts val="600"/>
                        </a:spcAft>
                      </a:pPr>
                      <a:r>
                        <a:rPr lang="en-US" sz="1800" b="1" dirty="0">
                          <a:effectLst/>
                          <a:latin typeface="Gill Sans MT"/>
                          <a:ea typeface="SimSun"/>
                          <a:cs typeface="Times New Roman"/>
                        </a:rPr>
                        <a:t>Recommended antibiotic(s) and dosage</a:t>
                      </a:r>
                      <a:endParaRPr lang="en-US" sz="1800"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9CFF"/>
                    </a:solidFill>
                  </a:tcPr>
                </a:tc>
                <a:extLst>
                  <a:ext uri="{0D108BD9-81ED-4DB2-BD59-A6C34878D82A}">
                    <a16:rowId xmlns:a16="http://schemas.microsoft.com/office/drawing/2014/main" xmlns="" val="10000"/>
                  </a:ext>
                </a:extLst>
              </a:tr>
              <a:tr h="2092296">
                <a:tc>
                  <a:txBody>
                    <a:bodyPr/>
                    <a:lstStyle/>
                    <a:p>
                      <a:pPr marL="342900" marR="0" lvl="0" indent="-342900">
                        <a:spcBef>
                          <a:spcPts val="0"/>
                        </a:spcBef>
                        <a:spcAft>
                          <a:spcPts val="0"/>
                        </a:spcAft>
                        <a:buFont typeface="Gill Sans MT"/>
                        <a:buChar char="•"/>
                        <a:tabLst>
                          <a:tab pos="114300" algn="l"/>
                        </a:tabLst>
                      </a:pPr>
                      <a:r>
                        <a:rPr lang="en-US" sz="1800" b="1" dirty="0">
                          <a:effectLst/>
                          <a:latin typeface="Gill Sans MT"/>
                          <a:ea typeface="SimSun"/>
                          <a:cs typeface="Times New Roman"/>
                        </a:rPr>
                        <a:t>Caesarean section </a:t>
                      </a:r>
                      <a:r>
                        <a:rPr lang="en-US" sz="1800" dirty="0">
                          <a:effectLst/>
                          <a:latin typeface="Gill Sans MT"/>
                          <a:ea typeface="SimSun"/>
                          <a:cs typeface="Times New Roman"/>
                        </a:rPr>
                        <a:t>(elective and emergency</a:t>
                      </a:r>
                      <a:r>
                        <a:rPr lang="en-US" sz="1800" dirty="0" smtClean="0">
                          <a:effectLst/>
                          <a:latin typeface="Gill Sans MT"/>
                          <a:ea typeface="SimSun"/>
                          <a:cs typeface="Times New Roman"/>
                        </a:rPr>
                        <a:t>) </a:t>
                      </a:r>
                    </a:p>
                    <a:p>
                      <a:pPr marL="800100" marR="0" lvl="1" indent="-342900">
                        <a:spcBef>
                          <a:spcPts val="0"/>
                        </a:spcBef>
                        <a:spcAft>
                          <a:spcPts val="0"/>
                        </a:spcAft>
                        <a:buFont typeface="Gill Sans MT"/>
                        <a:buChar char="•"/>
                        <a:tabLst>
                          <a:tab pos="114300" algn="l"/>
                        </a:tabLst>
                      </a:pPr>
                      <a:r>
                        <a:rPr lang="en-US" sz="1800" b="1" dirty="0" smtClean="0">
                          <a:effectLst/>
                          <a:latin typeface="Gill Sans MT"/>
                          <a:ea typeface="SimSun"/>
                          <a:cs typeface="Times New Roman"/>
                        </a:rPr>
                        <a:t>Administer </a:t>
                      </a:r>
                      <a:r>
                        <a:rPr lang="en-US" sz="1800" b="1" i="1" dirty="0">
                          <a:effectLst/>
                          <a:latin typeface="Gill Sans MT"/>
                          <a:ea typeface="SimSun"/>
                          <a:cs typeface="Times New Roman"/>
                        </a:rPr>
                        <a:t>before </a:t>
                      </a:r>
                      <a:r>
                        <a:rPr lang="en-US" sz="1800" dirty="0">
                          <a:effectLst/>
                          <a:latin typeface="Gill Sans MT"/>
                          <a:ea typeface="SimSun"/>
                          <a:cs typeface="Times New Roman"/>
                        </a:rPr>
                        <a:t>the procedure, not </a:t>
                      </a:r>
                      <a:r>
                        <a:rPr lang="en-US" sz="1800" i="1" dirty="0">
                          <a:effectLst/>
                          <a:latin typeface="Gill Sans MT"/>
                          <a:ea typeface="SimSun"/>
                          <a:cs typeface="Times New Roman"/>
                        </a:rPr>
                        <a:t>after</a:t>
                      </a:r>
                      <a:r>
                        <a:rPr lang="en-US" sz="1800" dirty="0">
                          <a:effectLst/>
                          <a:latin typeface="Gill Sans MT"/>
                          <a:ea typeface="SimSun"/>
                          <a:cs typeface="Times New Roman"/>
                        </a:rPr>
                        <a:t> clamping and cutting the </a:t>
                      </a:r>
                      <a:r>
                        <a:rPr lang="en-US" sz="1800" dirty="0" smtClean="0">
                          <a:effectLst/>
                          <a:latin typeface="Gill Sans MT"/>
                          <a:ea typeface="SimSun"/>
                          <a:cs typeface="Times New Roman"/>
                        </a:rPr>
                        <a:t>cord </a:t>
                      </a:r>
                    </a:p>
                    <a:p>
                      <a:pPr marL="800100" marR="0" lvl="1" indent="-342900">
                        <a:spcBef>
                          <a:spcPts val="0"/>
                        </a:spcBef>
                        <a:spcAft>
                          <a:spcPts val="0"/>
                        </a:spcAft>
                        <a:buFont typeface="Gill Sans MT"/>
                        <a:buChar char="•"/>
                        <a:tabLst>
                          <a:tab pos="114300" algn="l"/>
                        </a:tabLst>
                      </a:pPr>
                      <a:r>
                        <a:rPr lang="en-US" sz="1800" dirty="0" smtClean="0">
                          <a:solidFill>
                            <a:schemeClr val="tx1"/>
                          </a:solidFill>
                          <a:effectLst/>
                          <a:latin typeface="Gill Sans MT"/>
                          <a:ea typeface="SimSun"/>
                          <a:cs typeface="Times New Roman"/>
                        </a:rPr>
                        <a:t>New recommendation </a:t>
                      </a:r>
                      <a:r>
                        <a:rPr lang="en-US" sz="1800" dirty="0" smtClean="0">
                          <a:effectLst/>
                          <a:latin typeface="Gill Sans MT"/>
                          <a:ea typeface="SimSun"/>
                          <a:cs typeface="Times New Roman"/>
                        </a:rPr>
                        <a:t>for </a:t>
                      </a:r>
                      <a:r>
                        <a:rPr lang="en-US" sz="1800" b="1" dirty="0">
                          <a:effectLst/>
                          <a:latin typeface="Gill Sans MT"/>
                          <a:ea typeface="SimSun"/>
                          <a:cs typeface="Times New Roman"/>
                        </a:rPr>
                        <a:t>cleansing the vagina </a:t>
                      </a:r>
                      <a:r>
                        <a:rPr lang="en-US" sz="1800" dirty="0">
                          <a:effectLst/>
                          <a:latin typeface="Gill Sans MT"/>
                          <a:ea typeface="SimSun"/>
                          <a:cs typeface="Times New Roman"/>
                        </a:rPr>
                        <a:t>with</a:t>
                      </a:r>
                      <a:r>
                        <a:rPr lang="en-GB" sz="1800" dirty="0">
                          <a:effectLst/>
                          <a:latin typeface="Gill Sans MT"/>
                          <a:ea typeface="SimSun"/>
                          <a:cs typeface="Times New Roman"/>
                        </a:rPr>
                        <a:t> </a:t>
                      </a:r>
                      <a:r>
                        <a:rPr lang="en-GB" sz="1800" dirty="0" smtClean="0">
                          <a:effectLst/>
                          <a:latin typeface="Gill Sans MT"/>
                          <a:ea typeface="SimSun"/>
                          <a:cs typeface="Times New Roman"/>
                        </a:rPr>
                        <a:t>povidone</a:t>
                      </a:r>
                      <a:r>
                        <a:rPr lang="en-US" sz="1800" dirty="0">
                          <a:effectLst/>
                          <a:latin typeface="Gill Sans MT"/>
                          <a:ea typeface="SimSun"/>
                          <a:cs typeface="Times New Roman"/>
                        </a:rPr>
                        <a:t>-iodine </a:t>
                      </a:r>
                      <a:r>
                        <a:rPr lang="en-US" sz="1800" dirty="0">
                          <a:solidFill>
                            <a:schemeClr val="tx1"/>
                          </a:solidFill>
                          <a:effectLst/>
                          <a:latin typeface="Gill Sans MT"/>
                          <a:ea typeface="SimSun"/>
                          <a:cs typeface="Times New Roman"/>
                        </a:rPr>
                        <a:t>before </a:t>
                      </a:r>
                      <a:r>
                        <a:rPr lang="en-US" sz="1800" dirty="0" smtClean="0">
                          <a:solidFill>
                            <a:schemeClr val="tx1"/>
                          </a:solidFill>
                          <a:effectLst/>
                          <a:latin typeface="Gill Sans MT"/>
                          <a:ea typeface="SimSun"/>
                          <a:cs typeface="Times New Roman"/>
                        </a:rPr>
                        <a:t>a</a:t>
                      </a:r>
                      <a:r>
                        <a:rPr lang="en-US" sz="1800" baseline="0" dirty="0" smtClean="0">
                          <a:solidFill>
                            <a:schemeClr val="tx1"/>
                          </a:solidFill>
                          <a:effectLst/>
                          <a:latin typeface="Gill Sans MT"/>
                          <a:ea typeface="SimSun"/>
                          <a:cs typeface="Times New Roman"/>
                        </a:rPr>
                        <a:t> caesarean</a:t>
                      </a:r>
                      <a:endParaRPr lang="en-US" sz="1800" dirty="0">
                        <a:solidFill>
                          <a:schemeClr val="tx1"/>
                        </a:solidFill>
                        <a:effectLst/>
                        <a:latin typeface="Garamond"/>
                        <a:ea typeface="SimSun"/>
                        <a:cs typeface="Times New Roman"/>
                      </a:endParaRPr>
                    </a:p>
                    <a:p>
                      <a:pPr marL="342900" marR="0" lvl="0" indent="-342900">
                        <a:spcBef>
                          <a:spcPts val="0"/>
                        </a:spcBef>
                        <a:spcAft>
                          <a:spcPts val="0"/>
                        </a:spcAft>
                        <a:buFont typeface="Gill Sans MT"/>
                        <a:buChar char="•"/>
                        <a:tabLst>
                          <a:tab pos="114300" algn="l"/>
                        </a:tabLst>
                      </a:pPr>
                      <a:r>
                        <a:rPr lang="en-US" sz="1800" b="1" dirty="0">
                          <a:effectLst/>
                          <a:latin typeface="Gill Sans MT"/>
                          <a:ea typeface="SimSun"/>
                          <a:cs typeface="Times New Roman"/>
                        </a:rPr>
                        <a:t>Manual removal of </a:t>
                      </a:r>
                      <a:r>
                        <a:rPr lang="en-US" sz="1800" b="1" dirty="0" smtClean="0">
                          <a:effectLst/>
                          <a:latin typeface="Gill Sans MT"/>
                          <a:ea typeface="SimSun"/>
                          <a:cs typeface="Times New Roman"/>
                        </a:rPr>
                        <a:t> </a:t>
                      </a:r>
                      <a:r>
                        <a:rPr lang="en-US" sz="1800" b="1" dirty="0">
                          <a:effectLst/>
                          <a:latin typeface="Gill Sans MT"/>
                          <a:ea typeface="SimSun"/>
                          <a:cs typeface="Times New Roman"/>
                        </a:rPr>
                        <a:t>placenta</a:t>
                      </a:r>
                      <a:endParaRPr lang="en-US" sz="1800" b="1" dirty="0">
                        <a:effectLst/>
                        <a:latin typeface="Garamond"/>
                        <a:ea typeface="SimSun"/>
                        <a:cs typeface="Times New Roman"/>
                      </a:endParaRPr>
                    </a:p>
                    <a:p>
                      <a:pPr marL="342900" marR="0" lvl="0" indent="-342900">
                        <a:spcBef>
                          <a:spcPts val="0"/>
                        </a:spcBef>
                        <a:spcAft>
                          <a:spcPts val="0"/>
                        </a:spcAft>
                        <a:buFont typeface="Gill Sans MT"/>
                        <a:buChar char="•"/>
                        <a:tabLst>
                          <a:tab pos="114300" algn="l"/>
                        </a:tabLst>
                      </a:pPr>
                      <a:r>
                        <a:rPr lang="en-US" sz="1800" dirty="0">
                          <a:effectLst/>
                          <a:latin typeface="Gill Sans MT"/>
                          <a:ea typeface="SimSun"/>
                          <a:cs typeface="Times New Roman"/>
                        </a:rPr>
                        <a:t>Placement of </a:t>
                      </a:r>
                      <a:r>
                        <a:rPr lang="en-US" sz="1800" b="1" dirty="0" smtClean="0">
                          <a:effectLst/>
                          <a:latin typeface="Gill Sans MT"/>
                          <a:ea typeface="SimSun"/>
                          <a:cs typeface="Times New Roman"/>
                        </a:rPr>
                        <a:t>uterine balloon</a:t>
                      </a:r>
                      <a:r>
                        <a:rPr lang="en-US" sz="1800" b="1" baseline="0" dirty="0" smtClean="0">
                          <a:effectLst/>
                          <a:latin typeface="Gill Sans MT"/>
                          <a:ea typeface="SimSun"/>
                          <a:cs typeface="Times New Roman"/>
                        </a:rPr>
                        <a:t> tamponade</a:t>
                      </a:r>
                      <a:endParaRPr lang="en-US" sz="1800" b="1"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Gill Sans MT"/>
                          <a:ea typeface="SimSun"/>
                          <a:cs typeface="Times New Roman"/>
                        </a:rPr>
                        <a:t>Single</a:t>
                      </a:r>
                      <a:r>
                        <a:rPr lang="en-US" sz="1800" b="1" spc="-50" dirty="0">
                          <a:effectLst/>
                          <a:latin typeface="Gill Sans MT"/>
                          <a:ea typeface="SimSun"/>
                          <a:cs typeface="Times New Roman"/>
                        </a:rPr>
                        <a:t> </a:t>
                      </a:r>
                      <a:r>
                        <a:rPr lang="en-US" sz="1800" b="1" dirty="0">
                          <a:effectLst/>
                          <a:latin typeface="Gill Sans MT"/>
                          <a:ea typeface="SimSun"/>
                          <a:cs typeface="Times New Roman"/>
                        </a:rPr>
                        <a:t>dose</a:t>
                      </a:r>
                      <a:r>
                        <a:rPr lang="en-US" sz="1800" b="1" spc="-55" dirty="0">
                          <a:effectLst/>
                          <a:latin typeface="Gill Sans MT"/>
                          <a:ea typeface="SimSun"/>
                          <a:cs typeface="Times New Roman"/>
                        </a:rPr>
                        <a:t> </a:t>
                      </a:r>
                      <a:r>
                        <a:rPr lang="en-US" sz="1800" dirty="0">
                          <a:effectLst/>
                          <a:latin typeface="Gill Sans MT"/>
                          <a:ea typeface="SimSun"/>
                          <a:cs typeface="Times New Roman"/>
                        </a:rPr>
                        <a:t>of</a:t>
                      </a:r>
                      <a:r>
                        <a:rPr lang="en-US" sz="1800" spc="-55" dirty="0">
                          <a:effectLst/>
                          <a:latin typeface="Gill Sans MT"/>
                          <a:ea typeface="SimSun"/>
                          <a:cs typeface="Times New Roman"/>
                        </a:rPr>
                        <a:t> </a:t>
                      </a:r>
                      <a:r>
                        <a:rPr lang="en-US" sz="1800" dirty="0">
                          <a:effectLst/>
                          <a:latin typeface="Gill Sans MT"/>
                          <a:ea typeface="SimSun"/>
                          <a:cs typeface="Times New Roman"/>
                        </a:rPr>
                        <a:t>antibiotics</a:t>
                      </a:r>
                      <a:r>
                        <a:rPr lang="en-US" sz="1800" spc="-55" dirty="0">
                          <a:effectLst/>
                          <a:latin typeface="Gill Sans MT"/>
                          <a:ea typeface="SimSun"/>
                          <a:cs typeface="Times New Roman"/>
                        </a:rPr>
                        <a:t> </a:t>
                      </a:r>
                      <a:r>
                        <a:rPr lang="en-US" sz="1800" dirty="0">
                          <a:effectLst/>
                          <a:latin typeface="Gill Sans MT"/>
                          <a:ea typeface="SimSun"/>
                          <a:cs typeface="Times New Roman"/>
                        </a:rPr>
                        <a:t>(ampicillin</a:t>
                      </a:r>
                      <a:r>
                        <a:rPr lang="en-US" sz="1800" spc="-50" dirty="0">
                          <a:effectLst/>
                          <a:latin typeface="Gill Sans MT"/>
                          <a:ea typeface="SimSun"/>
                          <a:cs typeface="Times New Roman"/>
                        </a:rPr>
                        <a:t> </a:t>
                      </a:r>
                      <a:r>
                        <a:rPr lang="en-US" sz="1800" dirty="0">
                          <a:effectLst/>
                          <a:latin typeface="Gill Sans MT"/>
                          <a:ea typeface="SimSun"/>
                          <a:cs typeface="Times New Roman"/>
                        </a:rPr>
                        <a:t>or</a:t>
                      </a:r>
                      <a:r>
                        <a:rPr lang="en-US" sz="1800" spc="-55" dirty="0">
                          <a:effectLst/>
                          <a:latin typeface="Gill Sans MT"/>
                          <a:ea typeface="SimSun"/>
                          <a:cs typeface="Times New Roman"/>
                        </a:rPr>
                        <a:t> </a:t>
                      </a:r>
                      <a:r>
                        <a:rPr lang="en-US" sz="1800" dirty="0">
                          <a:effectLst/>
                          <a:latin typeface="Gill Sans MT"/>
                          <a:ea typeface="SimSun"/>
                          <a:cs typeface="Times New Roman"/>
                        </a:rPr>
                        <a:t>first-generation</a:t>
                      </a:r>
                      <a:r>
                        <a:rPr lang="en-US" sz="1800" spc="385" dirty="0">
                          <a:effectLst/>
                          <a:latin typeface="Gill Sans MT"/>
                          <a:ea typeface="SimSun"/>
                          <a:cs typeface="Times New Roman"/>
                        </a:rPr>
                        <a:t> </a:t>
                      </a:r>
                      <a:r>
                        <a:rPr lang="en-US" sz="1800" dirty="0">
                          <a:effectLst/>
                          <a:latin typeface="Gill Sans MT"/>
                          <a:ea typeface="SimSun"/>
                          <a:cs typeface="Times New Roman"/>
                        </a:rPr>
                        <a:t>cephalosporin):</a:t>
                      </a:r>
                      <a:endParaRPr lang="en-US" sz="1800" dirty="0">
                        <a:effectLst/>
                        <a:latin typeface="Garamond"/>
                        <a:ea typeface="SimSun"/>
                        <a:cs typeface="Times New Roman"/>
                      </a:endParaRPr>
                    </a:p>
                    <a:p>
                      <a:pPr marL="342900" marR="0" lvl="0" indent="-342900">
                        <a:spcBef>
                          <a:spcPts val="0"/>
                        </a:spcBef>
                        <a:spcAft>
                          <a:spcPts val="0"/>
                        </a:spcAft>
                        <a:buFont typeface="Times New Roman"/>
                        <a:buChar char="•"/>
                        <a:tabLst>
                          <a:tab pos="117475" algn="l"/>
                        </a:tabLst>
                      </a:pPr>
                      <a:r>
                        <a:rPr lang="en-US" sz="1800" dirty="0">
                          <a:effectLst/>
                          <a:latin typeface="Gill Sans MT"/>
                          <a:ea typeface="SimSun"/>
                          <a:cs typeface="Times New Roman"/>
                        </a:rPr>
                        <a:t>Ampicillin</a:t>
                      </a:r>
                      <a:r>
                        <a:rPr lang="en-US" sz="1800" spc="-35" dirty="0">
                          <a:effectLst/>
                          <a:latin typeface="Gill Sans MT"/>
                          <a:ea typeface="SimSun"/>
                          <a:cs typeface="Times New Roman"/>
                        </a:rPr>
                        <a:t> </a:t>
                      </a:r>
                      <a:r>
                        <a:rPr lang="en-US" sz="1800" dirty="0">
                          <a:effectLst/>
                          <a:latin typeface="Gill Sans MT"/>
                          <a:ea typeface="SimSun"/>
                          <a:cs typeface="Times New Roman"/>
                        </a:rPr>
                        <a:t>2</a:t>
                      </a:r>
                      <a:r>
                        <a:rPr lang="en-US" sz="1800" spc="-30" dirty="0">
                          <a:effectLst/>
                          <a:latin typeface="Gill Sans MT"/>
                          <a:ea typeface="SimSun"/>
                          <a:cs typeface="Times New Roman"/>
                        </a:rPr>
                        <a:t> </a:t>
                      </a:r>
                      <a:r>
                        <a:rPr lang="en-US" sz="1800" dirty="0">
                          <a:effectLst/>
                          <a:latin typeface="Gill Sans MT"/>
                          <a:ea typeface="SimSun"/>
                          <a:cs typeface="Times New Roman"/>
                        </a:rPr>
                        <a:t>g</a:t>
                      </a:r>
                      <a:r>
                        <a:rPr lang="en-US" sz="1800" spc="-35" dirty="0">
                          <a:effectLst/>
                          <a:latin typeface="Gill Sans MT"/>
                          <a:ea typeface="SimSun"/>
                          <a:cs typeface="Times New Roman"/>
                        </a:rPr>
                        <a:t> </a:t>
                      </a:r>
                      <a:r>
                        <a:rPr lang="en-US" sz="1800" spc="5" dirty="0">
                          <a:effectLst/>
                          <a:latin typeface="Gill Sans MT"/>
                          <a:ea typeface="SimSun"/>
                          <a:cs typeface="Times New Roman"/>
                        </a:rPr>
                        <a:t>IV;</a:t>
                      </a:r>
                      <a:r>
                        <a:rPr lang="en-US" sz="1800" dirty="0">
                          <a:effectLst/>
                          <a:latin typeface="Gill Sans MT"/>
                          <a:ea typeface="Times New Roman"/>
                          <a:cs typeface="Times New Roman"/>
                        </a:rPr>
                        <a:t> </a:t>
                      </a:r>
                      <a:r>
                        <a:rPr lang="en-US" sz="1800" spc="5" dirty="0">
                          <a:effectLst/>
                          <a:latin typeface="Gill Sans MT"/>
                          <a:ea typeface="SimSun"/>
                          <a:cs typeface="Times New Roman"/>
                        </a:rPr>
                        <a:t>OR</a:t>
                      </a:r>
                      <a:r>
                        <a:rPr lang="en-US" sz="1800" spc="-30" dirty="0">
                          <a:effectLst/>
                          <a:latin typeface="Gill Sans MT"/>
                          <a:ea typeface="SimSun"/>
                          <a:cs typeface="Times New Roman"/>
                        </a:rPr>
                        <a:t> </a:t>
                      </a:r>
                      <a:endParaRPr lang="en-US" sz="1800" dirty="0">
                        <a:effectLst/>
                        <a:latin typeface="Garamond"/>
                        <a:ea typeface="SimSun"/>
                        <a:cs typeface="Times New Roman"/>
                      </a:endParaRPr>
                    </a:p>
                    <a:p>
                      <a:pPr marL="342900" marR="0" lvl="0" indent="-342900">
                        <a:spcBef>
                          <a:spcPts val="0"/>
                        </a:spcBef>
                        <a:spcAft>
                          <a:spcPts val="0"/>
                        </a:spcAft>
                        <a:buFont typeface="Times New Roman"/>
                        <a:buChar char="•"/>
                        <a:tabLst>
                          <a:tab pos="117475" algn="l"/>
                        </a:tabLst>
                      </a:pPr>
                      <a:r>
                        <a:rPr lang="en-US" sz="1800" dirty="0">
                          <a:effectLst/>
                          <a:latin typeface="Gill Sans MT"/>
                          <a:ea typeface="SimSun"/>
                          <a:cs typeface="Times New Roman"/>
                        </a:rPr>
                        <a:t>Cefazolin</a:t>
                      </a:r>
                      <a:r>
                        <a:rPr lang="en-US" sz="1800" spc="-25" dirty="0">
                          <a:effectLst/>
                          <a:latin typeface="Gill Sans MT"/>
                          <a:ea typeface="SimSun"/>
                          <a:cs typeface="Times New Roman"/>
                        </a:rPr>
                        <a:t> </a:t>
                      </a:r>
                      <a:r>
                        <a:rPr lang="en-US" sz="1800" dirty="0">
                          <a:effectLst/>
                          <a:latin typeface="Gill Sans MT"/>
                          <a:ea typeface="SimSun"/>
                          <a:cs typeface="Times New Roman"/>
                        </a:rPr>
                        <a:t>1</a:t>
                      </a:r>
                      <a:r>
                        <a:rPr lang="en-US" sz="1800" spc="-30" dirty="0">
                          <a:effectLst/>
                          <a:latin typeface="Gill Sans MT"/>
                          <a:ea typeface="SimSun"/>
                          <a:cs typeface="Times New Roman"/>
                        </a:rPr>
                        <a:t> </a:t>
                      </a:r>
                      <a:r>
                        <a:rPr lang="en-US" sz="1800" dirty="0">
                          <a:effectLst/>
                          <a:latin typeface="Gill Sans MT"/>
                          <a:ea typeface="SimSun"/>
                          <a:cs typeface="Times New Roman"/>
                        </a:rPr>
                        <a:t>g</a:t>
                      </a:r>
                      <a:r>
                        <a:rPr lang="en-US" sz="1800" spc="-25" dirty="0">
                          <a:effectLst/>
                          <a:latin typeface="Gill Sans MT"/>
                          <a:ea typeface="SimSun"/>
                          <a:cs typeface="Times New Roman"/>
                        </a:rPr>
                        <a:t> </a:t>
                      </a:r>
                      <a:r>
                        <a:rPr lang="en-US" sz="1800" spc="5" dirty="0" smtClean="0">
                          <a:effectLst/>
                          <a:latin typeface="Gill Sans MT"/>
                          <a:ea typeface="SimSun"/>
                          <a:cs typeface="Times New Roman"/>
                        </a:rPr>
                        <a:t>IV</a:t>
                      </a:r>
                      <a:endParaRPr lang="en-US" sz="1800"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97432">
                <a:tc>
                  <a:txBody>
                    <a:bodyPr/>
                    <a:lstStyle/>
                    <a:p>
                      <a:pPr marL="342900" marR="0" lvl="0" indent="-342900">
                        <a:spcBef>
                          <a:spcPts val="0"/>
                        </a:spcBef>
                        <a:spcAft>
                          <a:spcPts val="0"/>
                        </a:spcAft>
                        <a:buFont typeface="Gill Sans MT"/>
                        <a:buChar char="•"/>
                        <a:tabLst>
                          <a:tab pos="114300" algn="l"/>
                        </a:tabLst>
                      </a:pPr>
                      <a:r>
                        <a:rPr lang="en-US" sz="1800" dirty="0">
                          <a:effectLst/>
                          <a:latin typeface="Gill Sans MT"/>
                          <a:ea typeface="SimSun"/>
                          <a:cs typeface="Times New Roman"/>
                        </a:rPr>
                        <a:t>Repair of </a:t>
                      </a:r>
                      <a:r>
                        <a:rPr lang="en-US" sz="1800" b="1" dirty="0">
                          <a:effectLst/>
                          <a:latin typeface="Gill Sans MT"/>
                          <a:ea typeface="SimSun"/>
                          <a:cs typeface="Times New Roman"/>
                        </a:rPr>
                        <a:t>third and fourth degree </a:t>
                      </a:r>
                      <a:r>
                        <a:rPr lang="en-US" sz="1800" dirty="0">
                          <a:effectLst/>
                          <a:latin typeface="Gill Sans MT"/>
                          <a:ea typeface="SimSun"/>
                          <a:cs typeface="Times New Roman"/>
                        </a:rPr>
                        <a:t>lacerations</a:t>
                      </a:r>
                      <a:endParaRPr lang="en-US" sz="1800"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Gill Sans MT"/>
                          <a:ea typeface="SimSun"/>
                          <a:cs typeface="Times New Roman"/>
                        </a:rPr>
                        <a:t>Single dose </a:t>
                      </a:r>
                      <a:r>
                        <a:rPr lang="en-US" sz="1800" dirty="0">
                          <a:effectLst/>
                          <a:latin typeface="Gill Sans MT"/>
                          <a:ea typeface="SimSun"/>
                          <a:cs typeface="Times New Roman"/>
                        </a:rPr>
                        <a:t>of </a:t>
                      </a:r>
                      <a:r>
                        <a:rPr lang="en-US" sz="1800" dirty="0" smtClean="0">
                          <a:effectLst/>
                          <a:latin typeface="Gill Sans MT"/>
                          <a:ea typeface="SimSun"/>
                          <a:cs typeface="Times New Roman"/>
                        </a:rPr>
                        <a:t>antibiotic:</a:t>
                      </a:r>
                      <a:endParaRPr lang="en-US" sz="1800" dirty="0">
                        <a:effectLst/>
                        <a:latin typeface="Garamond"/>
                        <a:ea typeface="SimSun"/>
                        <a:cs typeface="Times New Roman"/>
                      </a:endParaRPr>
                    </a:p>
                    <a:p>
                      <a:pPr marL="342900" marR="0" lvl="0" indent="-342900">
                        <a:spcBef>
                          <a:spcPts val="0"/>
                        </a:spcBef>
                        <a:spcAft>
                          <a:spcPts val="0"/>
                        </a:spcAft>
                        <a:buFont typeface="Gill Sans MT"/>
                        <a:buChar char="•"/>
                        <a:tabLst>
                          <a:tab pos="117475" algn="l"/>
                        </a:tabLst>
                      </a:pPr>
                      <a:r>
                        <a:rPr lang="en-US" sz="1800" dirty="0">
                          <a:effectLst/>
                          <a:latin typeface="Gill Sans MT"/>
                          <a:ea typeface="SimSun"/>
                          <a:cs typeface="Times New Roman"/>
                        </a:rPr>
                        <a:t>Ampicillin 500 mg</a:t>
                      </a:r>
                      <a:endParaRPr lang="en-US" sz="1800"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66800">
                <a:tc>
                  <a:txBody>
                    <a:bodyPr/>
                    <a:lstStyle/>
                    <a:p>
                      <a:pPr marL="342900" marR="0" lvl="0" indent="-342900">
                        <a:spcBef>
                          <a:spcPts val="0"/>
                        </a:spcBef>
                        <a:spcAft>
                          <a:spcPts val="0"/>
                        </a:spcAft>
                        <a:buFont typeface="Arial"/>
                        <a:buChar char="•"/>
                      </a:pPr>
                      <a:r>
                        <a:rPr lang="en-US" sz="1800" dirty="0">
                          <a:effectLst/>
                          <a:latin typeface="Gill Sans MT"/>
                          <a:ea typeface="SimSun"/>
                          <a:cs typeface="Times New Roman"/>
                        </a:rPr>
                        <a:t>Preterm</a:t>
                      </a:r>
                      <a:r>
                        <a:rPr lang="en-GB" sz="1800" dirty="0">
                          <a:effectLst/>
                          <a:latin typeface="Gill Sans MT"/>
                          <a:ea typeface="SimSun"/>
                          <a:cs typeface="Times New Roman"/>
                        </a:rPr>
                        <a:t> prelabour</a:t>
                      </a:r>
                      <a:r>
                        <a:rPr lang="en-US" sz="1800" dirty="0">
                          <a:effectLst/>
                          <a:latin typeface="Gill Sans MT"/>
                          <a:ea typeface="SimSun"/>
                          <a:cs typeface="Times New Roman"/>
                        </a:rPr>
                        <a:t> rupture of membranes </a:t>
                      </a:r>
                      <a:r>
                        <a:rPr lang="en-US" sz="1800" b="0" dirty="0">
                          <a:effectLst/>
                          <a:latin typeface="Gill Sans MT"/>
                          <a:ea typeface="SimSun"/>
                          <a:cs typeface="Times New Roman"/>
                        </a:rPr>
                        <a:t>(PPROM) </a:t>
                      </a:r>
                      <a:endParaRPr lang="en-US" sz="1800" b="0"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Times New Roman"/>
                        <a:buChar char="•"/>
                      </a:pPr>
                      <a:r>
                        <a:rPr lang="en-US" sz="1800" dirty="0">
                          <a:effectLst/>
                          <a:latin typeface="Gill Sans MT"/>
                          <a:ea typeface="SimSun"/>
                          <a:cs typeface="Times New Roman"/>
                        </a:rPr>
                        <a:t>Oral</a:t>
                      </a:r>
                      <a:r>
                        <a:rPr lang="en-US" sz="1800" spc="-35" dirty="0">
                          <a:effectLst/>
                          <a:latin typeface="Gill Sans MT"/>
                          <a:ea typeface="SimSun"/>
                          <a:cs typeface="Times New Roman"/>
                        </a:rPr>
                        <a:t> </a:t>
                      </a:r>
                      <a:r>
                        <a:rPr lang="en-US" sz="1800" dirty="0">
                          <a:effectLst/>
                          <a:latin typeface="Gill Sans MT"/>
                          <a:ea typeface="SimSun"/>
                          <a:cs typeface="Times New Roman"/>
                        </a:rPr>
                        <a:t>erythromycin</a:t>
                      </a:r>
                      <a:r>
                        <a:rPr lang="en-US" sz="1800" spc="-35" dirty="0">
                          <a:effectLst/>
                          <a:latin typeface="Gill Sans MT"/>
                          <a:ea typeface="SimSun"/>
                          <a:cs typeface="Times New Roman"/>
                        </a:rPr>
                        <a:t> </a:t>
                      </a:r>
                      <a:r>
                        <a:rPr lang="en-US" sz="1800" dirty="0">
                          <a:effectLst/>
                          <a:latin typeface="Gill Sans MT"/>
                          <a:ea typeface="SimSun"/>
                          <a:cs typeface="Times New Roman"/>
                        </a:rPr>
                        <a:t>250</a:t>
                      </a:r>
                      <a:r>
                        <a:rPr lang="en-US" sz="1800" spc="-30" dirty="0">
                          <a:effectLst/>
                          <a:latin typeface="Gill Sans MT"/>
                          <a:ea typeface="SimSun"/>
                          <a:cs typeface="Times New Roman"/>
                        </a:rPr>
                        <a:t> </a:t>
                      </a:r>
                      <a:r>
                        <a:rPr lang="en-US" sz="1800" spc="5" dirty="0">
                          <a:effectLst/>
                          <a:latin typeface="Gill Sans MT"/>
                          <a:ea typeface="SimSun"/>
                          <a:cs typeface="Times New Roman"/>
                        </a:rPr>
                        <a:t>mg</a:t>
                      </a:r>
                      <a:r>
                        <a:rPr lang="en-US" sz="1800" spc="-30" dirty="0">
                          <a:effectLst/>
                          <a:latin typeface="Gill Sans MT"/>
                          <a:ea typeface="SimSun"/>
                          <a:cs typeface="Times New Roman"/>
                        </a:rPr>
                        <a:t> </a:t>
                      </a:r>
                      <a:r>
                        <a:rPr lang="en-US" sz="1800" dirty="0">
                          <a:effectLst/>
                          <a:latin typeface="Gill Sans MT"/>
                          <a:ea typeface="SimSun"/>
                          <a:cs typeface="Times New Roman"/>
                        </a:rPr>
                        <a:t>every</a:t>
                      </a:r>
                      <a:r>
                        <a:rPr lang="en-US" sz="1800" spc="-30" dirty="0">
                          <a:effectLst/>
                          <a:latin typeface="Gill Sans MT"/>
                          <a:ea typeface="SimSun"/>
                          <a:cs typeface="Times New Roman"/>
                        </a:rPr>
                        <a:t> </a:t>
                      </a:r>
                      <a:r>
                        <a:rPr lang="en-US" sz="1800" dirty="0" smtClean="0">
                          <a:effectLst/>
                          <a:latin typeface="Gill Sans MT"/>
                          <a:ea typeface="SimSun"/>
                          <a:cs typeface="Times New Roman"/>
                        </a:rPr>
                        <a:t>6</a:t>
                      </a:r>
                      <a:r>
                        <a:rPr lang="en-US" sz="1800" spc="-30" dirty="0" smtClean="0">
                          <a:effectLst/>
                          <a:latin typeface="Gill Sans MT"/>
                          <a:ea typeface="SimSun"/>
                          <a:cs typeface="Times New Roman"/>
                        </a:rPr>
                        <a:t> </a:t>
                      </a:r>
                      <a:r>
                        <a:rPr lang="en-US" sz="1800" dirty="0">
                          <a:effectLst/>
                          <a:latin typeface="Gill Sans MT"/>
                          <a:ea typeface="SimSun"/>
                          <a:cs typeface="Times New Roman"/>
                        </a:rPr>
                        <a:t>hours</a:t>
                      </a:r>
                      <a:r>
                        <a:rPr lang="en-US" sz="1800" spc="-35" dirty="0">
                          <a:effectLst/>
                          <a:latin typeface="Gill Sans MT"/>
                          <a:ea typeface="SimSun"/>
                          <a:cs typeface="Times New Roman"/>
                        </a:rPr>
                        <a:t> </a:t>
                      </a:r>
                      <a:r>
                        <a:rPr lang="en-US" sz="1800" dirty="0">
                          <a:effectLst/>
                          <a:latin typeface="Gill Sans MT"/>
                          <a:ea typeface="SimSun"/>
                          <a:cs typeface="Times New Roman"/>
                        </a:rPr>
                        <a:t>for</a:t>
                      </a:r>
                      <a:r>
                        <a:rPr lang="en-US" sz="1800" spc="-35" dirty="0">
                          <a:effectLst/>
                          <a:latin typeface="Gill Sans MT"/>
                          <a:ea typeface="SimSun"/>
                          <a:cs typeface="Times New Roman"/>
                        </a:rPr>
                        <a:t> </a:t>
                      </a:r>
                      <a:r>
                        <a:rPr lang="en-US" sz="1800" dirty="0">
                          <a:effectLst/>
                          <a:latin typeface="Gill Sans MT"/>
                          <a:ea typeface="SimSun"/>
                          <a:cs typeface="Times New Roman"/>
                        </a:rPr>
                        <a:t>10</a:t>
                      </a:r>
                      <a:r>
                        <a:rPr lang="en-US" sz="1800" spc="-30" dirty="0">
                          <a:effectLst/>
                          <a:latin typeface="Gill Sans MT"/>
                          <a:ea typeface="SimSun"/>
                          <a:cs typeface="Times New Roman"/>
                        </a:rPr>
                        <a:t> </a:t>
                      </a:r>
                      <a:r>
                        <a:rPr lang="en-US" sz="1800" dirty="0">
                          <a:effectLst/>
                          <a:latin typeface="Gill Sans MT"/>
                          <a:ea typeface="SimSun"/>
                          <a:cs typeface="Times New Roman"/>
                        </a:rPr>
                        <a:t>days</a:t>
                      </a:r>
                      <a:r>
                        <a:rPr lang="en-US" sz="1800" spc="-35" dirty="0">
                          <a:effectLst/>
                          <a:latin typeface="Gill Sans MT"/>
                          <a:ea typeface="SimSun"/>
                          <a:cs typeface="Times New Roman"/>
                        </a:rPr>
                        <a:t> </a:t>
                      </a:r>
                      <a:r>
                        <a:rPr lang="en-US" sz="1800" dirty="0">
                          <a:effectLst/>
                          <a:latin typeface="Gill Sans MT"/>
                          <a:ea typeface="SimSun"/>
                          <a:cs typeface="Times New Roman"/>
                        </a:rPr>
                        <a:t>(or</a:t>
                      </a:r>
                      <a:r>
                        <a:rPr lang="en-US" sz="1800" spc="-35" dirty="0">
                          <a:effectLst/>
                          <a:latin typeface="Gill Sans MT"/>
                          <a:ea typeface="SimSun"/>
                          <a:cs typeface="Times New Roman"/>
                        </a:rPr>
                        <a:t> </a:t>
                      </a:r>
                      <a:r>
                        <a:rPr lang="en-US" sz="1800" dirty="0">
                          <a:effectLst/>
                          <a:latin typeface="Gill Sans MT"/>
                          <a:ea typeface="SimSun"/>
                          <a:cs typeface="Times New Roman"/>
                        </a:rPr>
                        <a:t>until</a:t>
                      </a:r>
                      <a:r>
                        <a:rPr lang="en-US" sz="1800" spc="330" dirty="0">
                          <a:effectLst/>
                          <a:latin typeface="Gill Sans MT"/>
                          <a:ea typeface="SimSun"/>
                          <a:cs typeface="Times New Roman"/>
                        </a:rPr>
                        <a:t> </a:t>
                      </a:r>
                      <a:r>
                        <a:rPr lang="en-US" sz="1800" dirty="0">
                          <a:effectLst/>
                          <a:latin typeface="Gill Sans MT"/>
                          <a:ea typeface="SimSun"/>
                          <a:cs typeface="Times New Roman"/>
                        </a:rPr>
                        <a:t>birth); </a:t>
                      </a:r>
                      <a:r>
                        <a:rPr lang="en-US" sz="1800" spc="5" dirty="0" smtClean="0">
                          <a:effectLst/>
                          <a:latin typeface="Gill Sans MT"/>
                          <a:ea typeface="SimSun"/>
                          <a:cs typeface="Times New Roman"/>
                        </a:rPr>
                        <a:t>or</a:t>
                      </a:r>
                      <a:r>
                        <a:rPr lang="en-US" sz="1800" spc="-30" dirty="0" smtClean="0">
                          <a:effectLst/>
                          <a:latin typeface="Gill Sans MT"/>
                          <a:ea typeface="SimSun"/>
                          <a:cs typeface="Times New Roman"/>
                        </a:rPr>
                        <a:t> </a:t>
                      </a:r>
                      <a:endParaRPr lang="en-US" sz="1800" dirty="0">
                        <a:effectLst/>
                        <a:latin typeface="Garamond"/>
                        <a:ea typeface="SimSun"/>
                        <a:cs typeface="Times New Roman"/>
                      </a:endParaRPr>
                    </a:p>
                    <a:p>
                      <a:pPr marL="342900" marR="0" lvl="0" indent="-342900">
                        <a:spcBef>
                          <a:spcPts val="0"/>
                        </a:spcBef>
                        <a:spcAft>
                          <a:spcPts val="0"/>
                        </a:spcAft>
                        <a:buFont typeface="Times New Roman"/>
                        <a:buChar char="•"/>
                      </a:pPr>
                      <a:r>
                        <a:rPr lang="en-US" sz="1800" dirty="0">
                          <a:effectLst/>
                          <a:latin typeface="Gill Sans MT"/>
                          <a:ea typeface="SimSun"/>
                          <a:cs typeface="Times New Roman"/>
                        </a:rPr>
                        <a:t>Ampicillin</a:t>
                      </a:r>
                      <a:r>
                        <a:rPr lang="en-US" sz="1800" spc="-30" dirty="0">
                          <a:effectLst/>
                          <a:latin typeface="Gill Sans MT"/>
                          <a:ea typeface="SimSun"/>
                          <a:cs typeface="Times New Roman"/>
                        </a:rPr>
                        <a:t> </a:t>
                      </a:r>
                      <a:r>
                        <a:rPr lang="en-US" sz="1800" dirty="0">
                          <a:effectLst/>
                          <a:latin typeface="Gill Sans MT"/>
                          <a:ea typeface="SimSun"/>
                          <a:cs typeface="Times New Roman"/>
                        </a:rPr>
                        <a:t>2</a:t>
                      </a:r>
                      <a:r>
                        <a:rPr lang="en-US" sz="1800" spc="-25" dirty="0">
                          <a:effectLst/>
                          <a:latin typeface="Gill Sans MT"/>
                          <a:ea typeface="SimSun"/>
                          <a:cs typeface="Times New Roman"/>
                        </a:rPr>
                        <a:t> </a:t>
                      </a:r>
                      <a:r>
                        <a:rPr lang="en-US" sz="1800" dirty="0">
                          <a:effectLst/>
                          <a:latin typeface="Gill Sans MT"/>
                          <a:ea typeface="SimSun"/>
                          <a:cs typeface="Times New Roman"/>
                        </a:rPr>
                        <a:t>g</a:t>
                      </a:r>
                      <a:r>
                        <a:rPr lang="en-US" sz="1800" spc="-30" dirty="0">
                          <a:effectLst/>
                          <a:latin typeface="Gill Sans MT"/>
                          <a:ea typeface="SimSun"/>
                          <a:cs typeface="Times New Roman"/>
                        </a:rPr>
                        <a:t> </a:t>
                      </a:r>
                      <a:r>
                        <a:rPr lang="en-US" sz="1800" dirty="0">
                          <a:effectLst/>
                          <a:latin typeface="Gill Sans MT"/>
                          <a:ea typeface="SimSun"/>
                          <a:cs typeface="Times New Roman"/>
                        </a:rPr>
                        <a:t>IV</a:t>
                      </a:r>
                      <a:r>
                        <a:rPr lang="en-US" sz="1800" spc="-30" dirty="0">
                          <a:effectLst/>
                          <a:latin typeface="Gill Sans MT"/>
                          <a:ea typeface="SimSun"/>
                          <a:cs typeface="Times New Roman"/>
                        </a:rPr>
                        <a:t> </a:t>
                      </a:r>
                      <a:r>
                        <a:rPr lang="en-US" sz="1800" dirty="0">
                          <a:effectLst/>
                          <a:latin typeface="Gill Sans MT"/>
                          <a:ea typeface="SimSun"/>
                          <a:cs typeface="Times New Roman"/>
                        </a:rPr>
                        <a:t>every</a:t>
                      </a:r>
                      <a:r>
                        <a:rPr lang="en-US" sz="1800" spc="-25" dirty="0">
                          <a:effectLst/>
                          <a:latin typeface="Gill Sans MT"/>
                          <a:ea typeface="SimSun"/>
                          <a:cs typeface="Times New Roman"/>
                        </a:rPr>
                        <a:t> </a:t>
                      </a:r>
                      <a:r>
                        <a:rPr lang="en-US" sz="1800" dirty="0" smtClean="0">
                          <a:effectLst/>
                          <a:latin typeface="Gill Sans MT"/>
                          <a:ea typeface="SimSun"/>
                          <a:cs typeface="Times New Roman"/>
                        </a:rPr>
                        <a:t>6</a:t>
                      </a:r>
                      <a:r>
                        <a:rPr lang="en-US" sz="1800" spc="-30" dirty="0" smtClean="0">
                          <a:effectLst/>
                          <a:latin typeface="Gill Sans MT"/>
                          <a:ea typeface="SimSun"/>
                          <a:cs typeface="Times New Roman"/>
                        </a:rPr>
                        <a:t> </a:t>
                      </a:r>
                      <a:r>
                        <a:rPr lang="en-US" sz="1800" dirty="0" smtClean="0">
                          <a:effectLst/>
                          <a:latin typeface="Gill Sans MT"/>
                          <a:ea typeface="SimSun"/>
                          <a:cs typeface="Times New Roman"/>
                        </a:rPr>
                        <a:t>hours</a:t>
                      </a:r>
                      <a:endParaRPr lang="en-US" sz="1800" dirty="0">
                        <a:effectLst/>
                        <a:latin typeface="Garamond"/>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50</a:t>
            </a:fld>
            <a:endParaRPr lang="en-US" dirty="0"/>
          </a:p>
        </p:txBody>
      </p:sp>
    </p:spTree>
    <p:extLst>
      <p:ext uri="{BB962C8B-B14F-4D97-AF65-F5344CB8AC3E}">
        <p14:creationId xmlns:p14="http://schemas.microsoft.com/office/powerpoint/2010/main" val="3991487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30801"/>
            <a:ext cx="8042276" cy="892408"/>
          </a:xfrm>
        </p:spPr>
        <p:txBody>
          <a:bodyPr>
            <a:normAutofit fontScale="90000"/>
          </a:bodyPr>
          <a:lstStyle/>
          <a:p>
            <a:r>
              <a:rPr lang="en-US" b="1" dirty="0" smtClean="0">
                <a:solidFill>
                  <a:schemeClr val="accent4"/>
                </a:solidFill>
              </a:rPr>
              <a:t>Updated Timing of Pre-Procedure Antibiotic</a:t>
            </a:r>
            <a:r>
              <a:rPr lang="en-US" b="1" dirty="0" smtClean="0"/>
              <a:t> Prophylaxis</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77988995"/>
              </p:ext>
            </p:extLst>
          </p:nvPr>
        </p:nvGraphicFramePr>
        <p:xfrm>
          <a:off x="457200" y="1370732"/>
          <a:ext cx="7756525" cy="2469326"/>
        </p:xfrm>
        <a:graphic>
          <a:graphicData uri="http://schemas.openxmlformats.org/drawingml/2006/table">
            <a:tbl>
              <a:tblPr firstRow="1" bandRow="1">
                <a:tableStyleId>{21E4AEA4-8DFA-4A89-87EB-49C32662AFE0}</a:tableStyleId>
              </a:tblPr>
              <a:tblGrid>
                <a:gridCol w="7756525">
                  <a:extLst>
                    <a:ext uri="{9D8B030D-6E8A-4147-A177-3AD203B41FA5}">
                      <a16:colId xmlns:a16="http://schemas.microsoft.com/office/drawing/2014/main" xmlns="" val="20001"/>
                    </a:ext>
                  </a:extLst>
                </a:gridCol>
              </a:tblGrid>
              <a:tr h="411902">
                <a:tc>
                  <a:txBody>
                    <a:bodyPr/>
                    <a:lstStyle/>
                    <a:p>
                      <a:pPr algn="ctr"/>
                      <a:r>
                        <a:rPr lang="en-US" sz="2800" dirty="0" smtClean="0">
                          <a:solidFill>
                            <a:schemeClr val="bg1">
                              <a:lumMod val="20000"/>
                              <a:lumOff val="80000"/>
                            </a:schemeClr>
                          </a:solidFill>
                        </a:rPr>
                        <a:t>NEW</a:t>
                      </a:r>
                      <a:endParaRPr lang="en-US" sz="2800" dirty="0">
                        <a:solidFill>
                          <a:schemeClr val="bg1">
                            <a:lumMod val="20000"/>
                            <a:lumOff val="80000"/>
                          </a:schemeClr>
                        </a:solidFill>
                      </a:endParaRPr>
                    </a:p>
                  </a:txBody>
                  <a:tcPr>
                    <a:solidFill>
                      <a:schemeClr val="tx2"/>
                    </a:solidFill>
                  </a:tcPr>
                </a:tc>
                <a:extLst>
                  <a:ext uri="{0D108BD9-81ED-4DB2-BD59-A6C34878D82A}">
                    <a16:rowId xmlns:a16="http://schemas.microsoft.com/office/drawing/2014/main" xmlns="" val="10000"/>
                  </a:ext>
                </a:extLst>
              </a:tr>
              <a:tr h="1951166">
                <a:tc>
                  <a:txBody>
                    <a:bodyPr/>
                    <a:lstStyle/>
                    <a:p>
                      <a:pPr marL="0" marR="0">
                        <a:spcBef>
                          <a:spcPts val="0"/>
                        </a:spcBef>
                        <a:spcAft>
                          <a:spcPts val="0"/>
                        </a:spcAft>
                      </a:pPr>
                      <a:r>
                        <a:rPr lang="en-GB" sz="2800" dirty="0" smtClean="0">
                          <a:effectLst/>
                        </a:rPr>
                        <a:t>Whenever </a:t>
                      </a:r>
                      <a:r>
                        <a:rPr lang="en-GB" sz="2800" dirty="0">
                          <a:effectLst/>
                        </a:rPr>
                        <a:t>possible, give prophylactic </a:t>
                      </a:r>
                      <a:r>
                        <a:rPr lang="en-GB" sz="2800" dirty="0" smtClean="0">
                          <a:effectLst/>
                        </a:rPr>
                        <a:t>IV antibiotic</a:t>
                      </a:r>
                      <a:r>
                        <a:rPr lang="en-GB" sz="2800" baseline="0" dirty="0" smtClean="0">
                          <a:effectLst/>
                        </a:rPr>
                        <a:t> </a:t>
                      </a:r>
                      <a:r>
                        <a:rPr lang="en-GB" sz="2800" b="1" dirty="0" smtClean="0">
                          <a:effectLst/>
                        </a:rPr>
                        <a:t>15</a:t>
                      </a:r>
                      <a:r>
                        <a:rPr lang="en-GB" sz="2800" b="1" dirty="0" smtClean="0">
                          <a:effectLst/>
                          <a:latin typeface="Arial" panose="020B0604020202020204" pitchFamily="34" charset="0"/>
                          <a:cs typeface="Arial" panose="020B0604020202020204" pitchFamily="34" charset="0"/>
                        </a:rPr>
                        <a:t>‒</a:t>
                      </a:r>
                      <a:r>
                        <a:rPr lang="en-GB" sz="2800" b="1" dirty="0" smtClean="0">
                          <a:effectLst/>
                        </a:rPr>
                        <a:t>60 </a:t>
                      </a:r>
                      <a:r>
                        <a:rPr lang="en-GB" sz="2800" b="1" dirty="0">
                          <a:effectLst/>
                        </a:rPr>
                        <a:t>minutes before </a:t>
                      </a:r>
                      <a:r>
                        <a:rPr lang="en-GB" sz="2800" b="1" dirty="0" smtClean="0">
                          <a:effectLst/>
                        </a:rPr>
                        <a:t>start </a:t>
                      </a:r>
                      <a:r>
                        <a:rPr lang="en-GB" sz="2800" b="1" dirty="0">
                          <a:effectLst/>
                        </a:rPr>
                        <a:t>of </a:t>
                      </a:r>
                      <a:r>
                        <a:rPr lang="en-GB" sz="2800" b="1" dirty="0" smtClean="0">
                          <a:effectLst/>
                        </a:rPr>
                        <a:t>procedure</a:t>
                      </a:r>
                      <a:r>
                        <a:rPr lang="en-GB" sz="2800" dirty="0" smtClean="0">
                          <a:effectLst/>
                        </a:rPr>
                        <a:t> </a:t>
                      </a:r>
                      <a:r>
                        <a:rPr lang="en-GB" sz="2800" dirty="0">
                          <a:effectLst/>
                        </a:rPr>
                        <a:t>to achieve adequate blood levels of </a:t>
                      </a:r>
                      <a:r>
                        <a:rPr lang="en-GB" sz="2800" dirty="0" smtClean="0">
                          <a:effectLst/>
                        </a:rPr>
                        <a:t>antibiotic at time </a:t>
                      </a:r>
                      <a:r>
                        <a:rPr lang="en-GB" sz="2800" dirty="0">
                          <a:effectLst/>
                        </a:rPr>
                        <a:t>of </a:t>
                      </a:r>
                      <a:r>
                        <a:rPr lang="en-GB" sz="2800" dirty="0" smtClean="0">
                          <a:effectLst/>
                        </a:rPr>
                        <a:t>procedure.</a:t>
                      </a:r>
                      <a:endParaRPr lang="en-US" sz="2800" dirty="0">
                        <a:effectLst/>
                        <a:latin typeface="Arial Narrow"/>
                        <a:ea typeface="Calibri"/>
                        <a:cs typeface="Times New Roman"/>
                      </a:endParaRPr>
                    </a:p>
                  </a:txBody>
                  <a:tcPr marL="73025" marR="73025" marT="27305" marB="27305">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7F5CE407-6216-4202-80E4-A30DC2F709B2}" type="slidenum">
              <a:rPr lang="en-US" smtClean="0"/>
              <a:t>51</a:t>
            </a:fld>
            <a:endParaRPr lang="en-US" dirty="0"/>
          </a:p>
        </p:txBody>
      </p:sp>
      <p:sp>
        <p:nvSpPr>
          <p:cNvPr id="9" name="Rectangle 8"/>
          <p:cNvSpPr/>
          <p:nvPr/>
        </p:nvSpPr>
        <p:spPr>
          <a:xfrm>
            <a:off x="457200" y="4190753"/>
            <a:ext cx="7756525" cy="1938992"/>
          </a:xfrm>
          <a:prstGeom prst="rect">
            <a:avLst/>
          </a:prstGeom>
          <a:ln>
            <a:solidFill>
              <a:srgbClr val="2C7C9F"/>
            </a:solidFill>
          </a:ln>
        </p:spPr>
        <p:txBody>
          <a:bodyPr wrap="square">
            <a:spAutoFit/>
          </a:bodyPr>
          <a:lstStyle/>
          <a:p>
            <a:r>
              <a:rPr lang="en-GB" sz="2000" dirty="0" smtClean="0">
                <a:ln w="0"/>
                <a:effectLst>
                  <a:outerShdw blurRad="38100" dist="19050" dir="2700000" algn="tl" rotWithShape="0">
                    <a:schemeClr val="dk1">
                      <a:alpha val="40000"/>
                    </a:schemeClr>
                  </a:outerShdw>
                </a:effectLst>
              </a:rPr>
              <a:t>Obstetric procedures for which antibiotic prophylaxis is recommended: </a:t>
            </a:r>
            <a:endParaRPr lang="en-GB" sz="20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000" dirty="0">
                <a:ln w="0"/>
                <a:effectLst>
                  <a:outerShdw blurRad="38100" dist="19050" dir="2700000" algn="tl" rotWithShape="0">
                    <a:schemeClr val="dk1">
                      <a:alpha val="40000"/>
                    </a:schemeClr>
                  </a:outerShdw>
                </a:effectLst>
              </a:rPr>
              <a:t>E</a:t>
            </a:r>
            <a:r>
              <a:rPr lang="en-GB" sz="2000" dirty="0" smtClean="0">
                <a:ln w="0"/>
                <a:effectLst>
                  <a:outerShdw blurRad="38100" dist="19050" dir="2700000" algn="tl" rotWithShape="0">
                    <a:schemeClr val="dk1">
                      <a:alpha val="40000"/>
                    </a:schemeClr>
                  </a:outerShdw>
                </a:effectLst>
              </a:rPr>
              <a:t>lective and emergency caesarean (note: prophylaxis given before incision whenever possible);</a:t>
            </a:r>
            <a:r>
              <a:rPr lang="en-US" sz="2000" dirty="0" smtClean="0">
                <a:ln w="0"/>
                <a:effectLst>
                  <a:outerShdw blurRad="38100" dist="19050" dir="2700000" algn="tl" rotWithShape="0">
                    <a:schemeClr val="dk1">
                      <a:alpha val="40000"/>
                    </a:schemeClr>
                  </a:outerShdw>
                </a:effectLst>
              </a:rPr>
              <a:t> </a:t>
            </a:r>
          </a:p>
          <a:p>
            <a:pPr marL="342900" indent="-342900">
              <a:buFont typeface="Arial" panose="020B0604020202020204" pitchFamily="34" charset="0"/>
              <a:buChar char="•"/>
            </a:pPr>
            <a:r>
              <a:rPr lang="en-GB" sz="2000" dirty="0" smtClean="0">
                <a:ln w="0"/>
                <a:effectLst>
                  <a:outerShdw blurRad="38100" dist="19050" dir="2700000" algn="tl" rotWithShape="0">
                    <a:schemeClr val="dk1">
                      <a:alpha val="40000"/>
                    </a:schemeClr>
                  </a:outerShdw>
                </a:effectLst>
              </a:rPr>
              <a:t>suturing of third and fourth degree tears;</a:t>
            </a:r>
            <a:r>
              <a:rPr lang="en-US" sz="2000" dirty="0" smtClean="0">
                <a:ln w="0"/>
                <a:effectLst>
                  <a:outerShdw blurRad="38100" dist="19050" dir="2700000" algn="tl" rotWithShape="0">
                    <a:schemeClr val="dk1">
                      <a:alpha val="40000"/>
                    </a:schemeClr>
                  </a:outerShdw>
                </a:effectLst>
              </a:rPr>
              <a:t> </a:t>
            </a:r>
          </a:p>
          <a:p>
            <a:pPr marL="342900" indent="-342900">
              <a:buFont typeface="Arial" panose="020B0604020202020204" pitchFamily="34" charset="0"/>
              <a:buChar char="•"/>
            </a:pPr>
            <a:r>
              <a:rPr lang="en-GB" sz="2000" dirty="0">
                <a:ln w="0"/>
                <a:effectLst>
                  <a:outerShdw blurRad="38100" dist="19050" dir="2700000" algn="tl" rotWithShape="0">
                    <a:schemeClr val="dk1">
                      <a:alpha val="40000"/>
                    </a:schemeClr>
                  </a:outerShdw>
                </a:effectLst>
              </a:rPr>
              <a:t>M</a:t>
            </a:r>
            <a:r>
              <a:rPr lang="en-GB" sz="2000" dirty="0" smtClean="0">
                <a:ln w="0"/>
                <a:effectLst>
                  <a:outerShdw blurRad="38100" dist="19050" dir="2700000" algn="tl" rotWithShape="0">
                    <a:schemeClr val="dk1">
                      <a:alpha val="40000"/>
                    </a:schemeClr>
                  </a:outerShdw>
                </a:effectLst>
              </a:rPr>
              <a:t>anual removal of placenta; </a:t>
            </a:r>
            <a:endParaRPr lang="en-GB" sz="20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P</a:t>
            </a:r>
            <a:r>
              <a:rPr lang="en-US" sz="2000" dirty="0" smtClean="0">
                <a:ln w="0"/>
                <a:effectLst>
                  <a:outerShdw blurRad="38100" dist="19050" dir="2700000" algn="tl" rotWithShape="0">
                    <a:schemeClr val="dk1">
                      <a:alpha val="40000"/>
                    </a:schemeClr>
                  </a:outerShdw>
                </a:effectLst>
              </a:rPr>
              <a:t>lacement of uterine balloon tamponade. </a:t>
            </a:r>
            <a:endParaRPr lang="en-US" sz="2000" dirty="0">
              <a:ln>
                <a:solidFill>
                  <a:srgbClr val="0090B6"/>
                </a:solidFill>
              </a:ln>
              <a:solidFill>
                <a:schemeClr val="tx1">
                  <a:lumMod val="75000"/>
                  <a:lumOff val="25000"/>
                </a:schemeClr>
              </a:solidFill>
            </a:endParaRPr>
          </a:p>
        </p:txBody>
      </p:sp>
    </p:spTree>
    <p:extLst>
      <p:ext uri="{BB962C8B-B14F-4D97-AF65-F5344CB8AC3E}">
        <p14:creationId xmlns:p14="http://schemas.microsoft.com/office/powerpoint/2010/main" val="304246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6966"/>
            <a:ext cx="8229600" cy="533400"/>
          </a:xfrm>
        </p:spPr>
        <p:txBody>
          <a:bodyPr>
            <a:noAutofit/>
          </a:bodyPr>
          <a:lstStyle/>
          <a:p>
            <a:r>
              <a:rPr lang="en-US" sz="2800" b="1" dirty="0"/>
              <a:t>Differential Diagnosis of Fever </a:t>
            </a:r>
            <a:r>
              <a:rPr lang="en-US" sz="2800" b="1" dirty="0" smtClean="0"/>
              <a:t/>
            </a:r>
            <a:br>
              <a:rPr lang="en-US" sz="2800" b="1" dirty="0" smtClean="0"/>
            </a:br>
            <a:r>
              <a:rPr lang="en-US" sz="2800" b="1" dirty="0"/>
              <a:t>d</a:t>
            </a:r>
            <a:r>
              <a:rPr lang="en-US" sz="2800" b="1" dirty="0" smtClean="0"/>
              <a:t>uring </a:t>
            </a:r>
            <a:r>
              <a:rPr lang="en-US" sz="2800" b="1" dirty="0"/>
              <a:t>Pregnancy and Labour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4095561"/>
              </p:ext>
            </p:extLst>
          </p:nvPr>
        </p:nvGraphicFramePr>
        <p:xfrm>
          <a:off x="419100" y="964903"/>
          <a:ext cx="8115300" cy="5446013"/>
        </p:xfrm>
        <a:graphic>
          <a:graphicData uri="http://schemas.openxmlformats.org/drawingml/2006/table">
            <a:tbl>
              <a:tblPr firstRow="1" firstCol="1" bandRow="1"/>
              <a:tblGrid>
                <a:gridCol w="5609862">
                  <a:extLst>
                    <a:ext uri="{9D8B030D-6E8A-4147-A177-3AD203B41FA5}">
                      <a16:colId xmlns:a16="http://schemas.microsoft.com/office/drawing/2014/main" xmlns="" val="20000"/>
                    </a:ext>
                  </a:extLst>
                </a:gridCol>
                <a:gridCol w="2505438">
                  <a:extLst>
                    <a:ext uri="{9D8B030D-6E8A-4147-A177-3AD203B41FA5}">
                      <a16:colId xmlns:a16="http://schemas.microsoft.com/office/drawing/2014/main" xmlns="" val="20001"/>
                    </a:ext>
                  </a:extLst>
                </a:gridCol>
              </a:tblGrid>
              <a:tr h="676394">
                <a:tc>
                  <a:txBody>
                    <a:bodyPr/>
                    <a:lstStyle/>
                    <a:p>
                      <a:pPr marL="0" marR="0">
                        <a:lnSpc>
                          <a:spcPct val="115000"/>
                        </a:lnSpc>
                        <a:spcBef>
                          <a:spcPts val="0"/>
                        </a:spcBef>
                        <a:spcAft>
                          <a:spcPts val="0"/>
                        </a:spcAft>
                      </a:pPr>
                      <a:r>
                        <a:rPr lang="en-US" sz="1600" b="1" dirty="0">
                          <a:effectLst/>
                          <a:latin typeface="Gill Sans MT"/>
                          <a:ea typeface="SimSun"/>
                          <a:cs typeface="Times New Roman"/>
                        </a:rPr>
                        <a:t>Typical signs and symptoms  (in addition to fever, chills)</a:t>
                      </a:r>
                      <a:endParaRPr lang="en-US" sz="16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28575" cap="flat" cmpd="sng" algn="ctr">
                      <a:solidFill>
                        <a:srgbClr val="9DBFE5"/>
                      </a:solidFill>
                      <a:prstDash val="solid"/>
                      <a:round/>
                      <a:headEnd type="none" w="med" len="med"/>
                      <a:tailEnd type="none" w="med" len="med"/>
                    </a:lnB>
                    <a:solidFill>
                      <a:srgbClr val="9DBFE5"/>
                    </a:solidFill>
                  </a:tcPr>
                </a:tc>
                <a:tc>
                  <a:txBody>
                    <a:bodyPr/>
                    <a:lstStyle/>
                    <a:p>
                      <a:pPr marL="0" marR="0">
                        <a:lnSpc>
                          <a:spcPct val="115000"/>
                        </a:lnSpc>
                        <a:spcBef>
                          <a:spcPts val="0"/>
                        </a:spcBef>
                        <a:spcAft>
                          <a:spcPts val="0"/>
                        </a:spcAft>
                      </a:pPr>
                      <a:r>
                        <a:rPr lang="en-US" sz="1600" b="1" dirty="0">
                          <a:effectLst/>
                          <a:latin typeface="Gill Sans MT"/>
                          <a:ea typeface="SimSun"/>
                          <a:cs typeface="Times New Roman"/>
                        </a:rPr>
                        <a:t>Possible </a:t>
                      </a:r>
                      <a:r>
                        <a:rPr lang="en-US" sz="1600" b="1" dirty="0" smtClean="0">
                          <a:effectLst/>
                          <a:latin typeface="Gill Sans MT"/>
                          <a:ea typeface="SimSun"/>
                          <a:cs typeface="Times New Roman"/>
                        </a:rPr>
                        <a:t>diagnoses</a:t>
                      </a:r>
                      <a:endParaRPr lang="en-US" sz="16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28575" cap="flat" cmpd="sng" algn="ctr">
                      <a:solidFill>
                        <a:srgbClr val="9DBFE5"/>
                      </a:solidFill>
                      <a:prstDash val="solid"/>
                      <a:round/>
                      <a:headEnd type="none" w="med" len="med"/>
                      <a:tailEnd type="none" w="med" len="med"/>
                    </a:lnB>
                    <a:solidFill>
                      <a:srgbClr val="9DBFE5"/>
                    </a:solidFill>
                  </a:tcPr>
                </a:tc>
                <a:extLst>
                  <a:ext uri="{0D108BD9-81ED-4DB2-BD59-A6C34878D82A}">
                    <a16:rowId xmlns:a16="http://schemas.microsoft.com/office/drawing/2014/main" xmlns="" val="10000"/>
                  </a:ext>
                </a:extLst>
              </a:tr>
              <a:tr h="676394">
                <a:tc>
                  <a:txBody>
                    <a:bodyPr/>
                    <a:lstStyle/>
                    <a:p>
                      <a:pPr marL="0" marR="0">
                        <a:lnSpc>
                          <a:spcPct val="115000"/>
                        </a:lnSpc>
                        <a:spcBef>
                          <a:spcPts val="0"/>
                        </a:spcBef>
                        <a:spcAft>
                          <a:spcPts val="0"/>
                        </a:spcAft>
                      </a:pPr>
                      <a:r>
                        <a:rPr lang="en-US" sz="1600" dirty="0">
                          <a:effectLst/>
                          <a:latin typeface="Gill Sans MT"/>
                          <a:ea typeface="SimSun"/>
                          <a:cs typeface="Times New Roman"/>
                        </a:rPr>
                        <a:t>Dysuria, frequency; flank </a:t>
                      </a:r>
                      <a:r>
                        <a:rPr lang="en-US" sz="1600" dirty="0" smtClean="0">
                          <a:effectLst/>
                          <a:latin typeface="Gill Sans MT"/>
                          <a:ea typeface="SimSun"/>
                          <a:cs typeface="Times New Roman"/>
                        </a:rPr>
                        <a:t>pain</a:t>
                      </a:r>
                      <a:endParaRPr lang="en-US" sz="16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28575"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600" b="1" dirty="0">
                          <a:effectLst/>
                          <a:latin typeface="Gill Sans MT"/>
                          <a:ea typeface="SimSun"/>
                          <a:cs typeface="Arial"/>
                        </a:rPr>
                        <a:t>Cystitis; </a:t>
                      </a:r>
                      <a:r>
                        <a:rPr lang="en-US" sz="1600" b="1" dirty="0" smtClean="0">
                          <a:effectLst/>
                          <a:latin typeface="Gill Sans MT"/>
                          <a:ea typeface="SimSun"/>
                          <a:cs typeface="Arial"/>
                        </a:rPr>
                        <a:t>pyelonephritis</a:t>
                      </a:r>
                      <a:endParaRPr lang="en-US" sz="16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28575"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01"/>
                  </a:ext>
                </a:extLst>
              </a:tr>
              <a:tr h="1014591">
                <a:tc>
                  <a:txBody>
                    <a:bodyPr/>
                    <a:lstStyle/>
                    <a:p>
                      <a:pPr marL="0" marR="0">
                        <a:lnSpc>
                          <a:spcPct val="115000"/>
                        </a:lnSpc>
                        <a:spcBef>
                          <a:spcPts val="0"/>
                        </a:spcBef>
                        <a:spcAft>
                          <a:spcPts val="0"/>
                        </a:spcAft>
                      </a:pPr>
                      <a:r>
                        <a:rPr lang="en-US" sz="1600" dirty="0">
                          <a:effectLst/>
                          <a:latin typeface="Gill Sans MT"/>
                          <a:ea typeface="SimSun"/>
                          <a:cs typeface="Times New Roman"/>
                        </a:rPr>
                        <a:t>Foul-smelling discharge, lower abdominal pain, uterine </a:t>
                      </a:r>
                      <a:r>
                        <a:rPr lang="en-US" sz="1600" dirty="0" smtClean="0">
                          <a:effectLst/>
                          <a:latin typeface="Gill Sans MT"/>
                          <a:ea typeface="SimSun"/>
                          <a:cs typeface="Times New Roman"/>
                        </a:rPr>
                        <a:t>tenderness, </a:t>
                      </a:r>
                      <a:r>
                        <a:rPr lang="en-US" sz="1600" dirty="0">
                          <a:effectLst/>
                          <a:latin typeface="Gill Sans MT"/>
                          <a:ea typeface="SimSun"/>
                          <a:cs typeface="Times New Roman"/>
                        </a:rPr>
                        <a:t>maternal tachycardia, fetal </a:t>
                      </a:r>
                      <a:r>
                        <a:rPr lang="en-US" sz="1600" dirty="0" smtClean="0">
                          <a:effectLst/>
                          <a:latin typeface="Gill Sans MT"/>
                          <a:ea typeface="SimSun"/>
                          <a:cs typeface="Times New Roman"/>
                        </a:rPr>
                        <a:t>tachycardia</a:t>
                      </a:r>
                      <a:endParaRPr lang="en-US" sz="16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Gill Sans MT"/>
                          <a:ea typeface="SimSun"/>
                          <a:cs typeface="Arial"/>
                        </a:rPr>
                        <a:t>Septic abortion; amnionitis</a:t>
                      </a:r>
                      <a:endParaRPr lang="en-US" sz="16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2"/>
                  </a:ext>
                </a:extLst>
              </a:tr>
              <a:tr h="965065">
                <a:tc>
                  <a:txBody>
                    <a:bodyPr/>
                    <a:lstStyle/>
                    <a:p>
                      <a:pPr marL="0" marR="0">
                        <a:lnSpc>
                          <a:spcPct val="115000"/>
                        </a:lnSpc>
                        <a:spcBef>
                          <a:spcPts val="0"/>
                        </a:spcBef>
                        <a:spcAft>
                          <a:spcPts val="0"/>
                        </a:spcAft>
                      </a:pPr>
                      <a:r>
                        <a:rPr lang="en-US" sz="1600" dirty="0">
                          <a:effectLst/>
                          <a:latin typeface="Gill Sans MT"/>
                          <a:ea typeface="SimSun"/>
                          <a:cs typeface="Times New Roman"/>
                        </a:rPr>
                        <a:t>Headache, muscle/joint </a:t>
                      </a:r>
                      <a:r>
                        <a:rPr lang="en-US" sz="1600" dirty="0" smtClean="0">
                          <a:effectLst/>
                          <a:latin typeface="Gill Sans MT"/>
                          <a:ea typeface="SimSun"/>
                          <a:cs typeface="Times New Roman"/>
                        </a:rPr>
                        <a:t>pain, </a:t>
                      </a:r>
                      <a:r>
                        <a:rPr lang="en-US" sz="1600" dirty="0">
                          <a:effectLst/>
                          <a:latin typeface="Gill Sans MT"/>
                          <a:ea typeface="SimSun"/>
                          <a:cs typeface="Times New Roman"/>
                        </a:rPr>
                        <a:t>anaemia, </a:t>
                      </a:r>
                      <a:r>
                        <a:rPr lang="en-US" sz="1600" dirty="0" smtClean="0">
                          <a:effectLst/>
                          <a:latin typeface="Gill Sans MT"/>
                          <a:ea typeface="SimSun"/>
                          <a:cs typeface="Times New Roman"/>
                        </a:rPr>
                        <a:t>coma; </a:t>
                      </a:r>
                      <a:r>
                        <a:rPr lang="en-US" sz="1600" dirty="0">
                          <a:effectLst/>
                          <a:latin typeface="Gill Sans MT"/>
                          <a:ea typeface="SimSun"/>
                          <a:cs typeface="Times New Roman"/>
                        </a:rPr>
                        <a:t>sometimes convulsions, </a:t>
                      </a:r>
                      <a:r>
                        <a:rPr lang="en-US" sz="1600" dirty="0" smtClean="0">
                          <a:effectLst/>
                          <a:latin typeface="Gill Sans MT"/>
                          <a:ea typeface="SimSun"/>
                          <a:cs typeface="Times New Roman"/>
                        </a:rPr>
                        <a:t>jaundice</a:t>
                      </a:r>
                      <a:endParaRPr lang="en-US" sz="16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600" b="1" dirty="0">
                          <a:effectLst/>
                          <a:latin typeface="Gill Sans MT"/>
                          <a:ea typeface="SimSun"/>
                          <a:cs typeface="Arial"/>
                        </a:rPr>
                        <a:t>Uncomplicated malaria; severe malaria</a:t>
                      </a:r>
                      <a:endParaRPr lang="en-US" sz="16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03"/>
                  </a:ext>
                </a:extLst>
              </a:tr>
              <a:tr h="760781">
                <a:tc>
                  <a:txBody>
                    <a:bodyPr/>
                    <a:lstStyle/>
                    <a:p>
                      <a:pPr marL="0" marR="0">
                        <a:lnSpc>
                          <a:spcPct val="115000"/>
                        </a:lnSpc>
                        <a:spcBef>
                          <a:spcPts val="0"/>
                        </a:spcBef>
                        <a:spcAft>
                          <a:spcPts val="0"/>
                        </a:spcAft>
                      </a:pPr>
                      <a:r>
                        <a:rPr lang="en-US" sz="1600" dirty="0">
                          <a:effectLst/>
                          <a:latin typeface="Gill Sans MT"/>
                          <a:ea typeface="SimSun"/>
                          <a:cs typeface="Times New Roman"/>
                        </a:rPr>
                        <a:t>Cough with expectoration, chest pain; sometimes rapid/difficulty breathing, rhonchi/rales </a:t>
                      </a:r>
                      <a:r>
                        <a:rPr lang="en-US" sz="1600" dirty="0" smtClean="0">
                          <a:solidFill>
                            <a:schemeClr val="tx1"/>
                          </a:solidFill>
                          <a:effectLst/>
                          <a:latin typeface="Gill Sans MT"/>
                          <a:ea typeface="SimSun"/>
                          <a:cs typeface="Times New Roman"/>
                        </a:rPr>
                        <a:t>on pulmonary exam</a:t>
                      </a:r>
                      <a:endParaRPr lang="en-US" sz="1600" dirty="0">
                        <a:solidFill>
                          <a:schemeClr val="tx1"/>
                        </a:solidFill>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Gill Sans MT"/>
                          <a:ea typeface="SimSun"/>
                          <a:cs typeface="Arial"/>
                        </a:rPr>
                        <a:t>Pneumonia</a:t>
                      </a:r>
                      <a:endParaRPr lang="en-US" sz="16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4"/>
                  </a:ext>
                </a:extLst>
              </a:tr>
              <a:tr h="676394">
                <a:tc>
                  <a:txBody>
                    <a:bodyPr/>
                    <a:lstStyle/>
                    <a:p>
                      <a:pPr marL="0" marR="0">
                        <a:lnSpc>
                          <a:spcPct val="115000"/>
                        </a:lnSpc>
                        <a:spcBef>
                          <a:spcPts val="0"/>
                        </a:spcBef>
                        <a:spcAft>
                          <a:spcPts val="0"/>
                        </a:spcAft>
                      </a:pPr>
                      <a:r>
                        <a:rPr lang="en-US" sz="1600" dirty="0">
                          <a:effectLst/>
                          <a:latin typeface="Gill Sans MT"/>
                          <a:ea typeface="SimSun"/>
                          <a:cs typeface="Times New Roman"/>
                        </a:rPr>
                        <a:t>Dry cough, malaise, anorexia; sometimes confusion/stupor</a:t>
                      </a:r>
                      <a:endParaRPr lang="en-US" sz="16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600" b="1" dirty="0">
                          <a:effectLst/>
                          <a:latin typeface="Gill Sans MT"/>
                          <a:ea typeface="SimSun"/>
                          <a:cs typeface="Arial"/>
                        </a:rPr>
                        <a:t>Typhoid</a:t>
                      </a:r>
                      <a:endParaRPr lang="en-US" sz="16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05"/>
                  </a:ext>
                </a:extLst>
              </a:tr>
              <a:tr h="676394">
                <a:tc>
                  <a:txBody>
                    <a:bodyPr/>
                    <a:lstStyle/>
                    <a:p>
                      <a:pPr marL="0" marR="0">
                        <a:lnSpc>
                          <a:spcPct val="115000"/>
                        </a:lnSpc>
                        <a:spcBef>
                          <a:spcPts val="0"/>
                        </a:spcBef>
                        <a:spcAft>
                          <a:spcPts val="0"/>
                        </a:spcAft>
                      </a:pPr>
                      <a:r>
                        <a:rPr lang="en-US" sz="1600" dirty="0">
                          <a:effectLst/>
                          <a:latin typeface="Gill Sans MT"/>
                          <a:ea typeface="SimSun"/>
                          <a:cs typeface="Times New Roman"/>
                        </a:rPr>
                        <a:t>Malaise, anorexia, nausea, dark urine/pale stool, jaundice</a:t>
                      </a:r>
                      <a:endParaRPr lang="en-US" sz="16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Gill Sans MT"/>
                          <a:ea typeface="SimSun"/>
                          <a:cs typeface="Arial"/>
                        </a:rPr>
                        <a:t>Hepatitis</a:t>
                      </a:r>
                      <a:endParaRPr lang="en-US" sz="16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52</a:t>
            </a:fld>
            <a:endParaRPr lang="en-US" dirty="0"/>
          </a:p>
        </p:txBody>
      </p:sp>
    </p:spTree>
    <p:extLst>
      <p:ext uri="{BB962C8B-B14F-4D97-AF65-F5344CB8AC3E}">
        <p14:creationId xmlns:p14="http://schemas.microsoft.com/office/powerpoint/2010/main" val="4223479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747192"/>
          </a:xfrm>
        </p:spPr>
        <p:txBody>
          <a:bodyPr>
            <a:normAutofit fontScale="90000"/>
          </a:bodyPr>
          <a:lstStyle/>
          <a:p>
            <a:r>
              <a:rPr lang="en-US" sz="2800" b="1" dirty="0"/>
              <a:t>Differential Diagnosis of Fever </a:t>
            </a:r>
            <a:r>
              <a:rPr lang="en-US" sz="2800" b="1" dirty="0" smtClean="0"/>
              <a:t/>
            </a:r>
            <a:br>
              <a:rPr lang="en-US" sz="2800" b="1" dirty="0" smtClean="0"/>
            </a:br>
            <a:r>
              <a:rPr lang="en-US" sz="2800" b="1" dirty="0" smtClean="0"/>
              <a:t>after </a:t>
            </a:r>
            <a:r>
              <a:rPr lang="en-US" sz="2800" b="1" dirty="0"/>
              <a:t>Childbirth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0492084"/>
              </p:ext>
            </p:extLst>
          </p:nvPr>
        </p:nvGraphicFramePr>
        <p:xfrm>
          <a:off x="304800" y="930072"/>
          <a:ext cx="8458200" cy="5559253"/>
        </p:xfrm>
        <a:graphic>
          <a:graphicData uri="http://schemas.openxmlformats.org/drawingml/2006/table">
            <a:tbl>
              <a:tblPr firstRow="1" firstCol="1" bandRow="1"/>
              <a:tblGrid>
                <a:gridCol w="5742264">
                  <a:extLst>
                    <a:ext uri="{9D8B030D-6E8A-4147-A177-3AD203B41FA5}">
                      <a16:colId xmlns:a16="http://schemas.microsoft.com/office/drawing/2014/main" xmlns="" val="20000"/>
                    </a:ext>
                  </a:extLst>
                </a:gridCol>
                <a:gridCol w="2715936">
                  <a:extLst>
                    <a:ext uri="{9D8B030D-6E8A-4147-A177-3AD203B41FA5}">
                      <a16:colId xmlns:a16="http://schemas.microsoft.com/office/drawing/2014/main" xmlns="" val="20001"/>
                    </a:ext>
                  </a:extLst>
                </a:gridCol>
              </a:tblGrid>
              <a:tr h="284326">
                <a:tc>
                  <a:txBody>
                    <a:bodyPr/>
                    <a:lstStyle/>
                    <a:p>
                      <a:pPr marL="0" marR="0">
                        <a:lnSpc>
                          <a:spcPct val="115000"/>
                        </a:lnSpc>
                        <a:spcBef>
                          <a:spcPts val="0"/>
                        </a:spcBef>
                        <a:spcAft>
                          <a:spcPts val="0"/>
                        </a:spcAft>
                      </a:pPr>
                      <a:r>
                        <a:rPr lang="en-US" sz="1800" b="1" dirty="0">
                          <a:effectLst/>
                          <a:latin typeface="Gill Sans MT"/>
                          <a:ea typeface="SimSun"/>
                          <a:cs typeface="Times New Roman"/>
                        </a:rPr>
                        <a:t>Typical signs and symptoms (in addition to fever, chills)</a:t>
                      </a:r>
                      <a:endParaRPr lang="en-US" sz="18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28575" cap="flat" cmpd="sng" algn="ctr">
                      <a:solidFill>
                        <a:srgbClr val="9DBFE5"/>
                      </a:solidFill>
                      <a:prstDash val="solid"/>
                      <a:round/>
                      <a:headEnd type="none" w="med" len="med"/>
                      <a:tailEnd type="none" w="med" len="med"/>
                    </a:lnB>
                    <a:solidFill>
                      <a:srgbClr val="9DBFE5"/>
                    </a:solidFill>
                  </a:tcPr>
                </a:tc>
                <a:tc>
                  <a:txBody>
                    <a:bodyPr/>
                    <a:lstStyle/>
                    <a:p>
                      <a:pPr marL="0" marR="0">
                        <a:lnSpc>
                          <a:spcPct val="115000"/>
                        </a:lnSpc>
                        <a:spcBef>
                          <a:spcPts val="0"/>
                        </a:spcBef>
                        <a:spcAft>
                          <a:spcPts val="0"/>
                        </a:spcAft>
                      </a:pPr>
                      <a:r>
                        <a:rPr lang="en-US" sz="1800" b="1" dirty="0">
                          <a:effectLst/>
                          <a:latin typeface="Gill Sans MT"/>
                          <a:ea typeface="SimSun"/>
                          <a:cs typeface="Times New Roman"/>
                        </a:rPr>
                        <a:t>Possible </a:t>
                      </a:r>
                      <a:r>
                        <a:rPr lang="en-US" sz="1800" b="1" dirty="0" smtClean="0">
                          <a:effectLst/>
                          <a:latin typeface="Gill Sans MT"/>
                          <a:ea typeface="SimSun"/>
                          <a:cs typeface="Times New Roman"/>
                        </a:rPr>
                        <a:t>diagnoses</a:t>
                      </a:r>
                      <a:endParaRPr lang="en-US" sz="18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28575" cap="flat" cmpd="sng" algn="ctr">
                      <a:solidFill>
                        <a:srgbClr val="9DBFE5"/>
                      </a:solidFill>
                      <a:prstDash val="solid"/>
                      <a:round/>
                      <a:headEnd type="none" w="med" len="med"/>
                      <a:tailEnd type="none" w="med" len="med"/>
                    </a:lnB>
                    <a:solidFill>
                      <a:srgbClr val="9DBFE5"/>
                    </a:solidFill>
                  </a:tcPr>
                </a:tc>
                <a:extLst>
                  <a:ext uri="{0D108BD9-81ED-4DB2-BD59-A6C34878D82A}">
                    <a16:rowId xmlns:a16="http://schemas.microsoft.com/office/drawing/2014/main" xmlns="" val="10000"/>
                  </a:ext>
                </a:extLst>
              </a:tr>
              <a:tr h="602231">
                <a:tc>
                  <a:txBody>
                    <a:bodyPr/>
                    <a:lstStyle/>
                    <a:p>
                      <a:pPr marL="0" marR="0">
                        <a:spcBef>
                          <a:spcPts val="0"/>
                        </a:spcBef>
                        <a:spcAft>
                          <a:spcPts val="0"/>
                        </a:spcAft>
                      </a:pPr>
                      <a:r>
                        <a:rPr lang="en-US" sz="1500" dirty="0">
                          <a:effectLst/>
                          <a:latin typeface="Gill Sans MT"/>
                          <a:ea typeface="SimSun"/>
                          <a:cs typeface="Times New Roman"/>
                        </a:rPr>
                        <a:t>Lower</a:t>
                      </a:r>
                      <a:r>
                        <a:rPr lang="en-US" sz="1500" spc="-35" dirty="0">
                          <a:effectLst/>
                          <a:latin typeface="Gill Sans MT"/>
                          <a:ea typeface="SimSun"/>
                          <a:cs typeface="Times New Roman"/>
                        </a:rPr>
                        <a:t> </a:t>
                      </a:r>
                      <a:r>
                        <a:rPr lang="en-US" sz="1500" dirty="0">
                          <a:effectLst/>
                          <a:latin typeface="Gill Sans MT"/>
                          <a:ea typeface="SimSun"/>
                          <a:cs typeface="Times New Roman"/>
                        </a:rPr>
                        <a:t>abdominal</a:t>
                      </a:r>
                      <a:r>
                        <a:rPr lang="en-US" sz="1500" spc="-30" dirty="0">
                          <a:effectLst/>
                          <a:latin typeface="Gill Sans MT"/>
                          <a:ea typeface="SimSun"/>
                          <a:cs typeface="Times New Roman"/>
                        </a:rPr>
                        <a:t> </a:t>
                      </a:r>
                      <a:r>
                        <a:rPr lang="en-US" sz="1500" dirty="0" smtClean="0">
                          <a:effectLst/>
                          <a:latin typeface="Gill Sans MT"/>
                          <a:ea typeface="SimSun"/>
                          <a:cs typeface="Times New Roman"/>
                        </a:rPr>
                        <a:t>pain;</a:t>
                      </a:r>
                      <a:r>
                        <a:rPr lang="en-US" sz="1500" dirty="0" smtClean="0">
                          <a:effectLst/>
                          <a:latin typeface="Gill Sans MT"/>
                          <a:ea typeface="Times New Roman"/>
                          <a:cs typeface="Times New Roman"/>
                        </a:rPr>
                        <a:t> </a:t>
                      </a:r>
                      <a:r>
                        <a:rPr lang="en-US" sz="1500" dirty="0">
                          <a:effectLst/>
                          <a:latin typeface="Gill Sans MT"/>
                          <a:ea typeface="SimSun"/>
                          <a:cs typeface="Times New Roman"/>
                        </a:rPr>
                        <a:t>purulent,</a:t>
                      </a:r>
                      <a:r>
                        <a:rPr lang="en-US" sz="1500" spc="-45" dirty="0">
                          <a:effectLst/>
                          <a:latin typeface="Gill Sans MT"/>
                          <a:ea typeface="SimSun"/>
                          <a:cs typeface="Times New Roman"/>
                        </a:rPr>
                        <a:t> </a:t>
                      </a:r>
                      <a:r>
                        <a:rPr lang="en-US" sz="1500" dirty="0">
                          <a:effectLst/>
                          <a:latin typeface="Gill Sans MT"/>
                          <a:ea typeface="SimSun"/>
                          <a:cs typeface="Times New Roman"/>
                        </a:rPr>
                        <a:t>foul-smelling</a:t>
                      </a:r>
                      <a:r>
                        <a:rPr lang="en-US" sz="1500" spc="-45" dirty="0">
                          <a:effectLst/>
                          <a:latin typeface="Gill Sans MT"/>
                          <a:ea typeface="SimSun"/>
                          <a:cs typeface="Times New Roman"/>
                        </a:rPr>
                        <a:t> </a:t>
                      </a:r>
                      <a:r>
                        <a:rPr lang="en-US" sz="1500" dirty="0" smtClean="0">
                          <a:effectLst/>
                          <a:latin typeface="Gill Sans MT"/>
                          <a:ea typeface="SimSun"/>
                          <a:cs typeface="Times New Roman"/>
                        </a:rPr>
                        <a:t>lochia; </a:t>
                      </a:r>
                      <a:r>
                        <a:rPr lang="en-US" sz="1500" dirty="0">
                          <a:effectLst/>
                          <a:latin typeface="Gill Sans MT"/>
                          <a:ea typeface="SimSun"/>
                          <a:cs typeface="Times New Roman"/>
                        </a:rPr>
                        <a:t>uterine tenderness; persistent spiking fever/chills despite </a:t>
                      </a:r>
                      <a:r>
                        <a:rPr lang="en-US" sz="1500" dirty="0" smtClean="0">
                          <a:effectLst/>
                          <a:latin typeface="Gill Sans MT"/>
                          <a:ea typeface="SimSun"/>
                          <a:cs typeface="Times New Roman"/>
                        </a:rPr>
                        <a:t>antibiotics</a:t>
                      </a:r>
                      <a:endParaRPr lang="en-US" sz="1500" dirty="0">
                        <a:effectLst/>
                        <a:latin typeface="Garamond"/>
                        <a:ea typeface="SimSun"/>
                        <a:cs typeface="Times New Roman"/>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28575"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500" b="1" dirty="0">
                          <a:effectLst/>
                          <a:latin typeface="Gill Sans MT"/>
                          <a:ea typeface="SimSun"/>
                          <a:cs typeface="Arial"/>
                        </a:rPr>
                        <a:t>Postpartum endometritis; pelvic abscess; peritonitis</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28575"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01"/>
                  </a:ext>
                </a:extLst>
              </a:tr>
              <a:tr h="424746">
                <a:tc>
                  <a:txBody>
                    <a:bodyPr/>
                    <a:lstStyle/>
                    <a:p>
                      <a:pPr marL="0" marR="0">
                        <a:spcBef>
                          <a:spcPts val="0"/>
                        </a:spcBef>
                        <a:spcAft>
                          <a:spcPts val="0"/>
                        </a:spcAft>
                      </a:pPr>
                      <a:r>
                        <a:rPr lang="en-US" sz="1500" dirty="0">
                          <a:effectLst/>
                          <a:latin typeface="Gill Sans MT"/>
                          <a:ea typeface="SimSun"/>
                          <a:cs typeface="Times New Roman"/>
                        </a:rPr>
                        <a:t>Breast</a:t>
                      </a:r>
                      <a:r>
                        <a:rPr lang="en-US" sz="1500" spc="-25" dirty="0">
                          <a:effectLst/>
                          <a:latin typeface="Gill Sans MT"/>
                          <a:ea typeface="SimSun"/>
                          <a:cs typeface="Times New Roman"/>
                        </a:rPr>
                        <a:t> </a:t>
                      </a:r>
                      <a:r>
                        <a:rPr lang="en-US" sz="1500" dirty="0">
                          <a:effectLst/>
                          <a:latin typeface="Gill Sans MT"/>
                          <a:ea typeface="SimSun"/>
                          <a:cs typeface="Times New Roman"/>
                        </a:rPr>
                        <a:t>pain</a:t>
                      </a:r>
                      <a:r>
                        <a:rPr lang="en-US" sz="1500" spc="-25" dirty="0">
                          <a:effectLst/>
                          <a:latin typeface="Gill Sans MT"/>
                          <a:ea typeface="SimSun"/>
                          <a:cs typeface="Times New Roman"/>
                        </a:rPr>
                        <a:t> </a:t>
                      </a:r>
                      <a:r>
                        <a:rPr lang="en-US" sz="1500" dirty="0">
                          <a:effectLst/>
                          <a:latin typeface="Gill Sans MT"/>
                          <a:ea typeface="SimSun"/>
                          <a:cs typeface="Times New Roman"/>
                        </a:rPr>
                        <a:t>and</a:t>
                      </a:r>
                      <a:r>
                        <a:rPr lang="en-US" sz="1500" spc="-25" dirty="0">
                          <a:effectLst/>
                          <a:latin typeface="Gill Sans MT"/>
                          <a:ea typeface="SimSun"/>
                          <a:cs typeface="Times New Roman"/>
                        </a:rPr>
                        <a:t> </a:t>
                      </a:r>
                      <a:r>
                        <a:rPr lang="en-US" sz="1500" dirty="0" smtClean="0">
                          <a:effectLst/>
                          <a:latin typeface="Gill Sans MT"/>
                          <a:ea typeface="SimSun"/>
                          <a:cs typeface="Times New Roman"/>
                        </a:rPr>
                        <a:t>tenderness</a:t>
                      </a:r>
                      <a:endParaRPr lang="en-US" sz="1500" dirty="0">
                        <a:effectLst/>
                        <a:latin typeface="Garamond"/>
                        <a:ea typeface="SimSun"/>
                        <a:cs typeface="Times New Roman"/>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smtClean="0">
                          <a:effectLst/>
                          <a:latin typeface="Gill Sans MT"/>
                          <a:ea typeface="SimSun"/>
                          <a:cs typeface="Arial"/>
                        </a:rPr>
                        <a:t>Mastitis</a:t>
                      </a:r>
                      <a:r>
                        <a:rPr lang="en-US" sz="1500" b="1" dirty="0">
                          <a:effectLst/>
                          <a:latin typeface="Gill Sans MT"/>
                          <a:ea typeface="SimSun"/>
                          <a:cs typeface="Arial"/>
                        </a:rPr>
                        <a:t>; breast abscess</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2"/>
                  </a:ext>
                </a:extLst>
              </a:tr>
              <a:tr h="1015091">
                <a:tc>
                  <a:txBody>
                    <a:bodyPr/>
                    <a:lstStyle/>
                    <a:p>
                      <a:pPr marL="0" marR="0">
                        <a:lnSpc>
                          <a:spcPct val="115000"/>
                        </a:lnSpc>
                        <a:spcBef>
                          <a:spcPts val="0"/>
                        </a:spcBef>
                        <a:spcAft>
                          <a:spcPts val="0"/>
                        </a:spcAft>
                      </a:pPr>
                      <a:r>
                        <a:rPr lang="en-US" sz="1500" dirty="0">
                          <a:effectLst/>
                          <a:latin typeface="Gill Sans MT"/>
                          <a:ea typeface="SimSun"/>
                          <a:cs typeface="Times New Roman"/>
                        </a:rPr>
                        <a:t>Unusually tender </a:t>
                      </a:r>
                      <a:r>
                        <a:rPr lang="en-US" sz="1500" dirty="0" smtClean="0">
                          <a:effectLst/>
                          <a:latin typeface="Gill Sans MT"/>
                          <a:ea typeface="SimSun"/>
                          <a:cs typeface="Times New Roman"/>
                        </a:rPr>
                        <a:t>wound</a:t>
                      </a:r>
                      <a:endParaRPr lang="en-US" sz="15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500" b="1" dirty="0">
                          <a:effectLst/>
                          <a:latin typeface="Gill Sans MT"/>
                          <a:ea typeface="SimSun"/>
                          <a:cs typeface="Arial"/>
                        </a:rPr>
                        <a:t>Wound seroma, </a:t>
                      </a:r>
                      <a:r>
                        <a:rPr lang="en-GB" sz="1500" b="1" noProof="0" dirty="0" smtClean="0">
                          <a:effectLst/>
                          <a:latin typeface="Gill Sans MT"/>
                          <a:ea typeface="SimSun"/>
                          <a:cs typeface="Arial"/>
                        </a:rPr>
                        <a:t>haematoma</a:t>
                      </a:r>
                      <a:r>
                        <a:rPr lang="en-US" sz="1500" b="1" dirty="0" smtClean="0">
                          <a:effectLst/>
                          <a:latin typeface="Gill Sans MT"/>
                          <a:ea typeface="SimSun"/>
                          <a:cs typeface="Arial"/>
                        </a:rPr>
                        <a:t>, </a:t>
                      </a:r>
                      <a:r>
                        <a:rPr lang="en-US" sz="1500" b="1" dirty="0">
                          <a:effectLst/>
                          <a:latin typeface="Gill Sans MT"/>
                          <a:ea typeface="SimSun"/>
                          <a:cs typeface="Arial"/>
                        </a:rPr>
                        <a:t>cellulitis, or abscess</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03"/>
                  </a:ext>
                </a:extLst>
              </a:tr>
              <a:tr h="401487">
                <a:tc>
                  <a:txBody>
                    <a:bodyPr/>
                    <a:lstStyle/>
                    <a:p>
                      <a:pPr marL="0" marR="0">
                        <a:lnSpc>
                          <a:spcPct val="115000"/>
                        </a:lnSpc>
                        <a:spcBef>
                          <a:spcPts val="0"/>
                        </a:spcBef>
                        <a:spcAft>
                          <a:spcPts val="0"/>
                        </a:spcAft>
                      </a:pPr>
                      <a:r>
                        <a:rPr lang="en-US" sz="1500" dirty="0">
                          <a:effectLst/>
                          <a:latin typeface="Gill Sans MT"/>
                          <a:ea typeface="SimSun"/>
                          <a:cs typeface="Times New Roman"/>
                        </a:rPr>
                        <a:t>Dysuria, frequency; flank </a:t>
                      </a:r>
                      <a:r>
                        <a:rPr lang="en-US" sz="1500" dirty="0" smtClean="0">
                          <a:effectLst/>
                          <a:latin typeface="Gill Sans MT"/>
                          <a:ea typeface="SimSun"/>
                          <a:cs typeface="Times New Roman"/>
                        </a:rPr>
                        <a:t>pain</a:t>
                      </a:r>
                      <a:endParaRPr lang="en-US" sz="15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effectLst/>
                          <a:latin typeface="Gill Sans MT"/>
                          <a:ea typeface="SimSun"/>
                          <a:cs typeface="Arial"/>
                        </a:rPr>
                        <a:t>Cystitis; acute pyelonephritis</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4"/>
                  </a:ext>
                </a:extLst>
              </a:tr>
              <a:tr h="494480">
                <a:tc>
                  <a:txBody>
                    <a:bodyPr/>
                    <a:lstStyle/>
                    <a:p>
                      <a:pPr marL="0" marR="0">
                        <a:spcBef>
                          <a:spcPts val="0"/>
                        </a:spcBef>
                        <a:spcAft>
                          <a:spcPts val="0"/>
                        </a:spcAft>
                      </a:pPr>
                      <a:r>
                        <a:rPr lang="en-US" sz="1500" dirty="0">
                          <a:effectLst/>
                          <a:latin typeface="Gill Sans MT"/>
                          <a:ea typeface="SimSun"/>
                          <a:cs typeface="Times New Roman"/>
                        </a:rPr>
                        <a:t>Spiking</a:t>
                      </a:r>
                      <a:r>
                        <a:rPr lang="en-US" sz="1500" spc="-30" dirty="0">
                          <a:effectLst/>
                          <a:latin typeface="Gill Sans MT"/>
                          <a:ea typeface="SimSun"/>
                          <a:cs typeface="Times New Roman"/>
                        </a:rPr>
                        <a:t> </a:t>
                      </a:r>
                      <a:r>
                        <a:rPr lang="en-US" sz="1500" dirty="0">
                          <a:effectLst/>
                          <a:latin typeface="Gill Sans MT"/>
                          <a:ea typeface="SimSun"/>
                          <a:cs typeface="Times New Roman"/>
                        </a:rPr>
                        <a:t>fever</a:t>
                      </a:r>
                      <a:r>
                        <a:rPr lang="en-US" sz="1500" spc="-30" dirty="0">
                          <a:effectLst/>
                          <a:latin typeface="Gill Sans MT"/>
                          <a:ea typeface="SimSun"/>
                          <a:cs typeface="Times New Roman"/>
                        </a:rPr>
                        <a:t> </a:t>
                      </a:r>
                      <a:r>
                        <a:rPr lang="en-US" sz="1500" dirty="0">
                          <a:effectLst/>
                          <a:latin typeface="Gill Sans MT"/>
                          <a:ea typeface="SimSun"/>
                          <a:cs typeface="Times New Roman"/>
                        </a:rPr>
                        <a:t>despite</a:t>
                      </a:r>
                      <a:r>
                        <a:rPr lang="en-US" sz="1500" spc="110" dirty="0">
                          <a:effectLst/>
                          <a:latin typeface="Gill Sans MT"/>
                          <a:ea typeface="SimSun"/>
                          <a:cs typeface="Times New Roman"/>
                        </a:rPr>
                        <a:t> </a:t>
                      </a:r>
                      <a:r>
                        <a:rPr lang="en-US" sz="1500" dirty="0">
                          <a:effectLst/>
                          <a:latin typeface="Gill Sans MT"/>
                          <a:ea typeface="SimSun"/>
                          <a:cs typeface="Times New Roman"/>
                        </a:rPr>
                        <a:t>antibiotics</a:t>
                      </a:r>
                      <a:r>
                        <a:rPr lang="en-US" sz="1500" dirty="0">
                          <a:effectLst/>
                          <a:latin typeface="Gill Sans MT"/>
                          <a:ea typeface="Times New Roman"/>
                          <a:cs typeface="Times New Roman"/>
                        </a:rPr>
                        <a:t>, </a:t>
                      </a:r>
                      <a:r>
                        <a:rPr lang="en-US" sz="1500" dirty="0" smtClean="0">
                          <a:effectLst/>
                          <a:latin typeface="Gill Sans MT"/>
                          <a:ea typeface="Times New Roman"/>
                          <a:cs typeface="Times New Roman"/>
                        </a:rPr>
                        <a:t>leg swelling</a:t>
                      </a:r>
                      <a:r>
                        <a:rPr lang="en-US" sz="1500" dirty="0" smtClean="0">
                          <a:effectLst/>
                          <a:latin typeface="Gill Sans MT"/>
                          <a:ea typeface="SimSun"/>
                          <a:cs typeface="Times New Roman"/>
                        </a:rPr>
                        <a:t>, tenderness,</a:t>
                      </a:r>
                      <a:r>
                        <a:rPr lang="en-US" sz="1500" baseline="0" dirty="0" smtClean="0">
                          <a:effectLst/>
                          <a:latin typeface="Gill Sans MT"/>
                          <a:ea typeface="SimSun"/>
                          <a:cs typeface="Times New Roman"/>
                        </a:rPr>
                        <a:t> </a:t>
                      </a:r>
                      <a:r>
                        <a:rPr lang="en-US" sz="1500" dirty="0" smtClean="0">
                          <a:effectLst/>
                          <a:latin typeface="Gill Sans MT"/>
                          <a:ea typeface="SimSun"/>
                          <a:cs typeface="Times New Roman"/>
                        </a:rPr>
                        <a:t>redness</a:t>
                      </a:r>
                      <a:endParaRPr lang="en-US" sz="1500" dirty="0">
                        <a:effectLst/>
                        <a:latin typeface="Garamond"/>
                        <a:ea typeface="SimSun"/>
                        <a:cs typeface="Times New Roman"/>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500" b="1" dirty="0" smtClean="0">
                          <a:effectLst/>
                          <a:latin typeface="Gill Sans MT"/>
                          <a:ea typeface="SimSun"/>
                          <a:cs typeface="Arial"/>
                        </a:rPr>
                        <a:t>Deep</a:t>
                      </a:r>
                      <a:r>
                        <a:rPr lang="en-US" sz="1500" b="1" baseline="0" dirty="0" smtClean="0">
                          <a:effectLst/>
                          <a:latin typeface="Gill Sans MT"/>
                          <a:ea typeface="SimSun"/>
                          <a:cs typeface="Arial"/>
                        </a:rPr>
                        <a:t> vein thrombosis</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05"/>
                  </a:ext>
                </a:extLst>
              </a:tr>
              <a:tr h="284326">
                <a:tc>
                  <a:txBody>
                    <a:bodyPr/>
                    <a:lstStyle/>
                    <a:p>
                      <a:pPr marL="0" marR="0">
                        <a:spcBef>
                          <a:spcPts val="0"/>
                        </a:spcBef>
                        <a:spcAft>
                          <a:spcPts val="0"/>
                        </a:spcAft>
                      </a:pPr>
                      <a:r>
                        <a:rPr lang="en-US" sz="1500" dirty="0" smtClean="0">
                          <a:solidFill>
                            <a:schemeClr val="tx1"/>
                          </a:solidFill>
                          <a:effectLst/>
                          <a:latin typeface="Gill Sans MT"/>
                          <a:ea typeface="SimSun"/>
                          <a:cs typeface="Times New Roman"/>
                        </a:rPr>
                        <a:t>Pleuritic</a:t>
                      </a:r>
                      <a:r>
                        <a:rPr lang="en-US" sz="1500" spc="-20" dirty="0" smtClean="0">
                          <a:solidFill>
                            <a:schemeClr val="tx1"/>
                          </a:solidFill>
                          <a:effectLst/>
                          <a:latin typeface="Gill Sans MT"/>
                          <a:ea typeface="SimSun"/>
                          <a:cs typeface="Times New Roman"/>
                        </a:rPr>
                        <a:t> </a:t>
                      </a:r>
                      <a:r>
                        <a:rPr lang="en-US" sz="1500" dirty="0">
                          <a:solidFill>
                            <a:schemeClr val="tx1"/>
                          </a:solidFill>
                          <a:effectLst/>
                          <a:latin typeface="Gill Sans MT"/>
                          <a:ea typeface="SimSun"/>
                          <a:cs typeface="Times New Roman"/>
                        </a:rPr>
                        <a:t>chest</a:t>
                      </a:r>
                      <a:r>
                        <a:rPr lang="en-US" sz="1500" spc="160" dirty="0">
                          <a:solidFill>
                            <a:schemeClr val="tx1"/>
                          </a:solidFill>
                          <a:effectLst/>
                          <a:latin typeface="Gill Sans MT"/>
                          <a:ea typeface="SimSun"/>
                          <a:cs typeface="Times New Roman"/>
                        </a:rPr>
                        <a:t> </a:t>
                      </a:r>
                      <a:r>
                        <a:rPr lang="en-US" sz="1500" dirty="0">
                          <a:solidFill>
                            <a:schemeClr val="tx1"/>
                          </a:solidFill>
                          <a:effectLst/>
                          <a:latin typeface="Gill Sans MT"/>
                          <a:ea typeface="SimSun"/>
                          <a:cs typeface="Times New Roman"/>
                        </a:rPr>
                        <a:t>pain</a:t>
                      </a:r>
                      <a:r>
                        <a:rPr lang="en-US" sz="1500" dirty="0">
                          <a:solidFill>
                            <a:schemeClr val="tx1"/>
                          </a:solidFill>
                          <a:effectLst/>
                          <a:latin typeface="Gill Sans MT"/>
                          <a:ea typeface="Times New Roman"/>
                          <a:cs typeface="Times New Roman"/>
                        </a:rPr>
                        <a:t>, s</a:t>
                      </a:r>
                      <a:r>
                        <a:rPr lang="en-US" sz="1500" dirty="0">
                          <a:solidFill>
                            <a:schemeClr val="tx1"/>
                          </a:solidFill>
                          <a:effectLst/>
                          <a:latin typeface="Gill Sans MT"/>
                          <a:ea typeface="SimSun"/>
                          <a:cs typeface="Times New Roman"/>
                        </a:rPr>
                        <a:t>hortness</a:t>
                      </a:r>
                      <a:r>
                        <a:rPr lang="en-US" sz="1500" spc="-30" dirty="0">
                          <a:solidFill>
                            <a:schemeClr val="tx1"/>
                          </a:solidFill>
                          <a:effectLst/>
                          <a:latin typeface="Gill Sans MT"/>
                          <a:ea typeface="SimSun"/>
                          <a:cs typeface="Times New Roman"/>
                        </a:rPr>
                        <a:t> </a:t>
                      </a:r>
                      <a:r>
                        <a:rPr lang="en-US" sz="1500" dirty="0">
                          <a:solidFill>
                            <a:schemeClr val="tx1"/>
                          </a:solidFill>
                          <a:effectLst/>
                          <a:latin typeface="Gill Sans MT"/>
                          <a:ea typeface="SimSun"/>
                          <a:cs typeface="Times New Roman"/>
                        </a:rPr>
                        <a:t>of</a:t>
                      </a:r>
                      <a:r>
                        <a:rPr lang="en-US" sz="1500" spc="-25" dirty="0">
                          <a:solidFill>
                            <a:schemeClr val="tx1"/>
                          </a:solidFill>
                          <a:effectLst/>
                          <a:latin typeface="Gill Sans MT"/>
                          <a:ea typeface="SimSun"/>
                          <a:cs typeface="Times New Roman"/>
                        </a:rPr>
                        <a:t> </a:t>
                      </a:r>
                      <a:r>
                        <a:rPr lang="en-US" sz="1500" dirty="0">
                          <a:solidFill>
                            <a:schemeClr val="tx1"/>
                          </a:solidFill>
                          <a:effectLst/>
                          <a:latin typeface="Gill Sans MT"/>
                          <a:ea typeface="SimSun"/>
                          <a:cs typeface="Times New Roman"/>
                        </a:rPr>
                        <a:t>breath</a:t>
                      </a:r>
                      <a:r>
                        <a:rPr lang="en-US" sz="1500" dirty="0">
                          <a:solidFill>
                            <a:schemeClr val="tx1"/>
                          </a:solidFill>
                          <a:effectLst/>
                          <a:latin typeface="Gill Sans MT"/>
                          <a:ea typeface="Times New Roman"/>
                          <a:cs typeface="Times New Roman"/>
                        </a:rPr>
                        <a:t>, t</a:t>
                      </a:r>
                      <a:r>
                        <a:rPr lang="en-US" sz="1500" dirty="0">
                          <a:solidFill>
                            <a:schemeClr val="tx1"/>
                          </a:solidFill>
                          <a:effectLst/>
                          <a:latin typeface="Gill Sans MT"/>
                          <a:ea typeface="SimSun"/>
                          <a:cs typeface="Times New Roman"/>
                        </a:rPr>
                        <a:t>achypnea</a:t>
                      </a:r>
                      <a:r>
                        <a:rPr lang="en-US" sz="1500" dirty="0">
                          <a:solidFill>
                            <a:schemeClr val="tx1"/>
                          </a:solidFill>
                          <a:effectLst/>
                          <a:latin typeface="Gill Sans MT"/>
                          <a:ea typeface="Times New Roman"/>
                          <a:cs typeface="Times New Roman"/>
                        </a:rPr>
                        <a:t>, h</a:t>
                      </a:r>
                      <a:r>
                        <a:rPr lang="en-US" sz="1500" dirty="0">
                          <a:solidFill>
                            <a:schemeClr val="tx1"/>
                          </a:solidFill>
                          <a:effectLst/>
                          <a:latin typeface="Gill Sans MT"/>
                          <a:ea typeface="SimSun"/>
                          <a:cs typeface="Times New Roman"/>
                        </a:rPr>
                        <a:t>ypoxia</a:t>
                      </a:r>
                      <a:endParaRPr lang="en-US" sz="1500" dirty="0">
                        <a:solidFill>
                          <a:schemeClr val="tx1"/>
                        </a:solidFill>
                        <a:effectLst/>
                        <a:latin typeface="Garamond"/>
                        <a:ea typeface="SimSun"/>
                        <a:cs typeface="Times New Roman"/>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smtClean="0">
                          <a:solidFill>
                            <a:schemeClr val="tx1"/>
                          </a:solidFill>
                          <a:effectLst/>
                          <a:latin typeface="Gill Sans MT"/>
                          <a:ea typeface="SimSun"/>
                          <a:cs typeface="Arial"/>
                        </a:rPr>
                        <a:t>Pre-eclampsia, pneumonia</a:t>
                      </a:r>
                      <a:endParaRPr lang="en-US" sz="1500" b="1" dirty="0">
                        <a:solidFill>
                          <a:schemeClr val="tx1"/>
                        </a:solidFill>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6"/>
                  </a:ext>
                </a:extLst>
              </a:tr>
              <a:tr h="568652">
                <a:tc>
                  <a:txBody>
                    <a:bodyPr/>
                    <a:lstStyle/>
                    <a:p>
                      <a:pPr marL="0" marR="0">
                        <a:lnSpc>
                          <a:spcPct val="115000"/>
                        </a:lnSpc>
                        <a:spcBef>
                          <a:spcPts val="0"/>
                        </a:spcBef>
                        <a:spcAft>
                          <a:spcPts val="0"/>
                        </a:spcAft>
                      </a:pPr>
                      <a:r>
                        <a:rPr lang="en-US" sz="1500" dirty="0">
                          <a:solidFill>
                            <a:schemeClr val="tx1"/>
                          </a:solidFill>
                          <a:effectLst/>
                          <a:latin typeface="Gill Sans MT"/>
                          <a:ea typeface="SimSun"/>
                          <a:cs typeface="Times New Roman"/>
                        </a:rPr>
                        <a:t>Cough with expectoration, chest pain; sometimes rapid/difficulty breathing, </a:t>
                      </a:r>
                      <a:r>
                        <a:rPr lang="en-US" sz="1500" dirty="0" smtClean="0">
                          <a:solidFill>
                            <a:schemeClr val="tx1"/>
                          </a:solidFill>
                          <a:effectLst/>
                          <a:latin typeface="Gill Sans MT"/>
                          <a:ea typeface="SimSun"/>
                          <a:cs typeface="Times New Roman"/>
                        </a:rPr>
                        <a:t>rhonchi/rales on pulmonary exam</a:t>
                      </a:r>
                      <a:endParaRPr lang="en-US" sz="1500" dirty="0">
                        <a:solidFill>
                          <a:schemeClr val="tx1"/>
                        </a:solidFill>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smtClean="0">
                          <a:solidFill>
                            <a:schemeClr val="tx1"/>
                          </a:solidFill>
                          <a:effectLst/>
                          <a:latin typeface="Gill Sans MT"/>
                          <a:ea typeface="SimSun"/>
                          <a:cs typeface="Arial"/>
                        </a:rPr>
                        <a:t>Pneumonia</a:t>
                      </a:r>
                      <a:endParaRPr lang="en-US" sz="1500" b="1" dirty="0">
                        <a:solidFill>
                          <a:schemeClr val="tx1"/>
                        </a:solidFill>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7"/>
                  </a:ext>
                </a:extLst>
              </a:tr>
              <a:tr h="568652">
                <a:tc>
                  <a:txBody>
                    <a:bodyPr/>
                    <a:lstStyle/>
                    <a:p>
                      <a:pPr marL="0" marR="0">
                        <a:lnSpc>
                          <a:spcPct val="115000"/>
                        </a:lnSpc>
                        <a:spcBef>
                          <a:spcPts val="0"/>
                        </a:spcBef>
                        <a:spcAft>
                          <a:spcPts val="0"/>
                        </a:spcAft>
                      </a:pPr>
                      <a:r>
                        <a:rPr lang="en-US" sz="1500" dirty="0">
                          <a:effectLst/>
                          <a:latin typeface="Gill Sans MT"/>
                          <a:ea typeface="SimSun"/>
                          <a:cs typeface="Times New Roman"/>
                        </a:rPr>
                        <a:t>Headache, muscle/joint </a:t>
                      </a:r>
                      <a:r>
                        <a:rPr lang="en-US" sz="1500" dirty="0" smtClean="0">
                          <a:effectLst/>
                          <a:latin typeface="Gill Sans MT"/>
                          <a:ea typeface="SimSun"/>
                          <a:cs typeface="Times New Roman"/>
                        </a:rPr>
                        <a:t>pain, </a:t>
                      </a:r>
                      <a:r>
                        <a:rPr lang="en-US" sz="1500" dirty="0">
                          <a:effectLst/>
                          <a:latin typeface="Gill Sans MT"/>
                          <a:ea typeface="SimSun"/>
                          <a:cs typeface="Times New Roman"/>
                        </a:rPr>
                        <a:t>anaemia, </a:t>
                      </a:r>
                      <a:r>
                        <a:rPr lang="en-US" sz="1500" dirty="0" smtClean="0">
                          <a:effectLst/>
                          <a:latin typeface="Gill Sans MT"/>
                          <a:ea typeface="SimSun"/>
                          <a:cs typeface="Times New Roman"/>
                        </a:rPr>
                        <a:t>coma; </a:t>
                      </a:r>
                      <a:r>
                        <a:rPr lang="en-US" sz="1500" dirty="0">
                          <a:effectLst/>
                          <a:latin typeface="Gill Sans MT"/>
                          <a:ea typeface="SimSun"/>
                          <a:cs typeface="Times New Roman"/>
                        </a:rPr>
                        <a:t>sometimes convulsions, jaundice </a:t>
                      </a:r>
                      <a:endParaRPr lang="en-US" sz="15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500" b="1" dirty="0">
                          <a:effectLst/>
                          <a:latin typeface="Gill Sans MT"/>
                          <a:ea typeface="SimSun"/>
                          <a:cs typeface="Arial"/>
                        </a:rPr>
                        <a:t>Uncomplicated malaria; severe malaria </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08"/>
                  </a:ext>
                </a:extLst>
              </a:tr>
              <a:tr h="284326">
                <a:tc>
                  <a:txBody>
                    <a:bodyPr/>
                    <a:lstStyle/>
                    <a:p>
                      <a:pPr marL="0" marR="0">
                        <a:lnSpc>
                          <a:spcPct val="115000"/>
                        </a:lnSpc>
                        <a:spcBef>
                          <a:spcPts val="0"/>
                        </a:spcBef>
                        <a:spcAft>
                          <a:spcPts val="0"/>
                        </a:spcAft>
                      </a:pPr>
                      <a:r>
                        <a:rPr lang="en-US" sz="1500" dirty="0">
                          <a:effectLst/>
                          <a:latin typeface="Gill Sans MT"/>
                          <a:ea typeface="SimSun"/>
                          <a:cs typeface="Times New Roman"/>
                        </a:rPr>
                        <a:t>Dry cough, malaise, anorexia; sometimes confusion/stupor</a:t>
                      </a:r>
                      <a:endParaRPr lang="en-US" sz="15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effectLst/>
                          <a:latin typeface="Gill Sans MT"/>
                          <a:ea typeface="SimSun"/>
                          <a:cs typeface="Arial"/>
                        </a:rPr>
                        <a:t>Typhoid</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tcPr>
                </a:tc>
                <a:extLst>
                  <a:ext uri="{0D108BD9-81ED-4DB2-BD59-A6C34878D82A}">
                    <a16:rowId xmlns:a16="http://schemas.microsoft.com/office/drawing/2014/main" xmlns="" val="10009"/>
                  </a:ext>
                </a:extLst>
              </a:tr>
              <a:tr h="284326">
                <a:tc>
                  <a:txBody>
                    <a:bodyPr/>
                    <a:lstStyle/>
                    <a:p>
                      <a:pPr marL="0" marR="0">
                        <a:lnSpc>
                          <a:spcPct val="115000"/>
                        </a:lnSpc>
                        <a:spcBef>
                          <a:spcPts val="0"/>
                        </a:spcBef>
                        <a:spcAft>
                          <a:spcPts val="0"/>
                        </a:spcAft>
                      </a:pPr>
                      <a:r>
                        <a:rPr lang="en-US" sz="1500" dirty="0">
                          <a:effectLst/>
                          <a:latin typeface="Gill Sans MT"/>
                          <a:ea typeface="SimSun"/>
                          <a:cs typeface="Times New Roman"/>
                        </a:rPr>
                        <a:t>Malaise, anorexia, nausea, dark urine/pale stool, jaundice</a:t>
                      </a:r>
                      <a:endParaRPr lang="en-US" sz="1500"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tc>
                  <a:txBody>
                    <a:bodyPr/>
                    <a:lstStyle/>
                    <a:p>
                      <a:pPr marL="0" marR="0">
                        <a:lnSpc>
                          <a:spcPct val="115000"/>
                        </a:lnSpc>
                        <a:spcBef>
                          <a:spcPts val="0"/>
                        </a:spcBef>
                        <a:spcAft>
                          <a:spcPts val="0"/>
                        </a:spcAft>
                      </a:pPr>
                      <a:r>
                        <a:rPr lang="en-US" sz="1500" b="1" dirty="0">
                          <a:effectLst/>
                          <a:latin typeface="Gill Sans MT"/>
                          <a:ea typeface="SimSun"/>
                          <a:cs typeface="Arial"/>
                        </a:rPr>
                        <a:t>Hepatitis</a:t>
                      </a:r>
                      <a:endParaRPr lang="en-US" sz="1500" b="1" dirty="0">
                        <a:effectLst/>
                        <a:latin typeface="Calibri"/>
                        <a:ea typeface="SimSun"/>
                        <a:cs typeface="Arial"/>
                      </a:endParaRPr>
                    </a:p>
                  </a:txBody>
                  <a:tcPr marL="68580" marR="68580" marT="0" marB="0">
                    <a:lnL w="12700" cap="flat" cmpd="sng" algn="ctr">
                      <a:solidFill>
                        <a:srgbClr val="9DBFE5"/>
                      </a:solidFill>
                      <a:prstDash val="solid"/>
                      <a:round/>
                      <a:headEnd type="none" w="med" len="med"/>
                      <a:tailEnd type="none" w="med" len="med"/>
                    </a:lnL>
                    <a:lnR w="12700" cap="flat" cmpd="sng" algn="ctr">
                      <a:solidFill>
                        <a:srgbClr val="9DBFE5"/>
                      </a:solidFill>
                      <a:prstDash val="solid"/>
                      <a:round/>
                      <a:headEnd type="none" w="med" len="med"/>
                      <a:tailEnd type="none" w="med" len="med"/>
                    </a:lnR>
                    <a:lnT w="12700" cap="flat" cmpd="sng" algn="ctr">
                      <a:solidFill>
                        <a:srgbClr val="9DBFE5"/>
                      </a:solidFill>
                      <a:prstDash val="solid"/>
                      <a:round/>
                      <a:headEnd type="none" w="med" len="med"/>
                      <a:tailEnd type="none" w="med" len="med"/>
                    </a:lnT>
                    <a:lnB w="12700" cap="flat" cmpd="sng" algn="ctr">
                      <a:solidFill>
                        <a:srgbClr val="9DBFE5"/>
                      </a:solidFill>
                      <a:prstDash val="solid"/>
                      <a:round/>
                      <a:headEnd type="none" w="med" len="med"/>
                      <a:tailEnd type="none" w="med" len="med"/>
                    </a:lnB>
                    <a:solidFill>
                      <a:srgbClr val="E6EFF8"/>
                    </a:solidFill>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53</a:t>
            </a:fld>
            <a:endParaRPr lang="en-US" dirty="0"/>
          </a:p>
        </p:txBody>
      </p:sp>
    </p:spTree>
    <p:extLst>
      <p:ext uri="{BB962C8B-B14F-4D97-AF65-F5344CB8AC3E}">
        <p14:creationId xmlns:p14="http://schemas.microsoft.com/office/powerpoint/2010/main" val="7574055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2700" b="1" dirty="0"/>
              <a:t>Therapeutic Antibiotics for Selected Infections in Pregnant and Postpartum Women</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32608"/>
              </p:ext>
            </p:extLst>
          </p:nvPr>
        </p:nvGraphicFramePr>
        <p:xfrm>
          <a:off x="457200" y="990600"/>
          <a:ext cx="8077200" cy="5362898"/>
        </p:xfrm>
        <a:graphic>
          <a:graphicData uri="http://schemas.openxmlformats.org/drawingml/2006/table">
            <a:tbl>
              <a:tblPr firstRow="1" firstCol="1" bandRow="1">
                <a:tableStyleId>{22838BEF-8BB2-4498-84A7-C5851F593DF1}</a:tableStyleId>
              </a:tblPr>
              <a:tblGrid>
                <a:gridCol w="1676400">
                  <a:extLst>
                    <a:ext uri="{9D8B030D-6E8A-4147-A177-3AD203B41FA5}">
                      <a16:colId xmlns:a16="http://schemas.microsoft.com/office/drawing/2014/main" xmlns="" val="20000"/>
                    </a:ext>
                  </a:extLst>
                </a:gridCol>
                <a:gridCol w="3512079">
                  <a:extLst>
                    <a:ext uri="{9D8B030D-6E8A-4147-A177-3AD203B41FA5}">
                      <a16:colId xmlns:a16="http://schemas.microsoft.com/office/drawing/2014/main" xmlns="" val="20001"/>
                    </a:ext>
                  </a:extLst>
                </a:gridCol>
                <a:gridCol w="2888721">
                  <a:extLst>
                    <a:ext uri="{9D8B030D-6E8A-4147-A177-3AD203B41FA5}">
                      <a16:colId xmlns:a16="http://schemas.microsoft.com/office/drawing/2014/main" xmlns="" val="20002"/>
                    </a:ext>
                  </a:extLst>
                </a:gridCol>
              </a:tblGrid>
              <a:tr h="294139">
                <a:tc>
                  <a:txBody>
                    <a:bodyPr/>
                    <a:lstStyle/>
                    <a:p>
                      <a:pPr marL="0" marR="0" algn="ctr">
                        <a:spcBef>
                          <a:spcPts val="0"/>
                        </a:spcBef>
                        <a:spcAft>
                          <a:spcPts val="0"/>
                        </a:spcAft>
                      </a:pPr>
                      <a:r>
                        <a:rPr lang="en-GB" sz="1800" dirty="0">
                          <a:effectLst/>
                          <a:latin typeface="Gill Sans MT" panose="020B0502020104020203" pitchFamily="34" charset="0"/>
                        </a:rPr>
                        <a:t>Diagnosis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lgn="ctr">
                        <a:spcBef>
                          <a:spcPts val="0"/>
                        </a:spcBef>
                        <a:spcAft>
                          <a:spcPts val="0"/>
                        </a:spcAft>
                      </a:pPr>
                      <a:r>
                        <a:rPr lang="en-GB" sz="1800" dirty="0">
                          <a:effectLst/>
                          <a:latin typeface="Gill Sans MT" panose="020B0502020104020203" pitchFamily="34" charset="0"/>
                        </a:rPr>
                        <a:t>New in second edition</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lgn="ctr">
                        <a:spcBef>
                          <a:spcPts val="0"/>
                        </a:spcBef>
                        <a:spcAft>
                          <a:spcPts val="0"/>
                        </a:spcAft>
                      </a:pPr>
                      <a:r>
                        <a:rPr lang="en-GB" sz="1800" dirty="0">
                          <a:effectLst/>
                          <a:latin typeface="Gill Sans MT" panose="020B0502020104020203" pitchFamily="34" charset="0"/>
                        </a:rPr>
                        <a:t>Comments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0"/>
                  </a:ext>
                </a:extLst>
              </a:tr>
              <a:tr h="2387310">
                <a:tc>
                  <a:txBody>
                    <a:bodyPr/>
                    <a:lstStyle/>
                    <a:p>
                      <a:pPr marL="0" marR="0">
                        <a:spcBef>
                          <a:spcPts val="0"/>
                        </a:spcBef>
                        <a:spcAft>
                          <a:spcPts val="0"/>
                        </a:spcAft>
                      </a:pPr>
                      <a:r>
                        <a:rPr lang="en-GB" sz="1800" dirty="0">
                          <a:effectLst/>
                          <a:latin typeface="Gill Sans MT" panose="020B0502020104020203" pitchFamily="34" charset="0"/>
                        </a:rPr>
                        <a:t>Cystitis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600" dirty="0">
                          <a:effectLst/>
                          <a:latin typeface="Gill Sans MT" panose="020B0502020104020203" pitchFamily="34" charset="0"/>
                        </a:rPr>
                        <a:t>Antibiotic options and dosing of either amoxicillin or nitrofurantoin remain the same, except:</a:t>
                      </a:r>
                      <a:endParaRPr lang="en-US" sz="1600" dirty="0">
                        <a:effectLst/>
                        <a:latin typeface="Gill Sans MT" panose="020B0502020104020203" pitchFamily="34" charset="0"/>
                      </a:endParaRPr>
                    </a:p>
                    <a:p>
                      <a:pPr marL="342900" marR="0" lvl="0" indent="-342900">
                        <a:spcBef>
                          <a:spcPts val="0"/>
                        </a:spcBef>
                        <a:spcAft>
                          <a:spcPts val="0"/>
                        </a:spcAft>
                        <a:buFont typeface="Symbol" panose="05050102010706020507" pitchFamily="18" charset="2"/>
                        <a:buChar char=""/>
                      </a:pPr>
                      <a:r>
                        <a:rPr lang="en-GB" sz="1600" spc="-20" dirty="0">
                          <a:effectLst/>
                          <a:latin typeface="Gill Sans MT" panose="020B0502020104020203" pitchFamily="34" charset="0"/>
                        </a:rPr>
                        <a:t>Avoid nitrofurantoin at term as it can cause neonatal </a:t>
                      </a:r>
                      <a:r>
                        <a:rPr lang="en-GB" sz="1600" spc="-20" dirty="0" smtClean="0">
                          <a:effectLst/>
                          <a:latin typeface="Gill Sans MT" panose="020B0502020104020203" pitchFamily="34" charset="0"/>
                        </a:rPr>
                        <a:t>haemolysis</a:t>
                      </a:r>
                      <a:endParaRPr lang="en-US" sz="1600" dirty="0">
                        <a:effectLst/>
                        <a:latin typeface="Gill Sans MT" panose="020B0502020104020203" pitchFamily="34" charset="0"/>
                      </a:endParaRPr>
                    </a:p>
                    <a:p>
                      <a:pPr marL="342900" marR="0" lvl="0" indent="-342900">
                        <a:spcBef>
                          <a:spcPts val="0"/>
                        </a:spcBef>
                        <a:spcAft>
                          <a:spcPts val="0"/>
                        </a:spcAft>
                        <a:buFont typeface="Symbol" panose="05050102010706020507" pitchFamily="18" charset="2"/>
                        <a:buChar char=""/>
                      </a:pPr>
                      <a:r>
                        <a:rPr lang="en-GB" sz="1600" dirty="0" smtClean="0">
                          <a:effectLst/>
                          <a:latin typeface="Gill Sans MT" panose="020B0502020104020203" pitchFamily="34" charset="0"/>
                        </a:rPr>
                        <a:t>Do</a:t>
                      </a:r>
                      <a:r>
                        <a:rPr lang="en-GB" sz="1600" baseline="0" dirty="0" smtClean="0">
                          <a:effectLst/>
                          <a:latin typeface="Gill Sans MT" panose="020B0502020104020203" pitchFamily="34" charset="0"/>
                        </a:rPr>
                        <a:t> not use</a:t>
                      </a:r>
                      <a:r>
                        <a:rPr lang="en-GB" sz="1600" dirty="0" smtClean="0">
                          <a:effectLst/>
                          <a:latin typeface="Gill Sans MT" panose="020B0502020104020203" pitchFamily="34" charset="0"/>
                        </a:rPr>
                        <a:t> </a:t>
                      </a:r>
                      <a:r>
                        <a:rPr lang="en-GB" sz="1600" dirty="0">
                          <a:effectLst/>
                          <a:latin typeface="Gill Sans MT" panose="020B0502020104020203" pitchFamily="34" charset="0"/>
                        </a:rPr>
                        <a:t>trimetoprim</a:t>
                      </a:r>
                      <a:r>
                        <a:rPr lang="en-GB" sz="1600" dirty="0" smtClean="0">
                          <a:effectLst/>
                          <a:latin typeface="Gill Sans MT" panose="020B0502020104020203" pitchFamily="34" charset="0"/>
                        </a:rPr>
                        <a:t>/ sulfamethoxazole </a:t>
                      </a:r>
                      <a:r>
                        <a:rPr lang="en-GB" sz="1600" dirty="0">
                          <a:effectLst/>
                          <a:latin typeface="Gill Sans MT" panose="020B0502020104020203" pitchFamily="34" charset="0"/>
                        </a:rPr>
                        <a:t>due to interference with </a:t>
                      </a:r>
                      <a:r>
                        <a:rPr lang="en-GB" sz="1600" dirty="0" smtClean="0">
                          <a:effectLst/>
                          <a:latin typeface="Gill Sans MT" panose="020B0502020104020203" pitchFamily="34" charset="0"/>
                        </a:rPr>
                        <a:t>folic </a:t>
                      </a:r>
                      <a:r>
                        <a:rPr lang="en-GB" sz="1600" dirty="0">
                          <a:effectLst/>
                          <a:latin typeface="Gill Sans MT" panose="020B0502020104020203" pitchFamily="34" charset="0"/>
                        </a:rPr>
                        <a:t>acid metabolism and increased risk of congenital </a:t>
                      </a:r>
                      <a:r>
                        <a:rPr lang="en-GB" sz="1600" dirty="0" smtClean="0">
                          <a:effectLst/>
                          <a:latin typeface="Gill Sans MT" panose="020B0502020104020203" pitchFamily="34" charset="0"/>
                        </a:rPr>
                        <a:t>malformations</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600" dirty="0">
                          <a:effectLst/>
                          <a:latin typeface="Gill Sans MT" panose="020B0502020104020203" pitchFamily="34" charset="0"/>
                        </a:rPr>
                        <a:t>Amoxicillin 500 mg by mouth every </a:t>
                      </a:r>
                      <a:r>
                        <a:rPr lang="en-GB" sz="1600" dirty="0" smtClean="0">
                          <a:effectLst/>
                          <a:latin typeface="Gill Sans MT" panose="020B0502020104020203" pitchFamily="34" charset="0"/>
                        </a:rPr>
                        <a:t>8 </a:t>
                      </a:r>
                      <a:r>
                        <a:rPr lang="en-GB" sz="1600" dirty="0">
                          <a:effectLst/>
                          <a:latin typeface="Gill Sans MT" panose="020B0502020104020203" pitchFamily="34" charset="0"/>
                        </a:rPr>
                        <a:t>hours for </a:t>
                      </a:r>
                      <a:r>
                        <a:rPr lang="en-GB" sz="1600" dirty="0" smtClean="0">
                          <a:effectLst/>
                          <a:latin typeface="Gill Sans MT" panose="020B0502020104020203" pitchFamily="34" charset="0"/>
                        </a:rPr>
                        <a:t>3 </a:t>
                      </a:r>
                      <a:r>
                        <a:rPr lang="en-GB" sz="1600" dirty="0">
                          <a:effectLst/>
                          <a:latin typeface="Gill Sans MT" panose="020B0502020104020203" pitchFamily="34" charset="0"/>
                        </a:rPr>
                        <a:t>days; or nitrofurantoin 100 mg by mouth every </a:t>
                      </a:r>
                      <a:r>
                        <a:rPr lang="en-GB" sz="1600" dirty="0" smtClean="0">
                          <a:effectLst/>
                          <a:latin typeface="Gill Sans MT" panose="020B0502020104020203" pitchFamily="34" charset="0"/>
                        </a:rPr>
                        <a:t>8 </a:t>
                      </a:r>
                      <a:r>
                        <a:rPr lang="en-GB" sz="1600" dirty="0">
                          <a:effectLst/>
                          <a:latin typeface="Gill Sans MT" panose="020B0502020104020203" pitchFamily="34" charset="0"/>
                        </a:rPr>
                        <a:t>hours for </a:t>
                      </a:r>
                      <a:r>
                        <a:rPr lang="en-GB" sz="1600" dirty="0" smtClean="0">
                          <a:effectLst/>
                          <a:latin typeface="Gill Sans MT" panose="020B0502020104020203" pitchFamily="34" charset="0"/>
                        </a:rPr>
                        <a:t>3 </a:t>
                      </a:r>
                      <a:r>
                        <a:rPr lang="en-GB" sz="1600" dirty="0">
                          <a:effectLst/>
                          <a:latin typeface="Gill Sans MT" panose="020B0502020104020203" pitchFamily="34" charset="0"/>
                        </a:rPr>
                        <a:t>days</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1"/>
                  </a:ext>
                </a:extLst>
              </a:tr>
              <a:tr h="2564634">
                <a:tc>
                  <a:txBody>
                    <a:bodyPr/>
                    <a:lstStyle/>
                    <a:p>
                      <a:pPr marL="0" marR="0">
                        <a:spcBef>
                          <a:spcPts val="0"/>
                        </a:spcBef>
                        <a:spcAft>
                          <a:spcPts val="0"/>
                        </a:spcAft>
                      </a:pPr>
                      <a:r>
                        <a:rPr lang="en-GB" sz="1800" dirty="0">
                          <a:effectLst/>
                          <a:latin typeface="Gill Sans MT" panose="020B0502020104020203" pitchFamily="34" charset="0"/>
                        </a:rPr>
                        <a:t>Acute pyelonephritis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285750" marR="0" indent="-285750">
                        <a:spcBef>
                          <a:spcPts val="0"/>
                        </a:spcBef>
                        <a:spcAft>
                          <a:spcPts val="0"/>
                        </a:spcAft>
                        <a:buFont typeface="Arial" panose="020B0604020202020204" pitchFamily="34" charset="0"/>
                        <a:buChar char="•"/>
                      </a:pPr>
                      <a:r>
                        <a:rPr lang="en-GB" sz="1600" dirty="0">
                          <a:effectLst/>
                          <a:latin typeface="Gill Sans MT" panose="020B0502020104020203" pitchFamily="34" charset="0"/>
                        </a:rPr>
                        <a:t>Antibiotic regimen IV ampicillin PLUS gentamicin followed by oral amoxicillin remains the </a:t>
                      </a:r>
                      <a:r>
                        <a:rPr lang="en-GB" sz="1600" dirty="0" smtClean="0">
                          <a:effectLst/>
                          <a:latin typeface="Gill Sans MT" panose="020B0502020104020203" pitchFamily="34" charset="0"/>
                        </a:rPr>
                        <a:t>same</a:t>
                      </a:r>
                    </a:p>
                    <a:p>
                      <a:pPr marL="285750" marR="0" indent="-285750">
                        <a:spcBef>
                          <a:spcPts val="0"/>
                        </a:spcBef>
                        <a:spcAft>
                          <a:spcPts val="0"/>
                        </a:spcAft>
                        <a:buFont typeface="Arial" panose="020B0604020202020204" pitchFamily="34" charset="0"/>
                        <a:buChar char="•"/>
                      </a:pPr>
                      <a:r>
                        <a:rPr lang="en-GB" sz="1600" dirty="0" smtClean="0">
                          <a:effectLst/>
                          <a:latin typeface="Gill Sans MT" panose="020B0502020104020203" pitchFamily="34" charset="0"/>
                        </a:rPr>
                        <a:t>Added </a:t>
                      </a:r>
                      <a:r>
                        <a:rPr lang="en-GB" sz="1600" dirty="0">
                          <a:effectLst/>
                          <a:latin typeface="Gill Sans MT" panose="020B0502020104020203" pitchFamily="34" charset="0"/>
                        </a:rPr>
                        <a:t>emphasis </a:t>
                      </a:r>
                      <a:r>
                        <a:rPr lang="en-GB" sz="1600" dirty="0" smtClean="0">
                          <a:effectLst/>
                          <a:latin typeface="Gill Sans MT" panose="020B0502020104020203" pitchFamily="34" charset="0"/>
                        </a:rPr>
                        <a:t>on prompt identification</a:t>
                      </a:r>
                      <a:r>
                        <a:rPr lang="en-GB" sz="1600" baseline="0" dirty="0" smtClean="0">
                          <a:effectLst/>
                          <a:latin typeface="Gill Sans MT" panose="020B0502020104020203" pitchFamily="34" charset="0"/>
                        </a:rPr>
                        <a:t> </a:t>
                      </a:r>
                      <a:r>
                        <a:rPr lang="en-GB" sz="1600" dirty="0" smtClean="0">
                          <a:effectLst/>
                          <a:latin typeface="Gill Sans MT" panose="020B0502020104020203" pitchFamily="34" charset="0"/>
                        </a:rPr>
                        <a:t>and treatment</a:t>
                      </a:r>
                      <a:r>
                        <a:rPr lang="en-GB" sz="1600" baseline="0" dirty="0" smtClean="0">
                          <a:effectLst/>
                          <a:latin typeface="Gill Sans MT" panose="020B0502020104020203" pitchFamily="34" charset="0"/>
                        </a:rPr>
                        <a:t> of </a:t>
                      </a:r>
                      <a:r>
                        <a:rPr lang="en-GB" sz="1600" dirty="0" smtClean="0">
                          <a:effectLst/>
                          <a:latin typeface="Gill Sans MT" panose="020B0502020104020203" pitchFamily="34" charset="0"/>
                        </a:rPr>
                        <a:t>pyelonephritis </a:t>
                      </a:r>
                      <a:r>
                        <a:rPr lang="en-GB" sz="1600" dirty="0">
                          <a:effectLst/>
                          <a:latin typeface="Gill Sans MT" panose="020B0502020104020203" pitchFamily="34" charset="0"/>
                        </a:rPr>
                        <a:t>in pregnancy to prevent significant </a:t>
                      </a:r>
                      <a:r>
                        <a:rPr lang="en-GB" sz="1600" dirty="0" smtClean="0">
                          <a:effectLst/>
                          <a:latin typeface="Gill Sans MT" panose="020B0502020104020203" pitchFamily="34" charset="0"/>
                        </a:rPr>
                        <a:t>illness</a:t>
                      </a:r>
                    </a:p>
                    <a:p>
                      <a:pPr marL="285750" marR="0" indent="-285750">
                        <a:spcBef>
                          <a:spcPts val="0"/>
                        </a:spcBef>
                        <a:spcAft>
                          <a:spcPts val="0"/>
                        </a:spcAft>
                        <a:buFont typeface="Arial" panose="020B0604020202020204" pitchFamily="34" charset="0"/>
                        <a:buChar char="•"/>
                      </a:pPr>
                      <a:r>
                        <a:rPr lang="en-GB" sz="1600" dirty="0" smtClean="0">
                          <a:effectLst/>
                          <a:latin typeface="Gill Sans MT" panose="020B0502020104020203" pitchFamily="34" charset="0"/>
                        </a:rPr>
                        <a:t>Importance</a:t>
                      </a:r>
                      <a:r>
                        <a:rPr lang="en-GB" sz="1600" baseline="0" dirty="0" smtClean="0">
                          <a:effectLst/>
                          <a:latin typeface="Gill Sans MT" panose="020B0502020104020203" pitchFamily="34" charset="0"/>
                        </a:rPr>
                        <a:t> of</a:t>
                      </a:r>
                      <a:r>
                        <a:rPr lang="en-GB" sz="1600" dirty="0" smtClean="0">
                          <a:effectLst/>
                          <a:latin typeface="Gill Sans MT" panose="020B0502020104020203" pitchFamily="34" charset="0"/>
                        </a:rPr>
                        <a:t> re-evaluating </a:t>
                      </a:r>
                      <a:r>
                        <a:rPr lang="en-GB" sz="1600" dirty="0">
                          <a:effectLst/>
                          <a:latin typeface="Gill Sans MT" panose="020B0502020104020203" pitchFamily="34" charset="0"/>
                        </a:rPr>
                        <a:t>diagnosis and choice of antibiotic if there is no clinical response in 48 hours.</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600" dirty="0">
                          <a:effectLst/>
                          <a:latin typeface="Gill Sans MT" panose="020B0502020104020203" pitchFamily="34" charset="0"/>
                        </a:rPr>
                        <a:t>Ampicillin 2 g intravenously (IV) </a:t>
                      </a:r>
                      <a:r>
                        <a:rPr lang="en-GB" sz="1600" dirty="0" smtClean="0">
                          <a:effectLst/>
                          <a:latin typeface="Gill Sans MT" panose="020B0502020104020203" pitchFamily="34" charset="0"/>
                        </a:rPr>
                        <a:t>every 6 hours </a:t>
                      </a:r>
                      <a:r>
                        <a:rPr lang="en-GB" sz="1600" u="sng" dirty="0">
                          <a:effectLst/>
                          <a:latin typeface="Gill Sans MT" panose="020B0502020104020203" pitchFamily="34" charset="0"/>
                        </a:rPr>
                        <a:t>PLUS</a:t>
                      </a:r>
                      <a:r>
                        <a:rPr lang="en-GB" sz="1600" dirty="0">
                          <a:effectLst/>
                          <a:latin typeface="Gill Sans MT" panose="020B0502020104020203" pitchFamily="34" charset="0"/>
                        </a:rPr>
                        <a:t> gentamicin 5 mg IV per kg of body weight every 24 hours; amoxicillin 1 g orally every </a:t>
                      </a:r>
                      <a:r>
                        <a:rPr lang="en-GB" sz="1600" dirty="0" smtClean="0">
                          <a:effectLst/>
                          <a:latin typeface="Gill Sans MT" panose="020B0502020104020203" pitchFamily="34" charset="0"/>
                        </a:rPr>
                        <a:t>8 </a:t>
                      </a:r>
                      <a:r>
                        <a:rPr lang="en-GB" sz="1600" dirty="0">
                          <a:effectLst/>
                          <a:latin typeface="Gill Sans MT" panose="020B0502020104020203" pitchFamily="34" charset="0"/>
                        </a:rPr>
                        <a:t>hours to complete 14 days of treatment</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54</a:t>
            </a:fld>
            <a:endParaRPr lang="en-US" dirty="0"/>
          </a:p>
        </p:txBody>
      </p:sp>
    </p:spTree>
    <p:extLst>
      <p:ext uri="{BB962C8B-B14F-4D97-AF65-F5344CB8AC3E}">
        <p14:creationId xmlns:p14="http://schemas.microsoft.com/office/powerpoint/2010/main" val="10234664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96" y="152400"/>
            <a:ext cx="8229600" cy="533399"/>
          </a:xfrm>
        </p:spPr>
        <p:txBody>
          <a:bodyPr>
            <a:noAutofit/>
          </a:bodyPr>
          <a:lstStyle/>
          <a:p>
            <a:r>
              <a:rPr lang="en-US" sz="2000" b="1" dirty="0"/>
              <a:t>Therapeutic Antibiotics for </a:t>
            </a:r>
            <a:r>
              <a:rPr lang="en-US" sz="2000" b="1" dirty="0" smtClean="0"/>
              <a:t>Specific </a:t>
            </a:r>
            <a:r>
              <a:rPr lang="en-US" sz="2000" b="1" dirty="0"/>
              <a:t>Infections in Pregnant and Postpartum </a:t>
            </a:r>
            <a:r>
              <a:rPr lang="en-US" sz="2000" b="1" dirty="0" smtClean="0"/>
              <a:t>Women (cont.)</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0676022"/>
              </p:ext>
            </p:extLst>
          </p:nvPr>
        </p:nvGraphicFramePr>
        <p:xfrm>
          <a:off x="533400" y="838200"/>
          <a:ext cx="8083596" cy="5583417"/>
        </p:xfrm>
        <a:graphic>
          <a:graphicData uri="http://schemas.openxmlformats.org/drawingml/2006/table">
            <a:tbl>
              <a:tblPr firstRow="1" firstCol="1" bandRow="1">
                <a:tableStyleId>{22838BEF-8BB2-4498-84A7-C5851F593DF1}</a:tableStyleId>
              </a:tblPr>
              <a:tblGrid>
                <a:gridCol w="1377996">
                  <a:extLst>
                    <a:ext uri="{9D8B030D-6E8A-4147-A177-3AD203B41FA5}">
                      <a16:colId xmlns:a16="http://schemas.microsoft.com/office/drawing/2014/main" xmlns="" val="20000"/>
                    </a:ext>
                  </a:extLst>
                </a:gridCol>
                <a:gridCol w="3816879">
                  <a:extLst>
                    <a:ext uri="{9D8B030D-6E8A-4147-A177-3AD203B41FA5}">
                      <a16:colId xmlns:a16="http://schemas.microsoft.com/office/drawing/2014/main" xmlns="" val="20001"/>
                    </a:ext>
                  </a:extLst>
                </a:gridCol>
                <a:gridCol w="2888721">
                  <a:extLst>
                    <a:ext uri="{9D8B030D-6E8A-4147-A177-3AD203B41FA5}">
                      <a16:colId xmlns:a16="http://schemas.microsoft.com/office/drawing/2014/main" xmlns="" val="20003"/>
                    </a:ext>
                  </a:extLst>
                </a:gridCol>
              </a:tblGrid>
              <a:tr h="383386">
                <a:tc>
                  <a:txBody>
                    <a:bodyPr/>
                    <a:lstStyle/>
                    <a:p>
                      <a:pPr marL="0" marR="0" algn="ctr">
                        <a:spcBef>
                          <a:spcPts val="0"/>
                        </a:spcBef>
                        <a:spcAft>
                          <a:spcPts val="0"/>
                        </a:spcAft>
                      </a:pPr>
                      <a:r>
                        <a:rPr lang="en-GB" sz="1800" dirty="0">
                          <a:effectLst/>
                          <a:latin typeface="Gill Sans MT" panose="020B0502020104020203" pitchFamily="34" charset="0"/>
                        </a:rPr>
                        <a:t>Diagnosis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lgn="ctr">
                        <a:spcBef>
                          <a:spcPts val="0"/>
                        </a:spcBef>
                        <a:spcAft>
                          <a:spcPts val="0"/>
                        </a:spcAft>
                      </a:pPr>
                      <a:r>
                        <a:rPr lang="en-GB" sz="1800" dirty="0">
                          <a:effectLst/>
                          <a:latin typeface="Gill Sans MT" panose="020B0502020104020203" pitchFamily="34" charset="0"/>
                        </a:rPr>
                        <a:t>New in second edition</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lgn="ctr">
                        <a:spcBef>
                          <a:spcPts val="0"/>
                        </a:spcBef>
                        <a:spcAft>
                          <a:spcPts val="0"/>
                        </a:spcAft>
                      </a:pPr>
                      <a:r>
                        <a:rPr lang="en-GB" sz="1800" dirty="0">
                          <a:effectLst/>
                          <a:latin typeface="Gill Sans MT" panose="020B0502020104020203" pitchFamily="34" charset="0"/>
                        </a:rPr>
                        <a:t>Comments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0"/>
                  </a:ext>
                </a:extLst>
              </a:tr>
              <a:tr h="1436740">
                <a:tc>
                  <a:txBody>
                    <a:bodyPr/>
                    <a:lstStyle/>
                    <a:p>
                      <a:pPr marL="0" marR="0">
                        <a:spcBef>
                          <a:spcPts val="0"/>
                        </a:spcBef>
                        <a:spcAft>
                          <a:spcPts val="0"/>
                        </a:spcAft>
                      </a:pPr>
                      <a:r>
                        <a:rPr lang="en-GB" sz="1500" dirty="0">
                          <a:effectLst/>
                          <a:latin typeface="Gill Sans MT" panose="020B0502020104020203" pitchFamily="34" charset="0"/>
                        </a:rPr>
                        <a:t>Amnionitis</a:t>
                      </a:r>
                      <a:endParaRPr lang="en-US" sz="15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285750" marR="0" indent="-285750">
                        <a:spcBef>
                          <a:spcPts val="0"/>
                        </a:spcBef>
                        <a:spcAft>
                          <a:spcPts val="0"/>
                        </a:spcAft>
                        <a:buFont typeface="Arial" panose="020B0604020202020204" pitchFamily="34" charset="0"/>
                        <a:buChar char="•"/>
                      </a:pPr>
                      <a:r>
                        <a:rPr lang="en-GB" sz="1500" dirty="0">
                          <a:effectLst/>
                          <a:latin typeface="Gill Sans MT" panose="020B0502020104020203" pitchFamily="34" charset="0"/>
                        </a:rPr>
                        <a:t>Antibiotic regimen IV ampicillin </a:t>
                      </a:r>
                      <a:r>
                        <a:rPr lang="en-GB" sz="1500" u="sng" dirty="0">
                          <a:effectLst/>
                          <a:latin typeface="Gill Sans MT" panose="020B0502020104020203" pitchFamily="34" charset="0"/>
                        </a:rPr>
                        <a:t>PLUS</a:t>
                      </a:r>
                      <a:r>
                        <a:rPr lang="en-GB" sz="1500" dirty="0">
                          <a:effectLst/>
                          <a:latin typeface="Gill Sans MT" panose="020B0502020104020203" pitchFamily="34" charset="0"/>
                        </a:rPr>
                        <a:t> gentamicin remains the </a:t>
                      </a:r>
                      <a:r>
                        <a:rPr lang="en-GB" sz="1500" dirty="0" smtClean="0">
                          <a:effectLst/>
                          <a:latin typeface="Gill Sans MT" panose="020B0502020104020203" pitchFamily="34" charset="0"/>
                        </a:rPr>
                        <a:t>same</a:t>
                      </a:r>
                    </a:p>
                    <a:p>
                      <a:pPr marL="285750" marR="0" indent="-285750">
                        <a:spcBef>
                          <a:spcPts val="0"/>
                        </a:spcBef>
                        <a:spcAft>
                          <a:spcPts val="0"/>
                        </a:spcAft>
                        <a:buFont typeface="Arial" panose="020B0604020202020204" pitchFamily="34" charset="0"/>
                        <a:buChar char="•"/>
                      </a:pPr>
                      <a:r>
                        <a:rPr lang="en-GB" sz="1500" dirty="0" smtClean="0">
                          <a:effectLst/>
                          <a:latin typeface="Gill Sans MT" panose="020B0502020104020203" pitchFamily="34" charset="0"/>
                        </a:rPr>
                        <a:t>If</a:t>
                      </a:r>
                      <a:r>
                        <a:rPr lang="en-GB" sz="1500" baseline="0" dirty="0" smtClean="0">
                          <a:effectLst/>
                          <a:latin typeface="Gill Sans MT" panose="020B0502020104020203" pitchFamily="34" charset="0"/>
                        </a:rPr>
                        <a:t> </a:t>
                      </a:r>
                      <a:r>
                        <a:rPr lang="en-GB" sz="1500" dirty="0" smtClean="0">
                          <a:effectLst/>
                          <a:latin typeface="Gill Sans MT" panose="020B0502020104020203" pitchFamily="34" charset="0"/>
                        </a:rPr>
                        <a:t>the </a:t>
                      </a:r>
                      <a:r>
                        <a:rPr lang="en-GB" sz="1500" dirty="0">
                          <a:effectLst/>
                          <a:latin typeface="Gill Sans MT" panose="020B0502020104020203" pitchFamily="34" charset="0"/>
                        </a:rPr>
                        <a:t>woman gives birth vaginally, </a:t>
                      </a:r>
                      <a:r>
                        <a:rPr lang="en-GB" sz="1500" dirty="0" smtClean="0">
                          <a:effectLst/>
                          <a:latin typeface="Gill Sans MT" panose="020B0502020104020203" pitchFamily="34" charset="0"/>
                        </a:rPr>
                        <a:t>new guidance to continue </a:t>
                      </a:r>
                      <a:r>
                        <a:rPr lang="en-GB" sz="1500" dirty="0">
                          <a:effectLst/>
                          <a:latin typeface="Gill Sans MT" panose="020B0502020104020203" pitchFamily="34" charset="0"/>
                        </a:rPr>
                        <a:t>treatment for at least 48 hours after the symptoms and signs of infection have subsided.</a:t>
                      </a:r>
                      <a:endParaRPr lang="en-US" sz="15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500" dirty="0">
                          <a:effectLst/>
                          <a:latin typeface="Gill Sans MT" panose="020B0502020104020203" pitchFamily="34" charset="0"/>
                        </a:rPr>
                        <a:t>Ampicillin 2 g IV every </a:t>
                      </a:r>
                      <a:r>
                        <a:rPr lang="en-GB" sz="1500" dirty="0" smtClean="0">
                          <a:effectLst/>
                          <a:latin typeface="Gill Sans MT" panose="020B0502020104020203" pitchFamily="34" charset="0"/>
                        </a:rPr>
                        <a:t>6 </a:t>
                      </a:r>
                      <a:r>
                        <a:rPr lang="en-GB" sz="1500" dirty="0">
                          <a:effectLst/>
                          <a:latin typeface="Gill Sans MT" panose="020B0502020104020203" pitchFamily="34" charset="0"/>
                        </a:rPr>
                        <a:t>hours </a:t>
                      </a:r>
                      <a:r>
                        <a:rPr lang="en-GB" sz="1500" u="sng" dirty="0">
                          <a:effectLst/>
                          <a:latin typeface="Gill Sans MT" panose="020B0502020104020203" pitchFamily="34" charset="0"/>
                        </a:rPr>
                        <a:t>PLUS</a:t>
                      </a:r>
                      <a:r>
                        <a:rPr lang="en-GB" sz="1500" dirty="0">
                          <a:effectLst/>
                          <a:latin typeface="Gill Sans MT" panose="020B0502020104020203" pitchFamily="34" charset="0"/>
                        </a:rPr>
                        <a:t> gentamicin 5 mg IV per kg of body weight every 24 hours</a:t>
                      </a:r>
                      <a:endParaRPr lang="en-US" sz="15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2"/>
                  </a:ext>
                </a:extLst>
              </a:tr>
              <a:tr h="3763291">
                <a:tc>
                  <a:txBody>
                    <a:bodyPr/>
                    <a:lstStyle/>
                    <a:p>
                      <a:pPr marL="0" marR="0">
                        <a:spcBef>
                          <a:spcPts val="0"/>
                        </a:spcBef>
                        <a:spcAft>
                          <a:spcPts val="0"/>
                        </a:spcAft>
                      </a:pPr>
                      <a:r>
                        <a:rPr lang="en-GB" sz="1500" dirty="0">
                          <a:effectLst/>
                          <a:latin typeface="Gill Sans MT" panose="020B0502020104020203" pitchFamily="34" charset="0"/>
                        </a:rPr>
                        <a:t>Postpartum endometritis</a:t>
                      </a:r>
                      <a:endParaRPr lang="en-US" sz="15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285750" marR="0" indent="-285750">
                        <a:spcBef>
                          <a:spcPts val="0"/>
                        </a:spcBef>
                        <a:spcAft>
                          <a:spcPts val="0"/>
                        </a:spcAft>
                        <a:buFont typeface="Arial" panose="020B0604020202020204" pitchFamily="34" charset="0"/>
                        <a:buChar char="•"/>
                      </a:pPr>
                      <a:r>
                        <a:rPr lang="en-GB" sz="1500" dirty="0">
                          <a:effectLst/>
                          <a:latin typeface="Gill Sans MT" panose="020B0502020104020203" pitchFamily="34" charset="0"/>
                        </a:rPr>
                        <a:t>Antibiotic regimen changed from ampicillin, gentamicin and metronidazole to clindamycin and gentamicin for 24–48 hours after complete resolution of clinical signs and symptoms (fever, uterine tenderness, purulent lochia, leukocytosis). </a:t>
                      </a:r>
                      <a:endParaRPr lang="en-GB" sz="1500" dirty="0" smtClean="0">
                        <a:effectLst/>
                        <a:latin typeface="Gill Sans MT" panose="020B0502020104020203" pitchFamily="34" charset="0"/>
                      </a:endParaRPr>
                    </a:p>
                    <a:p>
                      <a:pPr marL="285750" marR="0" indent="-285750">
                        <a:spcBef>
                          <a:spcPts val="0"/>
                        </a:spcBef>
                        <a:spcAft>
                          <a:spcPts val="0"/>
                        </a:spcAft>
                        <a:buFont typeface="Arial" panose="020B0604020202020204" pitchFamily="34" charset="0"/>
                        <a:buChar char="•"/>
                      </a:pPr>
                      <a:r>
                        <a:rPr lang="en-GB" sz="1500" dirty="0" smtClean="0">
                          <a:effectLst/>
                          <a:latin typeface="Gill Sans MT" panose="020B0502020104020203" pitchFamily="34" charset="0"/>
                        </a:rPr>
                        <a:t>Oral </a:t>
                      </a:r>
                      <a:r>
                        <a:rPr lang="en-GB" sz="1500" dirty="0">
                          <a:effectLst/>
                          <a:latin typeface="Gill Sans MT" panose="020B0502020104020203" pitchFamily="34" charset="0"/>
                        </a:rPr>
                        <a:t>antibiotics are not necessary following IV antibiotics.</a:t>
                      </a:r>
                      <a:endParaRPr lang="en-US" sz="15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500" dirty="0">
                          <a:effectLst/>
                          <a:latin typeface="Gill Sans MT" panose="020B0502020104020203" pitchFamily="34" charset="0"/>
                        </a:rPr>
                        <a:t>Clindamycin 600 mg IV every </a:t>
                      </a:r>
                      <a:r>
                        <a:rPr lang="en-GB" sz="1500" dirty="0" smtClean="0">
                          <a:effectLst/>
                          <a:latin typeface="Gill Sans MT" panose="020B0502020104020203" pitchFamily="34" charset="0"/>
                        </a:rPr>
                        <a:t>8 </a:t>
                      </a:r>
                      <a:r>
                        <a:rPr lang="en-GB" sz="1500" dirty="0">
                          <a:effectLst/>
                          <a:latin typeface="Gill Sans MT" panose="020B0502020104020203" pitchFamily="34" charset="0"/>
                        </a:rPr>
                        <a:t>hours </a:t>
                      </a:r>
                      <a:r>
                        <a:rPr lang="en-GB" sz="1500" u="sng" dirty="0">
                          <a:effectLst/>
                          <a:latin typeface="Gill Sans MT" panose="020B0502020104020203" pitchFamily="34" charset="0"/>
                        </a:rPr>
                        <a:t>PLUS</a:t>
                      </a:r>
                      <a:r>
                        <a:rPr lang="en-GB" sz="1500" dirty="0">
                          <a:effectLst/>
                          <a:latin typeface="Gill Sans MT" panose="020B0502020104020203" pitchFamily="34" charset="0"/>
                        </a:rPr>
                        <a:t> gentamicin 5 mg IV per kg of body weight every 24 hours</a:t>
                      </a:r>
                      <a:endParaRPr lang="en-US" sz="1500" dirty="0">
                        <a:effectLst/>
                        <a:latin typeface="Gill Sans MT" panose="020B0502020104020203" pitchFamily="34" charset="0"/>
                      </a:endParaRPr>
                    </a:p>
                    <a:p>
                      <a:pPr marL="0" marR="0">
                        <a:spcBef>
                          <a:spcPts val="0"/>
                        </a:spcBef>
                        <a:spcAft>
                          <a:spcPts val="0"/>
                        </a:spcAft>
                      </a:pPr>
                      <a:endParaRPr lang="en-US" sz="1500" dirty="0" smtClean="0">
                        <a:effectLst/>
                        <a:latin typeface="Gill Sans MT" panose="020B0502020104020203" pitchFamily="34" charset="0"/>
                      </a:endParaRPr>
                    </a:p>
                    <a:p>
                      <a:pPr marL="0" marR="0">
                        <a:spcBef>
                          <a:spcPts val="0"/>
                        </a:spcBef>
                        <a:spcAft>
                          <a:spcPts val="0"/>
                        </a:spcAft>
                      </a:pPr>
                      <a:r>
                        <a:rPr lang="en-US" sz="1500" dirty="0" smtClean="0">
                          <a:effectLst/>
                          <a:latin typeface="Gill Sans MT" panose="020B0502020104020203" pitchFamily="34" charset="0"/>
                        </a:rPr>
                        <a:t>If </a:t>
                      </a:r>
                      <a:r>
                        <a:rPr lang="en-US" sz="1500" dirty="0">
                          <a:effectLst/>
                          <a:latin typeface="Gill Sans MT" panose="020B0502020104020203" pitchFamily="34" charset="0"/>
                        </a:rPr>
                        <a:t>clindamycin is not available: </a:t>
                      </a:r>
                      <a:br>
                        <a:rPr lang="en-US" sz="1500" dirty="0">
                          <a:effectLst/>
                          <a:latin typeface="Gill Sans MT" panose="020B0502020104020203" pitchFamily="34" charset="0"/>
                        </a:rPr>
                      </a:br>
                      <a:r>
                        <a:rPr lang="en-US" sz="1500" spc="-20" dirty="0">
                          <a:effectLst/>
                          <a:latin typeface="Gill Sans MT" panose="020B0502020104020203" pitchFamily="34" charset="0"/>
                        </a:rPr>
                        <a:t>Ampicillin 2 g IV every 6 hours </a:t>
                      </a:r>
                      <a:r>
                        <a:rPr lang="en-US" sz="1500" u="sng" spc="-20" dirty="0">
                          <a:effectLst/>
                          <a:latin typeface="Gill Sans MT" panose="020B0502020104020203" pitchFamily="34" charset="0"/>
                        </a:rPr>
                        <a:t>PLUS</a:t>
                      </a:r>
                      <a:r>
                        <a:rPr lang="en-US" sz="1500" spc="-20" dirty="0">
                          <a:effectLst/>
                          <a:latin typeface="Gill Sans MT" panose="020B0502020104020203" pitchFamily="34" charset="0"/>
                        </a:rPr>
                        <a:t> gentamicin 5 mg/kg body weight IV every 24 hours</a:t>
                      </a:r>
                      <a:endParaRPr lang="en-US" sz="1500" dirty="0">
                        <a:effectLst/>
                        <a:latin typeface="Gill Sans MT" panose="020B0502020104020203" pitchFamily="34" charset="0"/>
                      </a:endParaRPr>
                    </a:p>
                    <a:p>
                      <a:pPr marL="0" marR="0">
                        <a:spcBef>
                          <a:spcPts val="0"/>
                        </a:spcBef>
                        <a:spcAft>
                          <a:spcPts val="0"/>
                        </a:spcAft>
                      </a:pPr>
                      <a:endParaRPr lang="en-US" sz="1500" dirty="0" smtClean="0">
                        <a:effectLst/>
                        <a:latin typeface="Gill Sans MT" panose="020B0502020104020203" pitchFamily="34" charset="0"/>
                      </a:endParaRPr>
                    </a:p>
                    <a:p>
                      <a:pPr marL="0" marR="0">
                        <a:spcBef>
                          <a:spcPts val="0"/>
                        </a:spcBef>
                        <a:spcAft>
                          <a:spcPts val="0"/>
                        </a:spcAft>
                      </a:pPr>
                      <a:r>
                        <a:rPr lang="en-US" sz="1500" dirty="0" smtClean="0">
                          <a:effectLst/>
                          <a:latin typeface="Gill Sans MT" panose="020B0502020104020203" pitchFamily="34" charset="0"/>
                        </a:rPr>
                        <a:t>When </a:t>
                      </a:r>
                      <a:r>
                        <a:rPr lang="en-US" sz="1500" dirty="0">
                          <a:effectLst/>
                          <a:latin typeface="Gill Sans MT" panose="020B0502020104020203" pitchFamily="34" charset="0"/>
                        </a:rPr>
                        <a:t>available, clindamycin (in combination with gentamycin) is more effective than ampicillin or a penicillin antibiotic for the treatment of postpartum endometritis.</a:t>
                      </a:r>
                      <a:endParaRPr lang="en-US" sz="15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55</a:t>
            </a:fld>
            <a:endParaRPr lang="en-US" dirty="0"/>
          </a:p>
        </p:txBody>
      </p:sp>
    </p:spTree>
    <p:extLst>
      <p:ext uri="{BB962C8B-B14F-4D97-AF65-F5344CB8AC3E}">
        <p14:creationId xmlns:p14="http://schemas.microsoft.com/office/powerpoint/2010/main" val="358127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304800"/>
            <a:ext cx="8229600" cy="1066800"/>
          </a:xfrm>
        </p:spPr>
        <p:txBody>
          <a:bodyPr>
            <a:noAutofit/>
          </a:bodyPr>
          <a:lstStyle/>
          <a:p>
            <a:r>
              <a:rPr lang="en-US" sz="2800" b="1" dirty="0"/>
              <a:t>Therapeutic Antibiotics for </a:t>
            </a:r>
            <a:r>
              <a:rPr lang="en-US" sz="2800" b="1" dirty="0" smtClean="0"/>
              <a:t>Specific </a:t>
            </a:r>
            <a:r>
              <a:rPr lang="en-US" sz="2800" b="1" dirty="0"/>
              <a:t>Infections in Pregnant and Postpartum </a:t>
            </a:r>
            <a:r>
              <a:rPr lang="en-US" sz="2800" b="1" dirty="0" smtClean="0"/>
              <a:t>Women (cont.)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4655065"/>
              </p:ext>
            </p:extLst>
          </p:nvPr>
        </p:nvGraphicFramePr>
        <p:xfrm>
          <a:off x="597568" y="1524000"/>
          <a:ext cx="8077200" cy="4468768"/>
        </p:xfrm>
        <a:graphic>
          <a:graphicData uri="http://schemas.openxmlformats.org/drawingml/2006/table">
            <a:tbl>
              <a:tblPr firstRow="1" firstCol="1" bandRow="1">
                <a:tableStyleId>{22838BEF-8BB2-4498-84A7-C5851F593DF1}</a:tableStyleId>
              </a:tblPr>
              <a:tblGrid>
                <a:gridCol w="1149880">
                  <a:extLst>
                    <a:ext uri="{9D8B030D-6E8A-4147-A177-3AD203B41FA5}">
                      <a16:colId xmlns:a16="http://schemas.microsoft.com/office/drawing/2014/main" xmlns="" val="20000"/>
                    </a:ext>
                  </a:extLst>
                </a:gridCol>
                <a:gridCol w="4038599">
                  <a:extLst>
                    <a:ext uri="{9D8B030D-6E8A-4147-A177-3AD203B41FA5}">
                      <a16:colId xmlns:a16="http://schemas.microsoft.com/office/drawing/2014/main" xmlns="" val="20001"/>
                    </a:ext>
                  </a:extLst>
                </a:gridCol>
                <a:gridCol w="2888721">
                  <a:extLst>
                    <a:ext uri="{9D8B030D-6E8A-4147-A177-3AD203B41FA5}">
                      <a16:colId xmlns:a16="http://schemas.microsoft.com/office/drawing/2014/main" xmlns="" val="20002"/>
                    </a:ext>
                  </a:extLst>
                </a:gridCol>
              </a:tblGrid>
              <a:tr h="439012">
                <a:tc>
                  <a:txBody>
                    <a:bodyPr/>
                    <a:lstStyle/>
                    <a:p>
                      <a:pPr marL="0" marR="0" algn="ctr">
                        <a:spcBef>
                          <a:spcPts val="0"/>
                        </a:spcBef>
                        <a:spcAft>
                          <a:spcPts val="0"/>
                        </a:spcAft>
                      </a:pPr>
                      <a:r>
                        <a:rPr lang="en-GB" sz="1800" dirty="0">
                          <a:effectLst/>
                          <a:latin typeface="Gill Sans MT" panose="020B0502020104020203" pitchFamily="34" charset="0"/>
                        </a:rPr>
                        <a:t>Diagnosis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lgn="ctr">
                        <a:spcBef>
                          <a:spcPts val="0"/>
                        </a:spcBef>
                        <a:spcAft>
                          <a:spcPts val="0"/>
                        </a:spcAft>
                      </a:pPr>
                      <a:r>
                        <a:rPr lang="en-GB" sz="1800" dirty="0">
                          <a:effectLst/>
                          <a:latin typeface="Gill Sans MT" panose="020B0502020104020203" pitchFamily="34" charset="0"/>
                        </a:rPr>
                        <a:t>New in second edition</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lgn="ctr">
                        <a:spcBef>
                          <a:spcPts val="0"/>
                        </a:spcBef>
                        <a:spcAft>
                          <a:spcPts val="0"/>
                        </a:spcAft>
                      </a:pPr>
                      <a:r>
                        <a:rPr lang="en-GB" sz="1800" dirty="0">
                          <a:effectLst/>
                          <a:latin typeface="Gill Sans MT" panose="020B0502020104020203" pitchFamily="34" charset="0"/>
                        </a:rPr>
                        <a:t>Comments</a:t>
                      </a:r>
                      <a:endParaRPr lang="en-US" sz="18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0"/>
                  </a:ext>
                </a:extLst>
              </a:tr>
              <a:tr h="511145">
                <a:tc>
                  <a:txBody>
                    <a:bodyPr/>
                    <a:lstStyle/>
                    <a:p>
                      <a:pPr marL="0" marR="0">
                        <a:spcBef>
                          <a:spcPts val="0"/>
                        </a:spcBef>
                        <a:spcAft>
                          <a:spcPts val="0"/>
                        </a:spcAft>
                      </a:pPr>
                      <a:r>
                        <a:rPr lang="en-GB" sz="1600" dirty="0">
                          <a:effectLst/>
                          <a:latin typeface="Gill Sans MT" panose="020B0502020104020203" pitchFamily="34" charset="0"/>
                        </a:rPr>
                        <a:t>Serious infections of pelvic organs</a:t>
                      </a:r>
                      <a:endParaRPr lang="en-US" sz="16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285750" marR="0" indent="-285750">
                        <a:spcBef>
                          <a:spcPts val="0"/>
                        </a:spcBef>
                        <a:spcAft>
                          <a:spcPts val="0"/>
                        </a:spcAft>
                        <a:buFont typeface="Arial" panose="020B0604020202020204" pitchFamily="34" charset="0"/>
                        <a:buChar char="•"/>
                      </a:pPr>
                      <a:r>
                        <a:rPr lang="en-GB" sz="1600" spc="-20" dirty="0">
                          <a:effectLst/>
                          <a:latin typeface="Gill Sans MT" panose="020B0502020104020203" pitchFamily="34" charset="0"/>
                        </a:rPr>
                        <a:t>Antibiotic regimen narrowed to IV ampicillin </a:t>
                      </a:r>
                      <a:r>
                        <a:rPr lang="en-GB" sz="1600" u="sng" spc="-20" dirty="0">
                          <a:effectLst/>
                          <a:latin typeface="Gill Sans MT" panose="020B0502020104020203" pitchFamily="34" charset="0"/>
                        </a:rPr>
                        <a:t>PLUS</a:t>
                      </a:r>
                      <a:r>
                        <a:rPr lang="en-GB" sz="1600" spc="-20" dirty="0">
                          <a:effectLst/>
                          <a:latin typeface="Gill Sans MT" panose="020B0502020104020203" pitchFamily="34" charset="0"/>
                        </a:rPr>
                        <a:t> gentamicin, </a:t>
                      </a:r>
                      <a:r>
                        <a:rPr lang="en-GB" sz="1600" spc="-20" dirty="0" smtClean="0">
                          <a:effectLst/>
                          <a:latin typeface="Gill Sans MT" panose="020B0502020104020203" pitchFamily="34" charset="0"/>
                        </a:rPr>
                        <a:t>with no metronidazole</a:t>
                      </a:r>
                      <a:r>
                        <a:rPr lang="en-GB" sz="1600" spc="-20" dirty="0">
                          <a:effectLst/>
                          <a:latin typeface="Gill Sans MT" panose="020B0502020104020203" pitchFamily="34" charset="0"/>
                        </a:rPr>
                        <a:t>. </a:t>
                      </a:r>
                      <a:endParaRPr lang="en-GB" sz="1600" spc="-20" dirty="0" smtClean="0">
                        <a:effectLst/>
                        <a:latin typeface="Gill Sans MT" panose="020B0502020104020203" pitchFamily="34" charset="0"/>
                      </a:endParaRPr>
                    </a:p>
                    <a:p>
                      <a:pPr marL="285750" marR="0" indent="-285750">
                        <a:spcBef>
                          <a:spcPts val="0"/>
                        </a:spcBef>
                        <a:spcAft>
                          <a:spcPts val="0"/>
                        </a:spcAft>
                        <a:buFont typeface="Arial" panose="020B0604020202020204" pitchFamily="34" charset="0"/>
                        <a:buChar char="•"/>
                      </a:pPr>
                      <a:r>
                        <a:rPr lang="en-GB" sz="1600" spc="-20" dirty="0" smtClean="0">
                          <a:effectLst/>
                          <a:latin typeface="Gill Sans MT" panose="020B0502020104020203" pitchFamily="34" charset="0"/>
                        </a:rPr>
                        <a:t>Discontinue </a:t>
                      </a:r>
                      <a:r>
                        <a:rPr lang="en-GB" sz="1600" spc="-20" dirty="0">
                          <a:effectLst/>
                          <a:latin typeface="Gill Sans MT" panose="020B0502020104020203" pitchFamily="34" charset="0"/>
                        </a:rPr>
                        <a:t>antibiotics 48 hours after complete resolution of clinical signs and symptoms.</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600" dirty="0">
                          <a:effectLst/>
                          <a:latin typeface="Gill Sans MT" panose="020B0502020104020203" pitchFamily="34" charset="0"/>
                        </a:rPr>
                        <a:t>Ampicillin 2 g IV every six hours </a:t>
                      </a:r>
                      <a:r>
                        <a:rPr lang="en-GB" sz="1600" u="sng" dirty="0">
                          <a:effectLst/>
                          <a:latin typeface="Gill Sans MT" panose="020B0502020104020203" pitchFamily="34" charset="0"/>
                        </a:rPr>
                        <a:t>PLUS</a:t>
                      </a:r>
                      <a:r>
                        <a:rPr lang="en-GB" sz="1600" dirty="0">
                          <a:effectLst/>
                          <a:latin typeface="Gill Sans MT" panose="020B0502020104020203" pitchFamily="34" charset="0"/>
                        </a:rPr>
                        <a:t> gentamicin 5 mg IV per kg of body weight every 24 hours</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1"/>
                  </a:ext>
                </a:extLst>
              </a:tr>
              <a:tr h="667588">
                <a:tc>
                  <a:txBody>
                    <a:bodyPr/>
                    <a:lstStyle/>
                    <a:p>
                      <a:pPr marL="0" marR="0">
                        <a:spcBef>
                          <a:spcPts val="0"/>
                        </a:spcBef>
                        <a:spcAft>
                          <a:spcPts val="0"/>
                        </a:spcAft>
                      </a:pPr>
                      <a:r>
                        <a:rPr lang="en-GB" sz="1600" dirty="0">
                          <a:effectLst/>
                          <a:latin typeface="Gill Sans MT" panose="020B0502020104020203" pitchFamily="34" charset="0"/>
                        </a:rPr>
                        <a:t>Pelvic abscess, peritonitis</a:t>
                      </a:r>
                      <a:endParaRPr lang="en-US" sz="16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285750" marR="0" indent="-285750">
                        <a:spcBef>
                          <a:spcPts val="0"/>
                        </a:spcBef>
                        <a:spcAft>
                          <a:spcPts val="0"/>
                        </a:spcAft>
                        <a:buFont typeface="Arial" panose="020B0604020202020204" pitchFamily="34" charset="0"/>
                        <a:buChar char="•"/>
                      </a:pPr>
                      <a:r>
                        <a:rPr lang="en-GB" sz="1600" dirty="0">
                          <a:effectLst/>
                          <a:latin typeface="Gill Sans MT" panose="020B0502020104020203" pitchFamily="34" charset="0"/>
                        </a:rPr>
                        <a:t>A</a:t>
                      </a:r>
                      <a:r>
                        <a:rPr lang="en-GB" sz="1600" dirty="0" smtClean="0">
                          <a:effectLst/>
                          <a:latin typeface="Gill Sans MT" panose="020B0502020104020203" pitchFamily="34" charset="0"/>
                        </a:rPr>
                        <a:t>ntibiotic </a:t>
                      </a:r>
                      <a:r>
                        <a:rPr lang="en-GB" sz="1600" dirty="0">
                          <a:effectLst/>
                          <a:latin typeface="Gill Sans MT" panose="020B0502020104020203" pitchFamily="34" charset="0"/>
                        </a:rPr>
                        <a:t>regimen remains the same: IV ampicillin </a:t>
                      </a:r>
                      <a:r>
                        <a:rPr lang="en-GB" sz="1600" u="sng" dirty="0">
                          <a:effectLst/>
                          <a:latin typeface="Gill Sans MT" panose="020B0502020104020203" pitchFamily="34" charset="0"/>
                        </a:rPr>
                        <a:t>PLUS</a:t>
                      </a:r>
                      <a:r>
                        <a:rPr lang="en-GB" sz="1600" dirty="0">
                          <a:effectLst/>
                          <a:latin typeface="Gill Sans MT" panose="020B0502020104020203" pitchFamily="34" charset="0"/>
                        </a:rPr>
                        <a:t> gentamicin, </a:t>
                      </a:r>
                      <a:r>
                        <a:rPr lang="en-GB" sz="1600" u="sng" dirty="0">
                          <a:effectLst/>
                          <a:latin typeface="Gill Sans MT" panose="020B0502020104020203" pitchFamily="34" charset="0"/>
                        </a:rPr>
                        <a:t>PLUS</a:t>
                      </a:r>
                      <a:r>
                        <a:rPr lang="en-GB" sz="1600" dirty="0">
                          <a:effectLst/>
                          <a:latin typeface="Gill Sans MT" panose="020B0502020104020203" pitchFamily="34" charset="0"/>
                        </a:rPr>
                        <a:t> metronidazole.</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600" dirty="0">
                          <a:effectLst/>
                          <a:latin typeface="Gill Sans MT" panose="020B0502020104020203" pitchFamily="34" charset="0"/>
                        </a:rPr>
                        <a:t>Ampicillin 2 g IV every six hours </a:t>
                      </a:r>
                      <a:r>
                        <a:rPr lang="en-GB" sz="1600" u="sng" dirty="0">
                          <a:effectLst/>
                          <a:latin typeface="Gill Sans MT" panose="020B0502020104020203" pitchFamily="34" charset="0"/>
                        </a:rPr>
                        <a:t>PLUS</a:t>
                      </a:r>
                      <a:r>
                        <a:rPr lang="en-GB" sz="1600" dirty="0">
                          <a:effectLst/>
                          <a:latin typeface="Gill Sans MT" panose="020B0502020104020203" pitchFamily="34" charset="0"/>
                        </a:rPr>
                        <a:t> gentamicin 5 mg IV per kg body weight every </a:t>
                      </a:r>
                      <a:br>
                        <a:rPr lang="en-GB" sz="1600" dirty="0">
                          <a:effectLst/>
                          <a:latin typeface="Gill Sans MT" panose="020B0502020104020203" pitchFamily="34" charset="0"/>
                        </a:rPr>
                      </a:br>
                      <a:r>
                        <a:rPr lang="en-GB" sz="1600" dirty="0">
                          <a:effectLst/>
                          <a:latin typeface="Gill Sans MT" panose="020B0502020104020203" pitchFamily="34" charset="0"/>
                        </a:rPr>
                        <a:t>24 hours </a:t>
                      </a:r>
                      <a:r>
                        <a:rPr lang="en-GB" sz="1600" u="sng" dirty="0">
                          <a:effectLst/>
                          <a:latin typeface="Gill Sans MT" panose="020B0502020104020203" pitchFamily="34" charset="0"/>
                        </a:rPr>
                        <a:t>PLUS</a:t>
                      </a:r>
                      <a:r>
                        <a:rPr lang="en-GB" sz="1600" dirty="0">
                          <a:effectLst/>
                          <a:latin typeface="Gill Sans MT" panose="020B0502020104020203" pitchFamily="34" charset="0"/>
                        </a:rPr>
                        <a:t> metronidazole 500 mg IV every eight hours</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2"/>
                  </a:ext>
                </a:extLst>
              </a:tr>
              <a:tr h="539830">
                <a:tc>
                  <a:txBody>
                    <a:bodyPr/>
                    <a:lstStyle/>
                    <a:p>
                      <a:pPr marL="0" marR="0">
                        <a:spcBef>
                          <a:spcPts val="0"/>
                        </a:spcBef>
                        <a:spcAft>
                          <a:spcPts val="0"/>
                        </a:spcAft>
                      </a:pPr>
                      <a:r>
                        <a:rPr lang="en-GB" sz="1600" dirty="0">
                          <a:effectLst/>
                          <a:latin typeface="Gill Sans MT" panose="020B0502020104020203" pitchFamily="34" charset="0"/>
                        </a:rPr>
                        <a:t>Mastitis or breast abscess</a:t>
                      </a:r>
                      <a:endParaRPr lang="en-US" sz="1600" dirty="0">
                        <a:solidFill>
                          <a:schemeClr val="bg1">
                            <a:lumMod val="20000"/>
                            <a:lumOff val="80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285750" marR="0" indent="-285750">
                        <a:spcBef>
                          <a:spcPts val="0"/>
                        </a:spcBef>
                        <a:spcAft>
                          <a:spcPts val="0"/>
                        </a:spcAft>
                        <a:buFont typeface="Arial" panose="020B0604020202020204" pitchFamily="34" charset="0"/>
                        <a:buChar char="•"/>
                      </a:pPr>
                      <a:r>
                        <a:rPr lang="en-GB" sz="1600" dirty="0">
                          <a:effectLst/>
                          <a:latin typeface="Gill Sans MT" panose="020B0502020104020203" pitchFamily="34" charset="0"/>
                        </a:rPr>
                        <a:t>A</a:t>
                      </a:r>
                      <a:r>
                        <a:rPr lang="en-GB" sz="1600" dirty="0" smtClean="0">
                          <a:effectLst/>
                          <a:latin typeface="Gill Sans MT" panose="020B0502020104020203" pitchFamily="34" charset="0"/>
                        </a:rPr>
                        <a:t>ntibiotic </a:t>
                      </a:r>
                      <a:r>
                        <a:rPr lang="en-GB" sz="1600" dirty="0">
                          <a:effectLst/>
                          <a:latin typeface="Gill Sans MT" panose="020B0502020104020203" pitchFamily="34" charset="0"/>
                        </a:rPr>
                        <a:t>regimen remains the same: oral cloxacillin or erythromycin for 10 days.</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tc>
                  <a:txBody>
                    <a:bodyPr/>
                    <a:lstStyle/>
                    <a:p>
                      <a:pPr marL="0" marR="0">
                        <a:spcBef>
                          <a:spcPts val="0"/>
                        </a:spcBef>
                        <a:spcAft>
                          <a:spcPts val="0"/>
                        </a:spcAft>
                      </a:pPr>
                      <a:r>
                        <a:rPr lang="en-GB" sz="1600" dirty="0">
                          <a:effectLst/>
                          <a:latin typeface="Gill Sans MT" panose="020B0502020104020203" pitchFamily="34" charset="0"/>
                        </a:rPr>
                        <a:t>Cloxacillin 500 mg by mouth every </a:t>
                      </a:r>
                      <a:r>
                        <a:rPr lang="en-GB" sz="1600" dirty="0" smtClean="0">
                          <a:effectLst/>
                          <a:latin typeface="Gill Sans MT" panose="020B0502020104020203" pitchFamily="34" charset="0"/>
                        </a:rPr>
                        <a:t>6 </a:t>
                      </a:r>
                      <a:r>
                        <a:rPr lang="en-GB" sz="1600" dirty="0">
                          <a:effectLst/>
                          <a:latin typeface="Gill Sans MT" panose="020B0502020104020203" pitchFamily="34" charset="0"/>
                        </a:rPr>
                        <a:t>hours </a:t>
                      </a:r>
                      <a:r>
                        <a:rPr lang="en-GB" sz="1600" u="sng" dirty="0" smtClean="0">
                          <a:effectLst/>
                          <a:latin typeface="Gill Sans MT" panose="020B0502020104020203" pitchFamily="34" charset="0"/>
                        </a:rPr>
                        <a:t>or</a:t>
                      </a:r>
                      <a:r>
                        <a:rPr lang="en-GB" sz="1600" dirty="0" smtClean="0">
                          <a:effectLst/>
                          <a:latin typeface="Gill Sans MT" panose="020B0502020104020203" pitchFamily="34" charset="0"/>
                        </a:rPr>
                        <a:t> </a:t>
                      </a:r>
                      <a:r>
                        <a:rPr lang="en-GB" sz="1600" dirty="0">
                          <a:effectLst/>
                          <a:latin typeface="Gill Sans MT" panose="020B0502020104020203" pitchFamily="34" charset="0"/>
                        </a:rPr>
                        <a:t>erythromycin 250 mg every </a:t>
                      </a:r>
                      <a:r>
                        <a:rPr lang="en-GB" sz="1600" dirty="0" smtClean="0">
                          <a:effectLst/>
                          <a:latin typeface="Gill Sans MT" panose="020B0502020104020203" pitchFamily="34" charset="0"/>
                        </a:rPr>
                        <a:t>8 </a:t>
                      </a:r>
                      <a:r>
                        <a:rPr lang="en-GB" sz="1600" dirty="0">
                          <a:effectLst/>
                          <a:latin typeface="Gill Sans MT" panose="020B0502020104020203" pitchFamily="34" charset="0"/>
                        </a:rPr>
                        <a:t>hours </a:t>
                      </a:r>
                      <a:endParaRPr lang="en-GB" sz="1600" dirty="0" smtClean="0">
                        <a:effectLst/>
                        <a:latin typeface="Gill Sans MT" panose="020B0502020104020203" pitchFamily="34" charset="0"/>
                      </a:endParaRPr>
                    </a:p>
                    <a:p>
                      <a:pPr marL="0" marR="0">
                        <a:spcBef>
                          <a:spcPts val="0"/>
                        </a:spcBef>
                        <a:spcAft>
                          <a:spcPts val="0"/>
                        </a:spcAft>
                      </a:pPr>
                      <a:endParaRPr lang="en-US" sz="1600" dirty="0">
                        <a:effectLst/>
                        <a:latin typeface="Gill Sans MT" panose="020B0502020104020203" pitchFamily="34" charset="0"/>
                      </a:endParaRPr>
                    </a:p>
                    <a:p>
                      <a:pPr marL="0" marR="0">
                        <a:spcBef>
                          <a:spcPts val="0"/>
                        </a:spcBef>
                        <a:spcAft>
                          <a:spcPts val="0"/>
                        </a:spcAft>
                      </a:pPr>
                      <a:r>
                        <a:rPr lang="en-GB" sz="1600" dirty="0">
                          <a:effectLst/>
                          <a:latin typeface="Gill Sans MT" panose="020B0502020104020203" pitchFamily="34" charset="0"/>
                        </a:rPr>
                        <a:t>For abscess, surgical drainage is an option as well.</a:t>
                      </a:r>
                      <a:endParaRPr lang="en-US" sz="1600" dirty="0">
                        <a:solidFill>
                          <a:srgbClr val="000000"/>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57196" marR="57196" marT="21386" marB="21386"/>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56</a:t>
            </a:fld>
            <a:endParaRPr lang="en-US" dirty="0"/>
          </a:p>
        </p:txBody>
      </p:sp>
    </p:spTree>
    <p:extLst>
      <p:ext uri="{BB962C8B-B14F-4D97-AF65-F5344CB8AC3E}">
        <p14:creationId xmlns:p14="http://schemas.microsoft.com/office/powerpoint/2010/main" val="36243501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b="1" dirty="0" smtClean="0"/>
              <a:t>If Infection Suspected as Cause of Shock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9518261"/>
              </p:ext>
            </p:extLst>
          </p:nvPr>
        </p:nvGraphicFramePr>
        <p:xfrm>
          <a:off x="425380" y="1295400"/>
          <a:ext cx="8245378" cy="4114799"/>
        </p:xfrm>
        <a:graphic>
          <a:graphicData uri="http://schemas.openxmlformats.org/drawingml/2006/table">
            <a:tbl>
              <a:tblPr firstRow="1" bandRow="1">
                <a:tableStyleId>{21E4AEA4-8DFA-4A89-87EB-49C32662AFE0}</a:tableStyleId>
              </a:tblPr>
              <a:tblGrid>
                <a:gridCol w="8245378">
                  <a:extLst>
                    <a:ext uri="{9D8B030D-6E8A-4147-A177-3AD203B41FA5}">
                      <a16:colId xmlns:a16="http://schemas.microsoft.com/office/drawing/2014/main" xmlns="" val="20001"/>
                    </a:ext>
                  </a:extLst>
                </a:gridCol>
              </a:tblGrid>
              <a:tr h="317425">
                <a:tc>
                  <a:txBody>
                    <a:bodyPr/>
                    <a:lstStyle/>
                    <a:p>
                      <a:pPr algn="ctr"/>
                      <a:r>
                        <a:rPr lang="en-US" baseline="0" dirty="0" smtClean="0">
                          <a:solidFill>
                            <a:srgbClr val="E4E4E4"/>
                          </a:solidFill>
                        </a:rPr>
                        <a:t>UPDATED ANTIBIOTIC TREATMENT RECOMMENDATION</a:t>
                      </a:r>
                      <a:endParaRPr lang="en-US" dirty="0">
                        <a:solidFill>
                          <a:srgbClr val="E4E4E4"/>
                        </a:solidFill>
                      </a:endParaRPr>
                    </a:p>
                  </a:txBody>
                  <a:tcPr>
                    <a:solidFill>
                      <a:schemeClr val="tx2"/>
                    </a:solidFill>
                  </a:tcPr>
                </a:tc>
                <a:extLst>
                  <a:ext uri="{0D108BD9-81ED-4DB2-BD59-A6C34878D82A}">
                    <a16:rowId xmlns:a16="http://schemas.microsoft.com/office/drawing/2014/main" xmlns="" val="10000"/>
                  </a:ext>
                </a:extLst>
              </a:tr>
              <a:tr h="3749039">
                <a:tc>
                  <a:txBody>
                    <a:bodyPr/>
                    <a:lstStyle/>
                    <a:p>
                      <a:pPr marL="342900" marR="0" indent="-342900">
                        <a:lnSpc>
                          <a:spcPct val="115000"/>
                        </a:lnSpc>
                        <a:spcBef>
                          <a:spcPts val="0"/>
                        </a:spcBef>
                        <a:spcAft>
                          <a:spcPts val="0"/>
                        </a:spcAft>
                        <a:buFont typeface="Arial" panose="020B0604020202020204" pitchFamily="34" charset="0"/>
                        <a:buChar char="•"/>
                      </a:pPr>
                      <a:r>
                        <a:rPr lang="en-US" sz="2000" dirty="0" smtClean="0">
                          <a:effectLst/>
                        </a:rPr>
                        <a:t>Collect </a:t>
                      </a:r>
                      <a:r>
                        <a:rPr lang="en-US" sz="2000" dirty="0">
                          <a:effectLst/>
                        </a:rPr>
                        <a:t>appropriate samples (blood, urine, pus) for microbial culture, if facilities </a:t>
                      </a:r>
                      <a:r>
                        <a:rPr lang="en-US" sz="2000" dirty="0" smtClean="0">
                          <a:effectLst/>
                        </a:rPr>
                        <a:t>available</a:t>
                      </a:r>
                      <a:r>
                        <a:rPr lang="en-US" sz="2000" dirty="0">
                          <a:effectLst/>
                        </a:rPr>
                        <a:t>, before starting </a:t>
                      </a:r>
                      <a:r>
                        <a:rPr lang="en-US" sz="2000" dirty="0" smtClean="0">
                          <a:effectLst/>
                        </a:rPr>
                        <a:t>antibiotics.</a:t>
                      </a:r>
                    </a:p>
                    <a:p>
                      <a:pPr marL="342900" marR="0" indent="-342900">
                        <a:lnSpc>
                          <a:spcPct val="115000"/>
                        </a:lnSpc>
                        <a:spcBef>
                          <a:spcPts val="0"/>
                        </a:spcBef>
                        <a:spcAft>
                          <a:spcPts val="0"/>
                        </a:spcAft>
                        <a:buFont typeface="Arial" panose="020B0604020202020204" pitchFamily="34" charset="0"/>
                        <a:buChar char="•"/>
                      </a:pPr>
                      <a:endParaRPr lang="en-US" sz="2000" dirty="0" smtClean="0">
                        <a:effectLst/>
                      </a:endParaRPr>
                    </a:p>
                    <a:p>
                      <a:pPr marL="342900" marR="0" indent="-342900">
                        <a:lnSpc>
                          <a:spcPct val="115000"/>
                        </a:lnSpc>
                        <a:spcBef>
                          <a:spcPts val="0"/>
                        </a:spcBef>
                        <a:spcAft>
                          <a:spcPts val="0"/>
                        </a:spcAft>
                        <a:buFont typeface="Arial" panose="020B0604020202020204" pitchFamily="34" charset="0"/>
                        <a:buChar char="•"/>
                      </a:pPr>
                      <a:r>
                        <a:rPr lang="en-US" sz="2000" dirty="0" smtClean="0">
                          <a:effectLst/>
                        </a:rPr>
                        <a:t>Give combination of </a:t>
                      </a:r>
                      <a:r>
                        <a:rPr lang="en-US" sz="2000" u="sng" dirty="0" smtClean="0">
                          <a:effectLst>
                            <a:outerShdw blurRad="38100" dist="38100" dir="2700000" algn="tl">
                              <a:srgbClr val="000000">
                                <a:alpha val="43137"/>
                              </a:srgbClr>
                            </a:outerShdw>
                          </a:effectLst>
                        </a:rPr>
                        <a:t>two</a:t>
                      </a:r>
                      <a:r>
                        <a:rPr lang="en-US" sz="2000" baseline="0" dirty="0" smtClean="0">
                          <a:effectLst/>
                        </a:rPr>
                        <a:t> </a:t>
                      </a:r>
                      <a:r>
                        <a:rPr lang="en-US" sz="2000" dirty="0" smtClean="0">
                          <a:effectLst/>
                        </a:rPr>
                        <a:t>antibiotics to </a:t>
                      </a:r>
                      <a:r>
                        <a:rPr lang="en-US" sz="2000" dirty="0">
                          <a:effectLst/>
                        </a:rPr>
                        <a:t>cover aerobic </a:t>
                      </a:r>
                      <a:r>
                        <a:rPr lang="en-US" sz="2000" dirty="0" smtClean="0">
                          <a:effectLst/>
                        </a:rPr>
                        <a:t>+ anaerobic infections, </a:t>
                      </a:r>
                      <a:r>
                        <a:rPr lang="en-US" sz="2000" dirty="0">
                          <a:effectLst/>
                        </a:rPr>
                        <a:t>and continue until </a:t>
                      </a:r>
                      <a:r>
                        <a:rPr lang="en-US" sz="2000" dirty="0" smtClean="0">
                          <a:effectLst/>
                        </a:rPr>
                        <a:t>fever</a:t>
                      </a:r>
                      <a:r>
                        <a:rPr lang="en-US" sz="2000" dirty="0">
                          <a:effectLst/>
                        </a:rPr>
                        <a:t>-free for </a:t>
                      </a:r>
                      <a:r>
                        <a:rPr lang="en-US" sz="2000" dirty="0" smtClean="0">
                          <a:effectLst/>
                        </a:rPr>
                        <a:t>48 hours:</a:t>
                      </a:r>
                    </a:p>
                    <a:p>
                      <a:pPr marL="742950" marR="0" lvl="1" indent="-285750">
                        <a:lnSpc>
                          <a:spcPct val="115000"/>
                        </a:lnSpc>
                        <a:spcBef>
                          <a:spcPts val="0"/>
                        </a:spcBef>
                        <a:spcAft>
                          <a:spcPts val="0"/>
                        </a:spcAft>
                        <a:buFont typeface="Arial"/>
                        <a:buChar char="•"/>
                      </a:pPr>
                      <a:r>
                        <a:rPr lang="en-US" sz="2000" b="0" dirty="0" smtClean="0">
                          <a:effectLst/>
                        </a:rPr>
                        <a:t>AMPICILLIN 2 g IV q 6 hours</a:t>
                      </a:r>
                      <a:r>
                        <a:rPr lang="en-US" sz="2000" b="1" dirty="0" smtClean="0">
                          <a:effectLst/>
                        </a:rPr>
                        <a:t>; </a:t>
                      </a:r>
                    </a:p>
                    <a:p>
                      <a:pPr marL="742950" marR="0" lvl="1" indent="-285750">
                        <a:lnSpc>
                          <a:spcPct val="115000"/>
                        </a:lnSpc>
                        <a:spcBef>
                          <a:spcPts val="0"/>
                        </a:spcBef>
                        <a:spcAft>
                          <a:spcPts val="0"/>
                        </a:spcAft>
                        <a:buFont typeface="Arial"/>
                        <a:buChar char="•"/>
                      </a:pPr>
                      <a:r>
                        <a:rPr lang="en-US" sz="2000" u="sng" dirty="0" smtClean="0">
                          <a:effectLst/>
                        </a:rPr>
                        <a:t>PLUS</a:t>
                      </a:r>
                      <a:r>
                        <a:rPr lang="en-US" sz="2000" dirty="0" smtClean="0">
                          <a:effectLst/>
                        </a:rPr>
                        <a:t> GENTAMICIN</a:t>
                      </a:r>
                      <a:r>
                        <a:rPr lang="en-US" sz="2000" baseline="0" dirty="0" smtClean="0">
                          <a:effectLst/>
                        </a:rPr>
                        <a:t> </a:t>
                      </a:r>
                      <a:r>
                        <a:rPr lang="en-US" sz="2000" dirty="0" smtClean="0">
                          <a:effectLst/>
                        </a:rPr>
                        <a:t>5 mg/kg body weight IV q 24 hours</a:t>
                      </a:r>
                    </a:p>
                    <a:p>
                      <a:pPr marL="342900" marR="0" indent="-342900">
                        <a:lnSpc>
                          <a:spcPct val="115000"/>
                        </a:lnSpc>
                        <a:spcBef>
                          <a:spcPts val="0"/>
                        </a:spcBef>
                        <a:spcAft>
                          <a:spcPts val="0"/>
                        </a:spcAft>
                        <a:buFont typeface="Arial" panose="020B0604020202020204" pitchFamily="34" charset="0"/>
                        <a:buChar char="•"/>
                      </a:pPr>
                      <a:endParaRPr lang="en-US" sz="2000" dirty="0" smtClean="0">
                        <a:effectLst/>
                      </a:endParaRPr>
                    </a:p>
                    <a:p>
                      <a:pPr marL="342900" marR="0" indent="-342900">
                        <a:lnSpc>
                          <a:spcPct val="115000"/>
                        </a:lnSpc>
                        <a:spcBef>
                          <a:spcPts val="0"/>
                        </a:spcBef>
                        <a:spcAft>
                          <a:spcPts val="0"/>
                        </a:spcAft>
                        <a:buFont typeface="Arial" panose="020B0604020202020204" pitchFamily="34" charset="0"/>
                        <a:buChar char="•"/>
                      </a:pPr>
                      <a:r>
                        <a:rPr lang="en-US" sz="2000" dirty="0" smtClean="0">
                          <a:effectLst/>
                        </a:rPr>
                        <a:t>Metronidazole </a:t>
                      </a:r>
                      <a:r>
                        <a:rPr lang="en-US" sz="2000" b="1" u="sng" baseline="0" dirty="0" smtClean="0">
                          <a:effectLst/>
                          <a:latin typeface="Calibri"/>
                          <a:ea typeface="Calibri"/>
                          <a:cs typeface="Times New Roman"/>
                        </a:rPr>
                        <a:t>no longer</a:t>
                      </a:r>
                      <a:r>
                        <a:rPr lang="en-US" sz="2000" b="1" baseline="0" dirty="0" smtClean="0">
                          <a:effectLst/>
                          <a:latin typeface="Calibri"/>
                          <a:ea typeface="Calibri"/>
                          <a:cs typeface="Times New Roman"/>
                        </a:rPr>
                        <a:t> </a:t>
                      </a:r>
                      <a:r>
                        <a:rPr lang="en-US" sz="2000" baseline="0" dirty="0" smtClean="0">
                          <a:effectLst/>
                          <a:latin typeface="Calibri"/>
                          <a:ea typeface="Calibri"/>
                          <a:cs typeface="Times New Roman"/>
                        </a:rPr>
                        <a:t>recommended as </a:t>
                      </a:r>
                      <a:r>
                        <a:rPr lang="en-US" sz="2000" baseline="0" dirty="0" smtClean="0">
                          <a:solidFill>
                            <a:schemeClr val="tx1"/>
                          </a:solidFill>
                          <a:effectLst/>
                          <a:latin typeface="Calibri"/>
                          <a:ea typeface="Calibri"/>
                          <a:cs typeface="Times New Roman"/>
                        </a:rPr>
                        <a:t>third line antibiotic</a:t>
                      </a:r>
                      <a:r>
                        <a:rPr lang="en-US" sz="2000" baseline="0" dirty="0" smtClean="0">
                          <a:effectLst/>
                          <a:latin typeface="Calibri"/>
                          <a:ea typeface="Calibri"/>
                          <a:cs typeface="Times New Roman"/>
                        </a:rPr>
                        <a:t> for treatment of shock in 2</a:t>
                      </a:r>
                      <a:r>
                        <a:rPr lang="en-US" sz="2000" baseline="30000" dirty="0" smtClean="0">
                          <a:effectLst/>
                          <a:latin typeface="Calibri"/>
                          <a:ea typeface="Calibri"/>
                          <a:cs typeface="Times New Roman"/>
                        </a:rPr>
                        <a:t>nd</a:t>
                      </a:r>
                      <a:r>
                        <a:rPr lang="en-US" sz="2000" baseline="0" dirty="0" smtClean="0">
                          <a:effectLst/>
                          <a:latin typeface="Calibri"/>
                          <a:ea typeface="Calibri"/>
                          <a:cs typeface="Times New Roman"/>
                        </a:rPr>
                        <a:t> edition </a:t>
                      </a:r>
                      <a:r>
                        <a:rPr lang="en-US" sz="2000" i="1" baseline="0" dirty="0" smtClean="0">
                          <a:effectLst/>
                          <a:latin typeface="Calibri"/>
                          <a:ea typeface="Calibri"/>
                          <a:cs typeface="Times New Roman"/>
                        </a:rPr>
                        <a:t>MCPC</a:t>
                      </a:r>
                    </a:p>
                  </a:txBody>
                  <a:tcPr marL="73025" marR="73025" marT="27305" marB="27305">
                    <a:solidFill>
                      <a:schemeClr val="bg2">
                        <a:lumMod val="40000"/>
                        <a:lumOff val="6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7F5CE407-6216-4202-80E4-A30DC2F709B2}" type="slidenum">
              <a:rPr lang="en-US" smtClean="0"/>
              <a:t>57</a:t>
            </a:fld>
            <a:endParaRPr lang="en-US" dirty="0"/>
          </a:p>
        </p:txBody>
      </p:sp>
    </p:spTree>
    <p:extLst>
      <p:ext uri="{BB962C8B-B14F-4D97-AF65-F5344CB8AC3E}">
        <p14:creationId xmlns:p14="http://schemas.microsoft.com/office/powerpoint/2010/main" val="4122648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Postabortion</a:t>
            </a:r>
            <a:r>
              <a:rPr lang="en-US" sz="3200" b="1" dirty="0" smtClean="0">
                <a:solidFill>
                  <a:srgbClr val="FF0000"/>
                </a:solidFill>
              </a:rPr>
              <a:t> </a:t>
            </a:r>
            <a:r>
              <a:rPr lang="en-US" sz="3200" b="1" dirty="0" smtClean="0"/>
              <a:t>Infection</a:t>
            </a:r>
            <a:endParaRPr lang="en-US" sz="3200" b="1" dirty="0"/>
          </a:p>
        </p:txBody>
      </p:sp>
      <p:sp>
        <p:nvSpPr>
          <p:cNvPr id="3" name="Content Placeholder 2"/>
          <p:cNvSpPr>
            <a:spLocks noGrp="1"/>
          </p:cNvSpPr>
          <p:nvPr>
            <p:ph idx="1"/>
          </p:nvPr>
        </p:nvSpPr>
        <p:spPr/>
        <p:txBody>
          <a:bodyPr/>
          <a:lstStyle/>
          <a:p>
            <a:r>
              <a:rPr lang="en-US" sz="2800" b="1" dirty="0" smtClean="0"/>
              <a:t>First-line regimen </a:t>
            </a:r>
            <a:r>
              <a:rPr lang="en-US" sz="2800" dirty="0"/>
              <a:t> </a:t>
            </a:r>
            <a:endParaRPr lang="en-US" sz="2800" dirty="0" smtClean="0"/>
          </a:p>
          <a:p>
            <a:pPr lvl="1"/>
            <a:r>
              <a:rPr lang="en-US" dirty="0" smtClean="0"/>
              <a:t>Clindamycin </a:t>
            </a:r>
            <a:r>
              <a:rPr lang="en-US" dirty="0"/>
              <a:t>600 mg </a:t>
            </a:r>
            <a:r>
              <a:rPr lang="en-US" dirty="0" smtClean="0"/>
              <a:t>IV every 6</a:t>
            </a:r>
            <a:r>
              <a:rPr lang="en-US" dirty="0" smtClean="0">
                <a:latin typeface="Arial" panose="020B0604020202020204" pitchFamily="34" charset="0"/>
              </a:rPr>
              <a:t>‒</a:t>
            </a:r>
            <a:r>
              <a:rPr lang="en-US" dirty="0" smtClean="0"/>
              <a:t>8 hours </a:t>
            </a:r>
            <a:r>
              <a:rPr lang="en-US" b="1" dirty="0" smtClean="0"/>
              <a:t>PLUS </a:t>
            </a:r>
          </a:p>
          <a:p>
            <a:pPr lvl="1"/>
            <a:r>
              <a:rPr lang="en-US" dirty="0" smtClean="0"/>
              <a:t>Gentamicin 5 mg/kg </a:t>
            </a:r>
            <a:r>
              <a:rPr lang="en-US" dirty="0"/>
              <a:t>body weight </a:t>
            </a:r>
            <a:r>
              <a:rPr lang="en-US" dirty="0" smtClean="0"/>
              <a:t>IV every 24 hours</a:t>
            </a:r>
            <a:r>
              <a:rPr lang="en-US" dirty="0"/>
              <a:t>  </a:t>
            </a:r>
          </a:p>
          <a:p>
            <a:r>
              <a:rPr lang="en-US" sz="2800" b="1" dirty="0" smtClean="0"/>
              <a:t>Second-line regimen </a:t>
            </a:r>
            <a:r>
              <a:rPr lang="en-US" sz="2800" dirty="0"/>
              <a:t>(if </a:t>
            </a:r>
            <a:r>
              <a:rPr lang="en-US" sz="2800" dirty="0" smtClean="0"/>
              <a:t>clindamycin </a:t>
            </a:r>
            <a:r>
              <a:rPr lang="en-US" sz="2800" dirty="0"/>
              <a:t>not available</a:t>
            </a:r>
            <a:r>
              <a:rPr lang="en-US" sz="2800" dirty="0" smtClean="0"/>
              <a:t>)</a:t>
            </a:r>
          </a:p>
          <a:p>
            <a:pPr lvl="1"/>
            <a:r>
              <a:rPr lang="en-US" dirty="0" smtClean="0"/>
              <a:t>Ampicillin 2 g IV every 6 hours </a:t>
            </a:r>
            <a:r>
              <a:rPr lang="en-US" b="1" dirty="0" smtClean="0"/>
              <a:t>PLUS</a:t>
            </a:r>
          </a:p>
          <a:p>
            <a:pPr lvl="1"/>
            <a:r>
              <a:rPr lang="en-US" dirty="0" smtClean="0"/>
              <a:t>Gentamicin </a:t>
            </a:r>
            <a:r>
              <a:rPr lang="en-US" dirty="0"/>
              <a:t>5 mg/kg body weight IV </a:t>
            </a:r>
            <a:r>
              <a:rPr lang="en-US" dirty="0" smtClean="0"/>
              <a:t>every 24 hours </a:t>
            </a:r>
            <a:endParaRPr lang="en-US" dirty="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58</a:t>
            </a:fld>
            <a:endParaRPr lang="en-US" dirty="0"/>
          </a:p>
        </p:txBody>
      </p:sp>
    </p:spTree>
    <p:extLst>
      <p:ext uri="{BB962C8B-B14F-4D97-AF65-F5344CB8AC3E}">
        <p14:creationId xmlns:p14="http://schemas.microsoft.com/office/powerpoint/2010/main" val="1082989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01024" cy="516637"/>
          </a:xfrm>
        </p:spPr>
        <p:txBody>
          <a:bodyPr anchor="ctr">
            <a:noAutofit/>
          </a:bodyPr>
          <a:lstStyle/>
          <a:p>
            <a:r>
              <a:rPr lang="en-US" sz="2800" b="1" dirty="0" smtClean="0"/>
              <a:t>Severe Malaria:  Antimalarial Treatment</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1420670"/>
              </p:ext>
            </p:extLst>
          </p:nvPr>
        </p:nvGraphicFramePr>
        <p:xfrm>
          <a:off x="152400" y="609600"/>
          <a:ext cx="8736106" cy="6031193"/>
        </p:xfrm>
        <a:graphic>
          <a:graphicData uri="http://schemas.openxmlformats.org/drawingml/2006/table">
            <a:tbl>
              <a:tblPr firstRow="1" bandRow="1">
                <a:tableStyleId>{21E4AEA4-8DFA-4A89-87EB-49C32662AFE0}</a:tableStyleId>
              </a:tblPr>
              <a:tblGrid>
                <a:gridCol w="8736106">
                  <a:extLst>
                    <a:ext uri="{9D8B030D-6E8A-4147-A177-3AD203B41FA5}">
                      <a16:colId xmlns:a16="http://schemas.microsoft.com/office/drawing/2014/main" xmlns="" val="20001"/>
                    </a:ext>
                  </a:extLst>
                </a:gridCol>
              </a:tblGrid>
              <a:tr h="414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E4E4E4"/>
                          </a:solidFill>
                        </a:rPr>
                        <a:t>NEW TREATMENT</a:t>
                      </a:r>
                      <a:r>
                        <a:rPr lang="en-US" baseline="0" dirty="0" smtClean="0">
                          <a:solidFill>
                            <a:srgbClr val="E4E4E4"/>
                          </a:solidFill>
                        </a:rPr>
                        <a:t> GUIDELINES</a:t>
                      </a:r>
                      <a:endParaRPr lang="en-US" dirty="0">
                        <a:solidFill>
                          <a:srgbClr val="E4E4E4"/>
                        </a:solidFill>
                      </a:endParaRPr>
                    </a:p>
                  </a:txBody>
                  <a:tcPr>
                    <a:solidFill>
                      <a:schemeClr val="tx2"/>
                    </a:solidFill>
                  </a:tcPr>
                </a:tc>
                <a:extLst>
                  <a:ext uri="{0D108BD9-81ED-4DB2-BD59-A6C34878D82A}">
                    <a16:rowId xmlns:a16="http://schemas.microsoft.com/office/drawing/2014/main" xmlns="" val="10000"/>
                  </a:ext>
                </a:extLst>
              </a:tr>
              <a:tr h="5616687">
                <a:tc>
                  <a:txBody>
                    <a:bodyPr/>
                    <a:lstStyle/>
                    <a:p>
                      <a:pPr marL="0" marR="0" indent="0">
                        <a:lnSpc>
                          <a:spcPct val="115000"/>
                        </a:lnSpc>
                        <a:spcBef>
                          <a:spcPts val="0"/>
                        </a:spcBef>
                        <a:spcAft>
                          <a:spcPts val="0"/>
                        </a:spcAft>
                        <a:buFont typeface="Arial" panose="020B0604020202020204" pitchFamily="34" charset="0"/>
                        <a:buNone/>
                      </a:pPr>
                      <a:endParaRPr lang="en-GB" sz="1600" b="1" dirty="0" smtClean="0">
                        <a:effectLst/>
                        <a:latin typeface="Gill Sans MT" panose="020B0502020104020203" pitchFamily="34" charset="0"/>
                      </a:endParaRPr>
                    </a:p>
                    <a:p>
                      <a:pPr marL="0" marR="0" indent="0">
                        <a:lnSpc>
                          <a:spcPct val="115000"/>
                        </a:lnSpc>
                        <a:spcBef>
                          <a:spcPts val="0"/>
                        </a:spcBef>
                        <a:spcAft>
                          <a:spcPts val="0"/>
                        </a:spcAft>
                        <a:buFont typeface="Arial" panose="020B0604020202020204" pitchFamily="34" charset="0"/>
                        <a:buNone/>
                      </a:pPr>
                      <a:r>
                        <a:rPr lang="en-GB" sz="1600" b="1" dirty="0" smtClean="0">
                          <a:effectLst/>
                          <a:latin typeface="Gill Sans MT" panose="020B0502020104020203" pitchFamily="34" charset="0"/>
                        </a:rPr>
                        <a:t>Give</a:t>
                      </a:r>
                      <a:r>
                        <a:rPr lang="en-GB" sz="1600" b="1" baseline="0" dirty="0" smtClean="0">
                          <a:effectLst/>
                          <a:latin typeface="Gill Sans MT" panose="020B0502020104020203" pitchFamily="34" charset="0"/>
                        </a:rPr>
                        <a:t> p</a:t>
                      </a:r>
                      <a:r>
                        <a:rPr lang="en-GB" sz="1600" b="1" dirty="0" smtClean="0">
                          <a:effectLst/>
                          <a:latin typeface="Gill Sans MT" panose="020B0502020104020203" pitchFamily="34" charset="0"/>
                        </a:rPr>
                        <a:t>arenteral treatment to </a:t>
                      </a:r>
                      <a:r>
                        <a:rPr lang="en-GB" sz="1600" b="1" dirty="0">
                          <a:effectLst/>
                          <a:latin typeface="Gill Sans MT" panose="020B0502020104020203" pitchFamily="34" charset="0"/>
                        </a:rPr>
                        <a:t>pregnant women with severe malaria </a:t>
                      </a:r>
                      <a:r>
                        <a:rPr lang="en-GB" sz="1600" b="1" dirty="0" smtClean="0">
                          <a:effectLst/>
                          <a:latin typeface="Gill Sans MT" panose="020B0502020104020203" pitchFamily="34" charset="0"/>
                        </a:rPr>
                        <a:t>as soon</a:t>
                      </a:r>
                      <a:r>
                        <a:rPr lang="en-GB" sz="1600" b="1" baseline="0" dirty="0" smtClean="0">
                          <a:effectLst/>
                          <a:latin typeface="Gill Sans MT" panose="020B0502020104020203" pitchFamily="34" charset="0"/>
                        </a:rPr>
                        <a:t> as possible</a:t>
                      </a:r>
                      <a:r>
                        <a:rPr lang="en-GB" sz="1600" dirty="0" smtClean="0">
                          <a:effectLst/>
                          <a:latin typeface="Gill Sans MT" panose="020B0502020104020203" pitchFamily="34" charset="0"/>
                        </a:rPr>
                        <a:t>. </a:t>
                      </a:r>
                    </a:p>
                    <a:p>
                      <a:pPr marL="285750" marR="0" indent="-285750">
                        <a:lnSpc>
                          <a:spcPct val="115000"/>
                        </a:lnSpc>
                        <a:spcBef>
                          <a:spcPts val="0"/>
                        </a:spcBef>
                        <a:spcAft>
                          <a:spcPts val="0"/>
                        </a:spcAft>
                        <a:buFont typeface="Arial" panose="020B0604020202020204" pitchFamily="34" charset="0"/>
                        <a:buChar char="•"/>
                      </a:pPr>
                      <a:r>
                        <a:rPr lang="en-GB" sz="1600" dirty="0" smtClean="0">
                          <a:effectLst/>
                          <a:latin typeface="Gill Sans MT" panose="020B0502020104020203" pitchFamily="34" charset="0"/>
                        </a:rPr>
                        <a:t>Mortality for untreated severe malaria (especially cerebral) </a:t>
                      </a:r>
                      <a:r>
                        <a:rPr lang="en-GB" sz="1600" dirty="0">
                          <a:effectLst/>
                          <a:latin typeface="Gill Sans MT" panose="020B0502020104020203" pitchFamily="34" charset="0"/>
                        </a:rPr>
                        <a:t>approaches 100%. With prompt, effective </a:t>
                      </a:r>
                      <a:r>
                        <a:rPr lang="en-GB" sz="1600" dirty="0" smtClean="0">
                          <a:effectLst/>
                          <a:latin typeface="Gill Sans MT" panose="020B0502020104020203" pitchFamily="34" charset="0"/>
                        </a:rPr>
                        <a:t>treatment</a:t>
                      </a:r>
                      <a:r>
                        <a:rPr lang="en-GB" sz="1600" baseline="0" dirty="0" smtClean="0">
                          <a:effectLst/>
                          <a:latin typeface="Gill Sans MT" panose="020B0502020104020203" pitchFamily="34" charset="0"/>
                        </a:rPr>
                        <a:t> and</a:t>
                      </a:r>
                      <a:r>
                        <a:rPr lang="en-GB" sz="1600" dirty="0" smtClean="0">
                          <a:effectLst/>
                          <a:latin typeface="Gill Sans MT" panose="020B0502020104020203" pitchFamily="34" charset="0"/>
                        </a:rPr>
                        <a:t> supportive </a:t>
                      </a:r>
                      <a:r>
                        <a:rPr lang="en-GB" sz="1600" dirty="0">
                          <a:effectLst/>
                          <a:latin typeface="Gill Sans MT" panose="020B0502020104020203" pitchFamily="34" charset="0"/>
                        </a:rPr>
                        <a:t>care, </a:t>
                      </a:r>
                      <a:r>
                        <a:rPr lang="en-GB" sz="1600" dirty="0" smtClean="0">
                          <a:effectLst/>
                          <a:latin typeface="Gill Sans MT" panose="020B0502020104020203" pitchFamily="34" charset="0"/>
                        </a:rPr>
                        <a:t>mortality falls </a:t>
                      </a:r>
                      <a:r>
                        <a:rPr lang="en-GB" sz="1600" dirty="0">
                          <a:effectLst/>
                          <a:latin typeface="Gill Sans MT" panose="020B0502020104020203" pitchFamily="34" charset="0"/>
                        </a:rPr>
                        <a:t>to 10–20</a:t>
                      </a:r>
                      <a:r>
                        <a:rPr lang="en-GB" sz="1600" dirty="0" smtClean="0">
                          <a:effectLst/>
                          <a:latin typeface="Gill Sans MT" panose="020B0502020104020203" pitchFamily="34" charset="0"/>
                        </a:rPr>
                        <a: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600" b="1" dirty="0" smtClean="0">
                          <a:effectLst/>
                          <a:latin typeface="Gill Sans MT" panose="020B0502020104020203" pitchFamily="34" charset="0"/>
                        </a:rPr>
                        <a:t>Parenteral artesunate is treatment of choice </a:t>
                      </a:r>
                      <a:r>
                        <a:rPr lang="en-GB" sz="1600" dirty="0" smtClean="0">
                          <a:effectLst/>
                          <a:latin typeface="Gill Sans MT" panose="020B0502020104020203" pitchFamily="34" charset="0"/>
                        </a:rPr>
                        <a:t>for </a:t>
                      </a:r>
                      <a:r>
                        <a:rPr lang="en-GB" sz="1600" b="1" dirty="0" smtClean="0">
                          <a:effectLst/>
                          <a:latin typeface="Gill Sans MT" panose="020B0502020104020203" pitchFamily="34" charset="0"/>
                        </a:rPr>
                        <a:t>severe malaria in all trimesters</a:t>
                      </a:r>
                      <a:endParaRPr lang="en-US" sz="1600" b="1" dirty="0" smtClean="0">
                        <a:effectLst/>
                        <a:latin typeface="Gill Sans MT" panose="020B0502020104020203" pitchFamily="34" charset="0"/>
                      </a:endParaRPr>
                    </a:p>
                    <a:p>
                      <a:pPr marL="0" marR="0">
                        <a:lnSpc>
                          <a:spcPct val="115000"/>
                        </a:lnSpc>
                        <a:spcBef>
                          <a:spcPts val="0"/>
                        </a:spcBef>
                        <a:spcAft>
                          <a:spcPts val="0"/>
                        </a:spcAft>
                      </a:pPr>
                      <a:endParaRPr lang="en-US" sz="1600" dirty="0">
                        <a:effectLst/>
                        <a:latin typeface="Gill Sans MT" panose="020B0502020104020203" pitchFamily="34" charset="0"/>
                      </a:endParaRPr>
                    </a:p>
                    <a:p>
                      <a:pPr marL="0" marR="0">
                        <a:lnSpc>
                          <a:spcPct val="115000"/>
                        </a:lnSpc>
                        <a:spcBef>
                          <a:spcPts val="0"/>
                        </a:spcBef>
                        <a:spcAft>
                          <a:spcPts val="0"/>
                        </a:spcAft>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257800" algn="l"/>
                          <a:tab pos="5715000" algn="l"/>
                          <a:tab pos="6172200" algn="l"/>
                          <a:tab pos="6629400" algn="l"/>
                          <a:tab pos="7086600" algn="l"/>
                          <a:tab pos="7543800" algn="l"/>
                          <a:tab pos="8001000" algn="l"/>
                          <a:tab pos="8458200" algn="l"/>
                          <a:tab pos="8915400" algn="l"/>
                          <a:tab pos="9372600" algn="l"/>
                        </a:tabLst>
                      </a:pPr>
                      <a:r>
                        <a:rPr lang="en-GB" sz="1600" b="1" dirty="0" smtClean="0">
                          <a:effectLst/>
                          <a:latin typeface="Gill Sans MT" panose="020B0502020104020203" pitchFamily="34" charset="0"/>
                        </a:rPr>
                        <a:t>ARTESUNATE</a:t>
                      </a:r>
                      <a:endParaRPr lang="en-US" sz="1600" b="1" dirty="0">
                        <a:effectLst/>
                        <a:latin typeface="Gill Sans MT" panose="020B0502020104020203" pitchFamily="34" charset="0"/>
                      </a:endParaRPr>
                    </a:p>
                    <a:p>
                      <a:pPr marL="285750" marR="0" lvl="0" indent="-285750">
                        <a:spcBef>
                          <a:spcPts val="0"/>
                        </a:spcBef>
                        <a:spcAft>
                          <a:spcPts val="0"/>
                        </a:spcAft>
                        <a:buFont typeface="Arial" panose="020B0604020202020204" pitchFamily="34" charset="0"/>
                        <a:buChar char="•"/>
                        <a:tabLst>
                          <a:tab pos="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1600" dirty="0" smtClean="0">
                          <a:effectLst/>
                          <a:latin typeface="Gill Sans MT" panose="020B0502020104020203" pitchFamily="34" charset="0"/>
                        </a:rPr>
                        <a:t>Begin with </a:t>
                      </a:r>
                      <a:r>
                        <a:rPr lang="en-GB" sz="1600" dirty="0">
                          <a:effectLst/>
                          <a:latin typeface="Gill Sans MT" panose="020B0502020104020203" pitchFamily="34" charset="0"/>
                        </a:rPr>
                        <a:t>IV or IM route for at least </a:t>
                      </a:r>
                      <a:r>
                        <a:rPr lang="en-GB" sz="1600" dirty="0" smtClean="0">
                          <a:effectLst/>
                          <a:latin typeface="Gill Sans MT" panose="020B0502020104020203" pitchFamily="34" charset="0"/>
                        </a:rPr>
                        <a:t>24 hours</a:t>
                      </a:r>
                      <a:r>
                        <a:rPr lang="en-GB" sz="1600" baseline="0" dirty="0" smtClean="0">
                          <a:effectLst/>
                          <a:latin typeface="Gill Sans MT" panose="020B0502020104020203" pitchFamily="34" charset="0"/>
                        </a:rPr>
                        <a:t> </a:t>
                      </a:r>
                      <a:r>
                        <a:rPr lang="en-GB" sz="1600" dirty="0" smtClean="0">
                          <a:effectLst/>
                          <a:latin typeface="Gill Sans MT" panose="020B0502020104020203" pitchFamily="34" charset="0"/>
                        </a:rPr>
                        <a:t>and until woman can tolerate</a:t>
                      </a:r>
                      <a:r>
                        <a:rPr lang="en-GB" sz="1600" baseline="0" dirty="0" smtClean="0">
                          <a:effectLst/>
                          <a:latin typeface="Gill Sans MT" panose="020B0502020104020203" pitchFamily="34" charset="0"/>
                        </a:rPr>
                        <a:t> oral medication; then complete oral treatment</a:t>
                      </a:r>
                      <a:r>
                        <a:rPr lang="en-GB" sz="1600" dirty="0" smtClean="0">
                          <a:solidFill>
                            <a:srgbClr val="C00000"/>
                          </a:solidFill>
                          <a:effectLst/>
                          <a:latin typeface="Gill Sans MT" panose="020B05020201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r>
                        <a:rPr lang="en-GB" sz="1600" dirty="0" smtClean="0">
                          <a:solidFill>
                            <a:schemeClr val="tx1"/>
                          </a:solidFill>
                          <a:effectLst/>
                          <a:latin typeface="Gill Sans MT" panose="020B0502020104020203" pitchFamily="34" charset="0"/>
                        </a:rPr>
                        <a:t>If artesunate not available, give</a:t>
                      </a:r>
                      <a:r>
                        <a:rPr lang="en-GB" sz="1600" baseline="0" dirty="0" smtClean="0">
                          <a:solidFill>
                            <a:schemeClr val="tx1"/>
                          </a:solidFill>
                          <a:effectLst/>
                          <a:latin typeface="Gill Sans MT" panose="020B0502020104020203" pitchFamily="34" charset="0"/>
                        </a:rPr>
                        <a:t> IM artemether (or IV quinine if artemether not available)</a:t>
                      </a:r>
                      <a:endParaRPr lang="en-GB" sz="1600" dirty="0" smtClean="0">
                        <a:solidFill>
                          <a:schemeClr val="tx1"/>
                        </a:solidFill>
                        <a:effectLst/>
                        <a:latin typeface="Gill Sans MT" panose="020B0502020104020203" pitchFamily="34" charset="0"/>
                      </a:endParaRPr>
                    </a:p>
                    <a:p>
                      <a:pPr marL="0" marR="0" lvl="0" indent="0">
                        <a:spcBef>
                          <a:spcPts val="0"/>
                        </a:spcBef>
                        <a:spcAft>
                          <a:spcPts val="0"/>
                        </a:spcAft>
                        <a:buFont typeface="Calibri"/>
                        <a:buNone/>
                        <a:tabLst>
                          <a:tab pos="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endParaRPr lang="en-US" sz="1600" dirty="0">
                        <a:effectLst/>
                        <a:latin typeface="Gill Sans MT" panose="020B0502020104020203" pitchFamily="34" charset="0"/>
                      </a:endParaRPr>
                    </a:p>
                    <a:p>
                      <a:pPr marL="0" marR="0">
                        <a:spcBef>
                          <a:spcPts val="0"/>
                        </a:spcBef>
                        <a:spcAft>
                          <a:spcPts val="0"/>
                        </a:spcAft>
                      </a:pPr>
                      <a:r>
                        <a:rPr lang="en-GB" sz="1600" b="1" dirty="0" smtClean="0">
                          <a:effectLst/>
                          <a:latin typeface="Gill Sans MT" panose="020B0502020104020203" pitchFamily="34" charset="0"/>
                        </a:rPr>
                        <a:t>Loading</a:t>
                      </a:r>
                      <a:r>
                        <a:rPr lang="en-GB" sz="1600" b="1" baseline="0" dirty="0" smtClean="0">
                          <a:effectLst/>
                          <a:latin typeface="Gill Sans MT" panose="020B0502020104020203" pitchFamily="34" charset="0"/>
                        </a:rPr>
                        <a:t> Dose: </a:t>
                      </a:r>
                      <a:endParaRPr lang="en-US" sz="1600" b="1" dirty="0">
                        <a:effectLst/>
                        <a:latin typeface="Gill Sans MT" panose="020B0502020104020203" pitchFamily="34" charset="0"/>
                      </a:endParaRPr>
                    </a:p>
                    <a:p>
                      <a:pPr marL="285750" marR="0" lvl="0" indent="-285750">
                        <a:spcBef>
                          <a:spcPts val="0"/>
                        </a:spcBef>
                        <a:spcAft>
                          <a:spcPts val="0"/>
                        </a:spcAft>
                        <a:buFont typeface="Arial" panose="020B0604020202020204" pitchFamily="34" charset="0"/>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600" dirty="0" smtClean="0">
                          <a:effectLst/>
                          <a:latin typeface="Gill Sans MT" panose="020B0502020104020203" pitchFamily="34" charset="0"/>
                        </a:rPr>
                        <a:t>Give</a:t>
                      </a:r>
                      <a:r>
                        <a:rPr lang="en-GB" sz="1600" baseline="0" dirty="0" smtClean="0">
                          <a:effectLst/>
                          <a:latin typeface="Gill Sans MT" panose="020B0502020104020203" pitchFamily="34" charset="0"/>
                        </a:rPr>
                        <a:t> </a:t>
                      </a:r>
                      <a:r>
                        <a:rPr lang="en-GB" sz="1600" dirty="0" smtClean="0">
                          <a:effectLst/>
                          <a:latin typeface="Gill Sans MT" panose="020B0502020104020203" pitchFamily="34" charset="0"/>
                        </a:rPr>
                        <a:t>Artesunate </a:t>
                      </a:r>
                      <a:r>
                        <a:rPr lang="en-GB" sz="1600" dirty="0">
                          <a:effectLst/>
                          <a:latin typeface="Gill Sans MT" panose="020B0502020104020203" pitchFamily="34" charset="0"/>
                        </a:rPr>
                        <a:t>2.4 mg/kg body weight IV </a:t>
                      </a:r>
                      <a:r>
                        <a:rPr lang="en-GB" sz="1600" dirty="0" smtClean="0">
                          <a:effectLst/>
                          <a:latin typeface="Gill Sans MT" panose="020B0502020104020203" pitchFamily="34" charset="0"/>
                        </a:rPr>
                        <a:t>every</a:t>
                      </a:r>
                      <a:r>
                        <a:rPr lang="en-GB" sz="1600" baseline="0" dirty="0" smtClean="0">
                          <a:effectLst/>
                          <a:latin typeface="Gill Sans MT" panose="020B0502020104020203" pitchFamily="34" charset="0"/>
                        </a:rPr>
                        <a:t> </a:t>
                      </a:r>
                      <a:r>
                        <a:rPr lang="en-GB" sz="1600" dirty="0" smtClean="0">
                          <a:effectLst/>
                          <a:latin typeface="Gill Sans MT" panose="020B0502020104020203" pitchFamily="34" charset="0"/>
                        </a:rPr>
                        <a:t>12 hours for </a:t>
                      </a:r>
                      <a:r>
                        <a:rPr lang="en-GB" sz="1600" dirty="0">
                          <a:effectLst/>
                          <a:latin typeface="Gill Sans MT" panose="020B0502020104020203" pitchFamily="34" charset="0"/>
                        </a:rPr>
                        <a:t>at least </a:t>
                      </a:r>
                      <a:r>
                        <a:rPr lang="en-GB" sz="1600" dirty="0" smtClean="0">
                          <a:effectLst/>
                          <a:latin typeface="Gill Sans MT" panose="020B0502020104020203" pitchFamily="34" charset="0"/>
                        </a:rPr>
                        <a:t>24 hours</a:t>
                      </a:r>
                      <a:r>
                        <a:rPr lang="en-GB" sz="1600" baseline="0" dirty="0" smtClean="0">
                          <a:effectLst/>
                          <a:latin typeface="Gill Sans MT" panose="020B0502020104020203" pitchFamily="34" charset="0"/>
                        </a:rPr>
                        <a:t> and</a:t>
                      </a:r>
                      <a:r>
                        <a:rPr lang="en-GB" sz="1600" dirty="0" smtClean="0">
                          <a:effectLst/>
                          <a:latin typeface="Gill Sans MT" panose="020B0502020104020203" pitchFamily="34" charset="0"/>
                        </a:rPr>
                        <a:t> </a:t>
                      </a:r>
                      <a:r>
                        <a:rPr lang="en-GB" sz="1600" dirty="0">
                          <a:effectLst/>
                          <a:latin typeface="Gill Sans MT" panose="020B0502020104020203" pitchFamily="34" charset="0"/>
                        </a:rPr>
                        <a:t>until </a:t>
                      </a:r>
                      <a:r>
                        <a:rPr lang="en-GB" sz="1600" dirty="0" smtClean="0">
                          <a:effectLst/>
                          <a:latin typeface="Gill Sans MT" panose="020B0502020104020203" pitchFamily="34" charset="0"/>
                        </a:rPr>
                        <a:t>woman</a:t>
                      </a:r>
                      <a:r>
                        <a:rPr lang="en-GB" sz="1600" baseline="0" dirty="0" smtClean="0">
                          <a:effectLst/>
                          <a:latin typeface="Gill Sans MT" panose="020B0502020104020203" pitchFamily="34" charset="0"/>
                        </a:rPr>
                        <a:t> can</a:t>
                      </a:r>
                      <a:r>
                        <a:rPr lang="en-GB" sz="1600" dirty="0" smtClean="0">
                          <a:effectLst/>
                          <a:latin typeface="Gill Sans MT" panose="020B0502020104020203" pitchFamily="34" charset="0"/>
                        </a:rPr>
                        <a:t> tolerate</a:t>
                      </a:r>
                      <a:r>
                        <a:rPr lang="en-GB" sz="1600" baseline="0" dirty="0" smtClean="0">
                          <a:effectLst/>
                          <a:latin typeface="Gill Sans MT" panose="020B0502020104020203" pitchFamily="34" charset="0"/>
                        </a:rPr>
                        <a:t> oral medication</a:t>
                      </a:r>
                      <a:r>
                        <a:rPr lang="en-GB" sz="1600" dirty="0" smtClean="0">
                          <a:solidFill>
                            <a:srgbClr val="C00000"/>
                          </a:solidFill>
                          <a:effectLst/>
                          <a:latin typeface="Gill Sans MT" panose="020B0502020104020203" pitchFamily="34" charset="0"/>
                        </a:rPr>
                        <a:t>.</a:t>
                      </a:r>
                    </a:p>
                    <a:p>
                      <a:pPr marL="0" marR="0" lvl="0" indent="0">
                        <a:spcBef>
                          <a:spcPts val="0"/>
                        </a:spcBef>
                        <a:spcAft>
                          <a:spcPts val="0"/>
                        </a:spcAft>
                        <a:buFont typeface="Symbol"/>
                        <a:buNone/>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endParaRPr lang="en-US" sz="1600" dirty="0" smtClean="0">
                        <a:solidFill>
                          <a:srgbClr val="C00000"/>
                        </a:solidFill>
                        <a:effectLst/>
                        <a:latin typeface="Gill Sans MT" panose="020B0502020104020203" pitchFamily="34" charset="0"/>
                      </a:endParaRPr>
                    </a:p>
                    <a:p>
                      <a:pPr marL="0" marR="0" lvl="0" indent="0">
                        <a:spcBef>
                          <a:spcPts val="0"/>
                        </a:spcBef>
                        <a:spcAft>
                          <a:spcPts val="0"/>
                        </a:spcAft>
                        <a:buFont typeface="Symbol"/>
                        <a:buNone/>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US" sz="1600" b="1" dirty="0" smtClean="0">
                          <a:solidFill>
                            <a:schemeClr val="tx1"/>
                          </a:solidFill>
                          <a:effectLst/>
                          <a:latin typeface="Gill Sans MT" panose="020B0502020104020203" pitchFamily="34" charset="0"/>
                        </a:rPr>
                        <a:t>Mainten</a:t>
                      </a:r>
                      <a:r>
                        <a:rPr lang="en-US" sz="1600" b="1" baseline="0" dirty="0" smtClean="0">
                          <a:solidFill>
                            <a:schemeClr val="tx1"/>
                          </a:solidFill>
                          <a:effectLst/>
                          <a:latin typeface="Gill Sans MT" panose="020B0502020104020203" pitchFamily="34" charset="0"/>
                        </a:rPr>
                        <a:t>ance Dosing: </a:t>
                      </a:r>
                      <a:endParaRPr lang="en-US" sz="1600" dirty="0">
                        <a:solidFill>
                          <a:srgbClr val="C00000"/>
                        </a:solidFill>
                        <a:effectLst/>
                        <a:latin typeface="Gill Sans MT" panose="020B0502020104020203" pitchFamily="34" charset="0"/>
                      </a:endParaRPr>
                    </a:p>
                    <a:p>
                      <a:pPr marL="285750" marR="0" lvl="0" indent="-285750">
                        <a:spcBef>
                          <a:spcPts val="0"/>
                        </a:spcBef>
                        <a:spcAft>
                          <a:spcPts val="0"/>
                        </a:spcAft>
                        <a:buFont typeface="Arial" panose="020B0604020202020204" pitchFamily="34" charset="0"/>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600" dirty="0" smtClean="0">
                          <a:effectLst/>
                          <a:latin typeface="Gill Sans MT" panose="020B0502020104020203" pitchFamily="34" charset="0"/>
                        </a:rPr>
                        <a:t>Artesunate </a:t>
                      </a:r>
                      <a:r>
                        <a:rPr lang="en-GB" sz="1600" dirty="0">
                          <a:effectLst/>
                          <a:latin typeface="Gill Sans MT" panose="020B0502020104020203" pitchFamily="34" charset="0"/>
                        </a:rPr>
                        <a:t>1.2 mg/kg body weight IV </a:t>
                      </a:r>
                      <a:r>
                        <a:rPr lang="en-GB" sz="1600" dirty="0" smtClean="0">
                          <a:effectLst/>
                          <a:latin typeface="Gill Sans MT" panose="020B0502020104020203" pitchFamily="34" charset="0"/>
                        </a:rPr>
                        <a:t>single </a:t>
                      </a:r>
                      <a:r>
                        <a:rPr lang="en-GB" sz="1600" dirty="0">
                          <a:effectLst/>
                          <a:latin typeface="Gill Sans MT" panose="020B0502020104020203" pitchFamily="34" charset="0"/>
                        </a:rPr>
                        <a:t>bolus</a:t>
                      </a:r>
                      <a:r>
                        <a:rPr lang="en-GB" sz="1600" dirty="0">
                          <a:solidFill>
                            <a:schemeClr val="tx1"/>
                          </a:solidFill>
                          <a:effectLst/>
                          <a:latin typeface="Gill Sans MT" panose="020B0502020104020203" pitchFamily="34" charset="0"/>
                        </a:rPr>
                        <a:t> </a:t>
                      </a:r>
                      <a:r>
                        <a:rPr lang="en-GB" sz="1600" dirty="0" smtClean="0">
                          <a:solidFill>
                            <a:schemeClr val="tx1"/>
                          </a:solidFill>
                          <a:effectLst/>
                          <a:latin typeface="Gill Sans MT" panose="020B0502020104020203" pitchFamily="34" charset="0"/>
                        </a:rPr>
                        <a:t>once daily beginning on second day of treatment.</a:t>
                      </a:r>
                      <a:endParaRPr lang="en-US" sz="1600" dirty="0">
                        <a:solidFill>
                          <a:schemeClr val="tx1"/>
                        </a:solidFill>
                        <a:effectLst/>
                        <a:latin typeface="Gill Sans MT" panose="020B0502020104020203" pitchFamily="34" charset="0"/>
                      </a:endParaRPr>
                    </a:p>
                    <a:p>
                      <a:pPr marL="285750" marR="0" lvl="0" indent="-285750">
                        <a:spcBef>
                          <a:spcPts val="0"/>
                        </a:spcBef>
                        <a:spcAft>
                          <a:spcPts val="0"/>
                        </a:spcAft>
                        <a:buFont typeface="Arial" panose="020B0604020202020204" pitchFamily="34" charset="0"/>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600" dirty="0">
                          <a:solidFill>
                            <a:schemeClr val="tx1"/>
                          </a:solidFill>
                          <a:effectLst/>
                          <a:latin typeface="Gill Sans MT" panose="020B0502020104020203" pitchFamily="34" charset="0"/>
                        </a:rPr>
                        <a:t>Continue </a:t>
                      </a:r>
                      <a:r>
                        <a:rPr lang="en-GB" sz="1600" dirty="0" smtClean="0">
                          <a:solidFill>
                            <a:schemeClr val="tx1"/>
                          </a:solidFill>
                          <a:effectLst/>
                          <a:latin typeface="Gill Sans MT" panose="020B0502020104020203" pitchFamily="34" charset="0"/>
                        </a:rPr>
                        <a:t>maintenance </a:t>
                      </a:r>
                      <a:r>
                        <a:rPr lang="en-GB" sz="1600" dirty="0">
                          <a:solidFill>
                            <a:schemeClr val="tx1"/>
                          </a:solidFill>
                          <a:effectLst/>
                          <a:latin typeface="Gill Sans MT" panose="020B0502020104020203" pitchFamily="34" charset="0"/>
                        </a:rPr>
                        <a:t>dosing </a:t>
                      </a:r>
                      <a:r>
                        <a:rPr lang="en-GB" sz="1600" dirty="0" smtClean="0">
                          <a:solidFill>
                            <a:schemeClr val="tx1"/>
                          </a:solidFill>
                          <a:effectLst/>
                          <a:latin typeface="Gill Sans MT" panose="020B0502020104020203" pitchFamily="34" charset="0"/>
                        </a:rPr>
                        <a:t>until woman is </a:t>
                      </a:r>
                      <a:r>
                        <a:rPr lang="en-GB" sz="1600" dirty="0">
                          <a:solidFill>
                            <a:schemeClr val="tx1"/>
                          </a:solidFill>
                          <a:effectLst/>
                          <a:latin typeface="Gill Sans MT" panose="020B0502020104020203" pitchFamily="34" charset="0"/>
                        </a:rPr>
                        <a:t>conscious and able to </a:t>
                      </a:r>
                      <a:r>
                        <a:rPr lang="en-GB" sz="1600" dirty="0" smtClean="0">
                          <a:solidFill>
                            <a:schemeClr val="tx1"/>
                          </a:solidFill>
                          <a:effectLst/>
                          <a:latin typeface="Gill Sans MT" panose="020B0502020104020203" pitchFamily="34" charset="0"/>
                        </a:rPr>
                        <a:t>swallow oral medication. </a:t>
                      </a:r>
                    </a:p>
                    <a:p>
                      <a:pPr marL="285750" marR="0" lvl="0" indent="-285750">
                        <a:spcBef>
                          <a:spcPts val="0"/>
                        </a:spcBef>
                        <a:spcAft>
                          <a:spcPts val="0"/>
                        </a:spcAft>
                        <a:buFont typeface="Arial" panose="020B0604020202020204" pitchFamily="34" charset="0"/>
                        <a:buChar char="•"/>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r>
                        <a:rPr lang="en-GB" sz="1600" dirty="0" smtClean="0">
                          <a:solidFill>
                            <a:schemeClr val="tx1"/>
                          </a:solidFill>
                          <a:effectLst/>
                          <a:latin typeface="Gill Sans MT" panose="020B0502020104020203" pitchFamily="34" charset="0"/>
                        </a:rPr>
                        <a:t>Then give oral artesunate </a:t>
                      </a:r>
                      <a:r>
                        <a:rPr lang="en-GB" sz="1600" dirty="0">
                          <a:solidFill>
                            <a:schemeClr val="tx1"/>
                          </a:solidFill>
                          <a:effectLst/>
                          <a:latin typeface="Gill Sans MT" panose="020B0502020104020203" pitchFamily="34" charset="0"/>
                        </a:rPr>
                        <a:t>2 mg/kg body </a:t>
                      </a:r>
                      <a:r>
                        <a:rPr lang="en-GB" sz="1600" dirty="0" smtClean="0">
                          <a:solidFill>
                            <a:schemeClr val="tx1"/>
                          </a:solidFill>
                          <a:effectLst/>
                          <a:latin typeface="Gill Sans MT" panose="020B0502020104020203" pitchFamily="34" charset="0"/>
                        </a:rPr>
                        <a:t>weight</a:t>
                      </a:r>
                      <a:r>
                        <a:rPr lang="en-GB" sz="1600" baseline="0" dirty="0" smtClean="0">
                          <a:solidFill>
                            <a:schemeClr val="tx1"/>
                          </a:solidFill>
                          <a:effectLst/>
                          <a:latin typeface="Gill Sans MT" panose="020B0502020104020203" pitchFamily="34" charset="0"/>
                        </a:rPr>
                        <a:t> once daily </a:t>
                      </a:r>
                      <a:r>
                        <a:rPr lang="en-GB" sz="1600" dirty="0" smtClean="0">
                          <a:solidFill>
                            <a:schemeClr val="tx1"/>
                          </a:solidFill>
                          <a:effectLst/>
                          <a:latin typeface="Gill Sans MT" panose="020B0502020104020203" pitchFamily="34" charset="0"/>
                        </a:rPr>
                        <a:t>for a total of 7</a:t>
                      </a:r>
                      <a:r>
                        <a:rPr lang="en-GB" sz="1600" dirty="0" smtClean="0">
                          <a:effectLst/>
                          <a:latin typeface="Gill Sans MT" panose="020B0502020104020203" pitchFamily="34" charset="0"/>
                        </a:rPr>
                        <a:t> days </a:t>
                      </a:r>
                      <a:r>
                        <a:rPr lang="en-GB" sz="1600" dirty="0">
                          <a:effectLst/>
                          <a:latin typeface="Gill Sans MT" panose="020B0502020104020203" pitchFamily="34" charset="0"/>
                        </a:rPr>
                        <a:t>of </a:t>
                      </a:r>
                      <a:r>
                        <a:rPr lang="en-GB" sz="1600" dirty="0" smtClean="0">
                          <a:effectLst/>
                          <a:latin typeface="Gill Sans MT" panose="020B0502020104020203" pitchFamily="34" charset="0"/>
                        </a:rPr>
                        <a:t>treatment.</a:t>
                      </a:r>
                      <a:endParaRPr lang="en-US" sz="1600" dirty="0" smtClean="0">
                        <a:effectLst/>
                        <a:latin typeface="Gill Sans MT" panose="020B0502020104020203" pitchFamily="34" charset="0"/>
                      </a:endParaRPr>
                    </a:p>
                    <a:p>
                      <a:pPr marL="0" marR="0" lvl="0" indent="0">
                        <a:spcBef>
                          <a:spcPts val="0"/>
                        </a:spcBef>
                        <a:spcAft>
                          <a:spcPts val="0"/>
                        </a:spcAft>
                        <a:buFont typeface="Arial" panose="020B0604020202020204" pitchFamily="34" charset="0"/>
                        <a:buNone/>
                        <a:tabLst>
                          <a:tab pos="-3048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Lst>
                      </a:pPr>
                      <a:endParaRPr lang="en-GB" sz="1600" dirty="0" smtClean="0">
                        <a:effectLst/>
                        <a:latin typeface="Gill Sans MT" panose="020B0502020104020203" pitchFamily="34" charset="0"/>
                      </a:endParaRPr>
                    </a:p>
                  </a:txBody>
                  <a:tcPr marL="73025" marR="73025" marT="27305" marB="27305">
                    <a:solidFill>
                      <a:schemeClr val="bg2">
                        <a:lumMod val="40000"/>
                        <a:lumOff val="6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7F5CE407-6216-4202-80E4-A30DC2F709B2}" type="slidenum">
              <a:rPr lang="en-US" smtClean="0"/>
              <a:t>59</a:t>
            </a:fld>
            <a:endParaRPr lang="en-US" dirty="0"/>
          </a:p>
        </p:txBody>
      </p:sp>
    </p:spTree>
    <p:extLst>
      <p:ext uri="{BB962C8B-B14F-4D97-AF65-F5344CB8AC3E}">
        <p14:creationId xmlns:p14="http://schemas.microsoft.com/office/powerpoint/2010/main" val="2488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7200"/>
          </a:xfrm>
        </p:spPr>
        <p:txBody>
          <a:bodyPr>
            <a:noAutofit/>
          </a:bodyPr>
          <a:lstStyle/>
          <a:p>
            <a:r>
              <a:rPr lang="en-US" sz="2800" b="1" dirty="0" smtClean="0"/>
              <a:t>18 </a:t>
            </a:r>
            <a:r>
              <a:rPr lang="en-US" sz="2800" b="1" i="1" dirty="0" smtClean="0"/>
              <a:t>MCPC</a:t>
            </a:r>
            <a:r>
              <a:rPr lang="en-US" sz="2800" b="1" dirty="0" smtClean="0"/>
              <a:t> Chapters </a:t>
            </a:r>
            <a:r>
              <a:rPr lang="en-US" sz="2800" b="1" dirty="0" smtClean="0">
                <a:solidFill>
                  <a:srgbClr val="002060"/>
                </a:solidFill>
              </a:rPr>
              <a:t>Prioritized for Revision</a:t>
            </a:r>
            <a:endParaRPr lang="en-US" sz="28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399024"/>
              </p:ext>
            </p:extLst>
          </p:nvPr>
        </p:nvGraphicFramePr>
        <p:xfrm>
          <a:off x="762000" y="754940"/>
          <a:ext cx="8077200" cy="5874460"/>
        </p:xfrm>
        <a:graphic>
          <a:graphicData uri="http://schemas.openxmlformats.org/drawingml/2006/table">
            <a:tbl>
              <a:tblPr firstRow="1" firstCol="1" bandRow="1"/>
              <a:tblGrid>
                <a:gridCol w="1447800">
                  <a:extLst>
                    <a:ext uri="{9D8B030D-6E8A-4147-A177-3AD203B41FA5}">
                      <a16:colId xmlns:a16="http://schemas.microsoft.com/office/drawing/2014/main" xmlns="" val="20000"/>
                    </a:ext>
                  </a:extLst>
                </a:gridCol>
                <a:gridCol w="6629400">
                  <a:extLst>
                    <a:ext uri="{9D8B030D-6E8A-4147-A177-3AD203B41FA5}">
                      <a16:colId xmlns:a16="http://schemas.microsoft.com/office/drawing/2014/main" xmlns="" val="20001"/>
                    </a:ext>
                  </a:extLst>
                </a:gridCol>
              </a:tblGrid>
              <a:tr h="656583">
                <a:tc>
                  <a:txBody>
                    <a:bodyPr/>
                    <a:lstStyle/>
                    <a:p>
                      <a:pPr marL="0" marR="0" algn="l">
                        <a:lnSpc>
                          <a:spcPct val="115000"/>
                        </a:lnSpc>
                        <a:spcBef>
                          <a:spcPts val="0"/>
                        </a:spcBef>
                        <a:spcAft>
                          <a:spcPts val="0"/>
                        </a:spcAft>
                      </a:pPr>
                      <a:r>
                        <a:rPr lang="en-GB" sz="1800" b="1" dirty="0" smtClean="0">
                          <a:solidFill>
                            <a:srgbClr val="000000"/>
                          </a:solidFill>
                          <a:effectLst/>
                          <a:latin typeface="Gill Sans MT"/>
                          <a:ea typeface="SimSun"/>
                          <a:cs typeface="Arial"/>
                        </a:rPr>
                        <a:t>Chapter </a:t>
                      </a:r>
                      <a:r>
                        <a:rPr lang="en-GB" sz="1800" b="1" dirty="0">
                          <a:solidFill>
                            <a:srgbClr val="000000"/>
                          </a:solidFill>
                          <a:effectLst/>
                          <a:latin typeface="Gill Sans MT"/>
                          <a:ea typeface="SimSun"/>
                          <a:cs typeface="Arial"/>
                        </a:rPr>
                        <a:t>Category</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tc>
                  <a:txBody>
                    <a:bodyPr/>
                    <a:lstStyle/>
                    <a:p>
                      <a:pPr marL="0" marR="0" algn="l">
                        <a:lnSpc>
                          <a:spcPct val="115000"/>
                        </a:lnSpc>
                        <a:spcBef>
                          <a:spcPts val="0"/>
                        </a:spcBef>
                        <a:spcAft>
                          <a:spcPts val="0"/>
                        </a:spcAft>
                      </a:pPr>
                      <a:r>
                        <a:rPr lang="en-GB" sz="1800" b="1" dirty="0" smtClean="0">
                          <a:solidFill>
                            <a:schemeClr val="tx1"/>
                          </a:solidFill>
                          <a:effectLst/>
                          <a:latin typeface="Gill Sans MT"/>
                          <a:ea typeface="SimSun"/>
                          <a:cs typeface="Arial"/>
                        </a:rPr>
                        <a:t>First Edition</a:t>
                      </a:r>
                      <a:r>
                        <a:rPr lang="en-GB" sz="1800" b="1" dirty="0" smtClean="0">
                          <a:solidFill>
                            <a:srgbClr val="FF0000"/>
                          </a:solidFill>
                          <a:effectLst/>
                          <a:latin typeface="Gill Sans MT"/>
                          <a:ea typeface="SimSun"/>
                          <a:cs typeface="Arial"/>
                        </a:rPr>
                        <a:t> </a:t>
                      </a:r>
                      <a:r>
                        <a:rPr lang="en-GB" sz="1800" b="1" dirty="0" smtClean="0">
                          <a:solidFill>
                            <a:srgbClr val="000000"/>
                          </a:solidFill>
                          <a:effectLst/>
                          <a:latin typeface="Gill Sans MT"/>
                          <a:ea typeface="SimSun"/>
                          <a:cs typeface="Arial"/>
                        </a:rPr>
                        <a:t>Chapters </a:t>
                      </a:r>
                      <a:r>
                        <a:rPr lang="en-GB" sz="1800" b="1" dirty="0">
                          <a:solidFill>
                            <a:srgbClr val="000000"/>
                          </a:solidFill>
                          <a:effectLst/>
                          <a:latin typeface="Gill Sans MT"/>
                          <a:ea typeface="SimSun"/>
                          <a:cs typeface="Arial"/>
                        </a:rPr>
                        <a:t>Revised</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extLst>
                  <a:ext uri="{0D108BD9-81ED-4DB2-BD59-A6C34878D82A}">
                    <a16:rowId xmlns:a16="http://schemas.microsoft.com/office/drawing/2014/main" xmlns="" val="10000"/>
                  </a:ext>
                </a:extLst>
              </a:tr>
              <a:tr h="1922376">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Clinical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Principles (Section 1)</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Emotional and psychological support</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Emergencies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General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Antibiotic therapy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Operative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Normal labour and childbirth</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Newborn care principles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EF2"/>
                    </a:solidFill>
                  </a:tcPr>
                </a:tc>
                <a:extLst>
                  <a:ext uri="{0D108BD9-81ED-4DB2-BD59-A6C34878D82A}">
                    <a16:rowId xmlns:a16="http://schemas.microsoft.com/office/drawing/2014/main" xmlns="" val="10001"/>
                  </a:ext>
                </a:extLst>
              </a:tr>
              <a:tr h="2471626">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Symptoms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2)</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in early pregnancy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Elevated blood pressure, headache, blurred vision, convulsions or loss of consciousness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Fever during pregnancy and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Fever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Difficulty in breathing</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Prelabour rupture of membranes </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Immediate newborn conditions or </a:t>
                      </a:r>
                      <a:r>
                        <a:rPr lang="en-GB" sz="1800" dirty="0" smtClean="0">
                          <a:solidFill>
                            <a:srgbClr val="000000"/>
                          </a:solidFill>
                          <a:effectLst/>
                          <a:latin typeface="Gill Sans MT"/>
                          <a:ea typeface="Times New Roman"/>
                        </a:rPr>
                        <a:t>problems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2F9"/>
                    </a:solidFill>
                  </a:tcPr>
                </a:tc>
                <a:extLst>
                  <a:ext uri="{0D108BD9-81ED-4DB2-BD59-A6C34878D82A}">
                    <a16:rowId xmlns:a16="http://schemas.microsoft.com/office/drawing/2014/main" xmlns="" val="10002"/>
                  </a:ext>
                </a:extLst>
              </a:tr>
              <a:tr h="823875">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Procedures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3)</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Induction and augmentation of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Manual removal of placenta</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Repair of vaginal and perineal tears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CEDEF2"/>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6</a:t>
            </a:fld>
            <a:endParaRPr lang="en-US" dirty="0"/>
          </a:p>
        </p:txBody>
      </p:sp>
    </p:spTree>
    <p:extLst>
      <p:ext uri="{BB962C8B-B14F-4D97-AF65-F5344CB8AC3E}">
        <p14:creationId xmlns:p14="http://schemas.microsoft.com/office/powerpoint/2010/main" val="2129030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2" y="124691"/>
            <a:ext cx="8229600" cy="1143000"/>
          </a:xfrm>
        </p:spPr>
        <p:txBody>
          <a:bodyPr>
            <a:normAutofit/>
          </a:bodyPr>
          <a:lstStyle/>
          <a:p>
            <a:r>
              <a:rPr lang="en-US" sz="3200" b="1" dirty="0" smtClean="0"/>
              <a:t>Syphilis in Pregnancy</a:t>
            </a:r>
            <a:endParaRPr lang="en-US" sz="3200" b="1" dirty="0"/>
          </a:p>
        </p:txBody>
      </p:sp>
      <p:sp>
        <p:nvSpPr>
          <p:cNvPr id="3" name="Content Placeholder 2"/>
          <p:cNvSpPr>
            <a:spLocks noGrp="1"/>
          </p:cNvSpPr>
          <p:nvPr>
            <p:ph idx="1"/>
          </p:nvPr>
        </p:nvSpPr>
        <p:spPr>
          <a:xfrm>
            <a:off x="318282" y="1295400"/>
            <a:ext cx="8458200" cy="4525963"/>
          </a:xfrm>
        </p:spPr>
        <p:txBody>
          <a:bodyPr>
            <a:normAutofit fontScale="92500" lnSpcReduction="10000"/>
          </a:bodyPr>
          <a:lstStyle/>
          <a:p>
            <a:r>
              <a:rPr lang="en-GB" dirty="0" smtClean="0"/>
              <a:t>Syphilis in pregnancy can </a:t>
            </a:r>
            <a:r>
              <a:rPr lang="en-GB" dirty="0"/>
              <a:t>lead to </a:t>
            </a:r>
            <a:r>
              <a:rPr lang="en-GB" b="1" dirty="0"/>
              <a:t>adverse </a:t>
            </a:r>
            <a:r>
              <a:rPr lang="en-GB" b="1" dirty="0" smtClean="0"/>
              <a:t>perinatal outcomes </a:t>
            </a:r>
            <a:r>
              <a:rPr lang="en-GB" dirty="0" smtClean="0"/>
              <a:t>including</a:t>
            </a:r>
            <a:r>
              <a:rPr lang="en-GB" b="1" dirty="0" smtClean="0"/>
              <a:t>:</a:t>
            </a:r>
          </a:p>
          <a:p>
            <a:pPr lvl="1"/>
            <a:r>
              <a:rPr lang="en-GB" dirty="0"/>
              <a:t>E</a:t>
            </a:r>
            <a:r>
              <a:rPr lang="en-GB" dirty="0" smtClean="0"/>
              <a:t>arly fetal loss, stillbirth, neonatal death, prematurity, low birth weight, and evidence </a:t>
            </a:r>
            <a:r>
              <a:rPr lang="en-GB" dirty="0"/>
              <a:t>of syphilis in </a:t>
            </a:r>
            <a:r>
              <a:rPr lang="en-GB" dirty="0" smtClean="0"/>
              <a:t>neonate </a:t>
            </a:r>
          </a:p>
          <a:p>
            <a:r>
              <a:rPr lang="en-GB" dirty="0" smtClean="0"/>
              <a:t>To prevent maternal-to-child transmission: </a:t>
            </a:r>
            <a:endParaRPr lang="en-US" dirty="0"/>
          </a:p>
          <a:p>
            <a:pPr lvl="1"/>
            <a:r>
              <a:rPr lang="en-GB" dirty="0" smtClean="0"/>
              <a:t>Screen all </a:t>
            </a:r>
            <a:r>
              <a:rPr lang="en-GB" dirty="0"/>
              <a:t>pregnant women and </a:t>
            </a:r>
            <a:r>
              <a:rPr lang="en-GB" dirty="0" smtClean="0"/>
              <a:t>partners at first antenatal care visit (preferably </a:t>
            </a:r>
            <a:r>
              <a:rPr lang="en-GB" dirty="0"/>
              <a:t>before 16 </a:t>
            </a:r>
            <a:r>
              <a:rPr lang="en-GB" dirty="0" smtClean="0"/>
              <a:t>weeks) and </a:t>
            </a:r>
            <a:r>
              <a:rPr lang="en-GB" dirty="0"/>
              <a:t>again in late pregnancy</a:t>
            </a:r>
            <a:r>
              <a:rPr lang="en-GB" dirty="0" smtClean="0"/>
              <a:t>.  Treat as indicated.</a:t>
            </a:r>
            <a:endParaRPr lang="en-US" dirty="0"/>
          </a:p>
          <a:p>
            <a:pPr lvl="1"/>
            <a:r>
              <a:rPr lang="en-GB" dirty="0"/>
              <a:t>If </a:t>
            </a:r>
            <a:r>
              <a:rPr lang="en-GB" dirty="0" smtClean="0"/>
              <a:t>not screened </a:t>
            </a:r>
            <a:r>
              <a:rPr lang="en-GB" dirty="0"/>
              <a:t>during pregnancy, </a:t>
            </a:r>
            <a:r>
              <a:rPr lang="en-GB" dirty="0" smtClean="0"/>
              <a:t>screen women during labour or immediately postpartum, before discharge.</a:t>
            </a:r>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7F5CE407-6216-4202-80E4-A30DC2F709B2}" type="slidenum">
              <a:rPr lang="en-US" smtClean="0"/>
              <a:t>60</a:t>
            </a:fld>
            <a:endParaRPr lang="en-US" dirty="0"/>
          </a:p>
        </p:txBody>
      </p:sp>
    </p:spTree>
    <p:extLst>
      <p:ext uri="{BB962C8B-B14F-4D97-AF65-F5344CB8AC3E}">
        <p14:creationId xmlns:p14="http://schemas.microsoft.com/office/powerpoint/2010/main" val="1425726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85601"/>
            <a:ext cx="8548081" cy="806824"/>
          </a:xfrm>
        </p:spPr>
        <p:txBody>
          <a:bodyPr anchor="ctr"/>
          <a:lstStyle/>
          <a:p>
            <a:r>
              <a:rPr lang="en-US" sz="3200" b="1" dirty="0" smtClean="0"/>
              <a:t>Syphilis in Pregnancy</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2552073"/>
              </p:ext>
            </p:extLst>
          </p:nvPr>
        </p:nvGraphicFramePr>
        <p:xfrm>
          <a:off x="687439" y="856331"/>
          <a:ext cx="7630402" cy="5163469"/>
        </p:xfrm>
        <a:graphic>
          <a:graphicData uri="http://schemas.openxmlformats.org/drawingml/2006/table">
            <a:tbl>
              <a:tblPr firstRow="1" bandRow="1">
                <a:tableStyleId>{21E4AEA4-8DFA-4A89-87EB-49C32662AFE0}</a:tableStyleId>
              </a:tblPr>
              <a:tblGrid>
                <a:gridCol w="7630402">
                  <a:extLst>
                    <a:ext uri="{9D8B030D-6E8A-4147-A177-3AD203B41FA5}">
                      <a16:colId xmlns:a16="http://schemas.microsoft.com/office/drawing/2014/main" xmlns="" val="20001"/>
                    </a:ext>
                  </a:extLst>
                </a:gridCol>
              </a:tblGrid>
              <a:tr h="383159">
                <a:tc>
                  <a:txBody>
                    <a:bodyPr/>
                    <a:lstStyle/>
                    <a:p>
                      <a:pPr algn="ctr"/>
                      <a:r>
                        <a:rPr lang="en-US" sz="1700" dirty="0" smtClean="0">
                          <a:solidFill>
                            <a:srgbClr val="E4E4E4"/>
                          </a:solidFill>
                          <a:latin typeface="Gill Sans MT" panose="020B0502020104020203" pitchFamily="34" charset="0"/>
                        </a:rPr>
                        <a:t>UPDATED</a:t>
                      </a:r>
                      <a:r>
                        <a:rPr lang="en-US" sz="1700" baseline="0" dirty="0" smtClean="0">
                          <a:solidFill>
                            <a:srgbClr val="E4E4E4"/>
                          </a:solidFill>
                          <a:latin typeface="Gill Sans MT" panose="020B0502020104020203" pitchFamily="34" charset="0"/>
                        </a:rPr>
                        <a:t> RECOMMENDATIONS</a:t>
                      </a:r>
                      <a:endParaRPr lang="en-US" sz="1700" dirty="0">
                        <a:solidFill>
                          <a:srgbClr val="E4E4E4"/>
                        </a:solidFill>
                        <a:latin typeface="Gill Sans MT" panose="020B0502020104020203" pitchFamily="34" charset="0"/>
                      </a:endParaRPr>
                    </a:p>
                  </a:txBody>
                  <a:tcPr>
                    <a:solidFill>
                      <a:schemeClr val="tx2"/>
                    </a:solidFill>
                  </a:tcPr>
                </a:tc>
                <a:extLst>
                  <a:ext uri="{0D108BD9-81ED-4DB2-BD59-A6C34878D82A}">
                    <a16:rowId xmlns:a16="http://schemas.microsoft.com/office/drawing/2014/main" xmlns="" val="10000"/>
                  </a:ext>
                </a:extLst>
              </a:tr>
              <a:tr h="4780310">
                <a:tc>
                  <a:txBody>
                    <a:bodyPr/>
                    <a:lstStyle/>
                    <a:p>
                      <a:pPr marL="0" marR="0" lvl="0" indent="0">
                        <a:spcBef>
                          <a:spcPts val="0"/>
                        </a:spcBef>
                        <a:spcAft>
                          <a:spcPts val="0"/>
                        </a:spcAft>
                        <a:buFont typeface="Arial"/>
                        <a:buNone/>
                      </a:pPr>
                      <a:r>
                        <a:rPr lang="en-GB" sz="1700" b="1" dirty="0" smtClean="0">
                          <a:solidFill>
                            <a:schemeClr val="tx1"/>
                          </a:solidFill>
                          <a:effectLst/>
                          <a:latin typeface="Gill Sans MT" panose="020B0502020104020203" pitchFamily="34" charset="0"/>
                        </a:rPr>
                        <a:t>Treatment</a:t>
                      </a:r>
                      <a:r>
                        <a:rPr lang="en-GB" sz="1700" b="1" baseline="0" dirty="0" smtClean="0">
                          <a:solidFill>
                            <a:schemeClr val="tx1"/>
                          </a:solidFill>
                          <a:effectLst/>
                          <a:latin typeface="Gill Sans MT" panose="020B0502020104020203" pitchFamily="34" charset="0"/>
                        </a:rPr>
                        <a:t> of baby exposed to syphilis in utero: </a:t>
                      </a:r>
                    </a:p>
                    <a:p>
                      <a:pPr marL="285750" marR="0" lvl="0" indent="-285750">
                        <a:spcBef>
                          <a:spcPts val="0"/>
                        </a:spcBef>
                        <a:spcAft>
                          <a:spcPts val="0"/>
                        </a:spcAft>
                        <a:buFont typeface="Arial" panose="020B0604020202020204" pitchFamily="34" charset="0"/>
                        <a:buChar char="•"/>
                      </a:pPr>
                      <a:r>
                        <a:rPr lang="en-GB" sz="1700" dirty="0" smtClean="0">
                          <a:effectLst/>
                          <a:latin typeface="Gill Sans MT" panose="020B0502020104020203" pitchFamily="34" charset="0"/>
                        </a:rPr>
                        <a:t>If mother has positive </a:t>
                      </a:r>
                      <a:r>
                        <a:rPr lang="en-GB" sz="1700" dirty="0">
                          <a:effectLst/>
                          <a:latin typeface="Gill Sans MT" panose="020B0502020104020203" pitchFamily="34" charset="0"/>
                        </a:rPr>
                        <a:t>serologic test </a:t>
                      </a:r>
                      <a:r>
                        <a:rPr lang="en-GB" sz="1700" dirty="0" smtClean="0">
                          <a:effectLst/>
                          <a:latin typeface="Gill Sans MT" panose="020B0502020104020203" pitchFamily="34" charset="0"/>
                        </a:rPr>
                        <a:t>or signs of syphilis</a:t>
                      </a:r>
                      <a:r>
                        <a:rPr lang="en-GB" sz="1700" baseline="0" dirty="0" smtClean="0">
                          <a:effectLst/>
                          <a:latin typeface="Gill Sans MT" panose="020B0502020104020203" pitchFamily="34" charset="0"/>
                        </a:rPr>
                        <a:t> treat her baby regardless of whether mother was treated previously or whether baby has signs of syphilis: </a:t>
                      </a:r>
                    </a:p>
                    <a:p>
                      <a:pPr marL="285750" marR="0" lvl="0" indent="-285750">
                        <a:spcBef>
                          <a:spcPts val="0"/>
                        </a:spcBef>
                        <a:spcAft>
                          <a:spcPts val="0"/>
                        </a:spcAft>
                        <a:buFont typeface="Arial"/>
                        <a:buChar char="•"/>
                      </a:pPr>
                      <a:r>
                        <a:rPr lang="en-US" sz="1700" b="1" dirty="0" smtClean="0">
                          <a:effectLst/>
                          <a:latin typeface="Gill Sans MT" panose="020B0502020104020203" pitchFamily="34" charset="0"/>
                        </a:rPr>
                        <a:t>Give baby </a:t>
                      </a:r>
                      <a:r>
                        <a:rPr lang="en-US" sz="1700" b="1" dirty="0">
                          <a:effectLst/>
                          <a:latin typeface="Gill Sans MT" panose="020B0502020104020203" pitchFamily="34" charset="0"/>
                        </a:rPr>
                        <a:t>37.5 mg/kg body weight (</a:t>
                      </a:r>
                      <a:r>
                        <a:rPr lang="en-US" sz="1700" b="1" dirty="0" smtClean="0">
                          <a:effectLst/>
                          <a:latin typeface="Gill Sans MT" panose="020B0502020104020203" pitchFamily="34" charset="0"/>
                        </a:rPr>
                        <a:t>50 000 units/kg</a:t>
                      </a:r>
                      <a:r>
                        <a:rPr lang="en-US" sz="1700" b="1" dirty="0">
                          <a:effectLst/>
                          <a:latin typeface="Gill Sans MT" panose="020B0502020104020203" pitchFamily="34" charset="0"/>
                        </a:rPr>
                        <a:t>) of benzathine </a:t>
                      </a:r>
                      <a:r>
                        <a:rPr lang="en-US" sz="1700" b="1" dirty="0" smtClean="0">
                          <a:effectLst/>
                          <a:latin typeface="Gill Sans MT" panose="020B0502020104020203" pitchFamily="34" charset="0"/>
                        </a:rPr>
                        <a:t>benzylpenicillin in a single </a:t>
                      </a:r>
                      <a:r>
                        <a:rPr lang="en-US" sz="1700" b="1" dirty="0">
                          <a:effectLst/>
                          <a:latin typeface="Gill Sans MT" panose="020B0502020104020203" pitchFamily="34" charset="0"/>
                        </a:rPr>
                        <a:t>IM dose</a:t>
                      </a:r>
                      <a:r>
                        <a:rPr lang="en-US" sz="1700" b="1" dirty="0" smtClean="0">
                          <a:effectLst/>
                          <a:latin typeface="Gill Sans MT" panose="020B0502020104020203" pitchFamily="34" charset="0"/>
                        </a:rPr>
                        <a:t>.</a:t>
                      </a:r>
                    </a:p>
                    <a:p>
                      <a:pPr marL="0" marR="0" lvl="0" indent="0">
                        <a:spcBef>
                          <a:spcPts val="0"/>
                        </a:spcBef>
                        <a:spcAft>
                          <a:spcPts val="0"/>
                        </a:spcAft>
                        <a:buFont typeface="Arial"/>
                        <a:buNone/>
                      </a:pPr>
                      <a:endParaRPr lang="en-US" sz="1700" b="1" dirty="0" smtClean="0">
                        <a:solidFill>
                          <a:srgbClr val="FF0000"/>
                        </a:solidFill>
                        <a:effectLst/>
                        <a:latin typeface="Gill Sans MT" panose="020B0502020104020203" pitchFamily="34" charset="0"/>
                      </a:endParaRPr>
                    </a:p>
                    <a:p>
                      <a:pPr marL="0" marR="0" lvl="0" indent="0">
                        <a:spcBef>
                          <a:spcPts val="0"/>
                        </a:spcBef>
                        <a:spcAft>
                          <a:spcPts val="0"/>
                        </a:spcAft>
                        <a:buFont typeface="Arial"/>
                        <a:buNone/>
                      </a:pPr>
                      <a:r>
                        <a:rPr lang="en-US" sz="1700" b="1" dirty="0" smtClean="0">
                          <a:solidFill>
                            <a:schemeClr val="tx1"/>
                          </a:solidFill>
                          <a:effectLst/>
                          <a:latin typeface="Gill Sans MT" panose="020B0502020104020203" pitchFamily="34" charset="0"/>
                        </a:rPr>
                        <a:t>Treatment</a:t>
                      </a:r>
                      <a:r>
                        <a:rPr lang="en-US" sz="1700" b="1" baseline="0" dirty="0" smtClean="0">
                          <a:solidFill>
                            <a:schemeClr val="tx1"/>
                          </a:solidFill>
                          <a:effectLst/>
                          <a:latin typeface="Gill Sans MT" panose="020B0502020104020203" pitchFamily="34" charset="0"/>
                        </a:rPr>
                        <a:t> of mother with positive serologic test for syphilis: </a:t>
                      </a:r>
                      <a:endParaRPr lang="en-US" sz="1700" b="1" dirty="0" smtClean="0">
                        <a:solidFill>
                          <a:schemeClr val="tx1"/>
                        </a:solidFill>
                        <a:effectLst/>
                        <a:latin typeface="Gill Sans MT" panose="020B0502020104020203" pitchFamily="34" charset="0"/>
                      </a:endParaRPr>
                    </a:p>
                    <a:p>
                      <a:pPr marL="285750" marR="0" lvl="0" indent="-285750">
                        <a:spcBef>
                          <a:spcPts val="0"/>
                        </a:spcBef>
                        <a:spcAft>
                          <a:spcPts val="0"/>
                        </a:spcAft>
                        <a:buFont typeface="Aria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1700" dirty="0" smtClean="0">
                          <a:effectLst/>
                          <a:latin typeface="Gill Sans MT" panose="020B0502020104020203" pitchFamily="34" charset="0"/>
                        </a:rPr>
                        <a:t>If mother was not treated</a:t>
                      </a:r>
                      <a:r>
                        <a:rPr lang="en-US" sz="1700" baseline="0" dirty="0" smtClean="0">
                          <a:effectLst/>
                          <a:latin typeface="Gill Sans MT" panose="020B0502020104020203" pitchFamily="34" charset="0"/>
                        </a:rPr>
                        <a:t> previously, was </a:t>
                      </a:r>
                      <a:r>
                        <a:rPr lang="en-US" sz="1700" dirty="0" smtClean="0">
                          <a:effectLst/>
                          <a:latin typeface="Gill Sans MT" panose="020B0502020104020203" pitchFamily="34" charset="0"/>
                        </a:rPr>
                        <a:t>treated </a:t>
                      </a:r>
                      <a:r>
                        <a:rPr lang="en-US" sz="1700" dirty="0">
                          <a:effectLst/>
                          <a:latin typeface="Gill Sans MT" panose="020B0502020104020203" pitchFamily="34" charset="0"/>
                        </a:rPr>
                        <a:t>inadequately, or </a:t>
                      </a:r>
                      <a:r>
                        <a:rPr lang="en-US" sz="1700" dirty="0" smtClean="0">
                          <a:effectLst/>
                          <a:latin typeface="Gill Sans MT" panose="020B0502020104020203" pitchFamily="34" charset="0"/>
                        </a:rPr>
                        <a:t>her treatment</a:t>
                      </a:r>
                      <a:r>
                        <a:rPr lang="en-US" sz="1700" baseline="0" dirty="0" smtClean="0">
                          <a:effectLst/>
                          <a:latin typeface="Gill Sans MT" panose="020B0502020104020203" pitchFamily="34" charset="0"/>
                        </a:rPr>
                        <a:t> is</a:t>
                      </a:r>
                      <a:r>
                        <a:rPr lang="en-US" sz="1700" dirty="0" smtClean="0">
                          <a:effectLst/>
                          <a:latin typeface="Gill Sans MT" panose="020B0502020104020203" pitchFamily="34" charset="0"/>
                        </a:rPr>
                        <a:t> unknown:</a:t>
                      </a:r>
                      <a:endParaRPr lang="en-US" sz="1700" dirty="0">
                        <a:effectLst/>
                        <a:latin typeface="Gill Sans MT" panose="020B0502020104020203" pitchFamily="34" charset="0"/>
                      </a:endParaRPr>
                    </a:p>
                    <a:p>
                      <a:pPr marL="742950" marR="0" lvl="1" indent="-285750">
                        <a:spcBef>
                          <a:spcPts val="0"/>
                        </a:spcBef>
                        <a:spcAft>
                          <a:spcPts val="0"/>
                        </a:spcAft>
                        <a:buFont typeface="Aria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Lst>
                      </a:pPr>
                      <a:r>
                        <a:rPr lang="en-US" sz="1700" dirty="0">
                          <a:effectLst/>
                          <a:latin typeface="Gill Sans MT" panose="020B0502020104020203" pitchFamily="34" charset="0"/>
                        </a:rPr>
                        <a:t>Give </a:t>
                      </a:r>
                      <a:r>
                        <a:rPr lang="en-US" sz="1700" dirty="0" smtClean="0">
                          <a:effectLst/>
                          <a:latin typeface="Gill Sans MT" panose="020B0502020104020203" pitchFamily="34" charset="0"/>
                        </a:rPr>
                        <a:t>mother + partner</a:t>
                      </a:r>
                      <a:r>
                        <a:rPr lang="en-US" sz="1700" dirty="0">
                          <a:effectLst/>
                          <a:latin typeface="Gill Sans MT" panose="020B0502020104020203" pitchFamily="34" charset="0"/>
                        </a:rPr>
                        <a:t>(s) benzathine </a:t>
                      </a:r>
                      <a:r>
                        <a:rPr lang="en-US" sz="1700" dirty="0" smtClean="0">
                          <a:effectLst/>
                          <a:latin typeface="Gill Sans MT" panose="020B0502020104020203" pitchFamily="34" charset="0"/>
                        </a:rPr>
                        <a:t>benz</a:t>
                      </a:r>
                      <a:r>
                        <a:rPr lang="en-US" sz="1700" baseline="0" dirty="0" smtClean="0">
                          <a:effectLst/>
                          <a:latin typeface="Gill Sans MT" panose="020B0502020104020203" pitchFamily="34" charset="0"/>
                        </a:rPr>
                        <a:t>ylpenicillin</a:t>
                      </a:r>
                      <a:r>
                        <a:rPr lang="en-US" sz="1700" dirty="0" smtClean="0">
                          <a:effectLst/>
                          <a:latin typeface="Gill Sans MT" panose="020B0502020104020203" pitchFamily="34" charset="0"/>
                        </a:rPr>
                        <a:t> </a:t>
                      </a:r>
                      <a:r>
                        <a:rPr lang="en-US" sz="1700" dirty="0">
                          <a:effectLst/>
                          <a:latin typeface="Gill Sans MT" panose="020B0502020104020203" pitchFamily="34" charset="0"/>
                        </a:rPr>
                        <a:t>1.8 g IM as </a:t>
                      </a:r>
                      <a:r>
                        <a:rPr lang="en-US" sz="1700" dirty="0" smtClean="0">
                          <a:effectLst/>
                          <a:latin typeface="Gill Sans MT" panose="020B0502020104020203" pitchFamily="34" charset="0"/>
                        </a:rPr>
                        <a:t>two injections </a:t>
                      </a:r>
                      <a:r>
                        <a:rPr lang="en-US" sz="1700" dirty="0">
                          <a:effectLst/>
                          <a:latin typeface="Gill Sans MT" panose="020B0502020104020203" pitchFamily="34" charset="0"/>
                        </a:rPr>
                        <a:t>at separate sites. </a:t>
                      </a:r>
                      <a:endParaRPr lang="en-US" sz="1700" dirty="0" smtClean="0">
                        <a:effectLst/>
                        <a:latin typeface="Gill Sans MT" panose="020B0502020104020203" pitchFamily="34" charset="0"/>
                      </a:endParaRPr>
                    </a:p>
                    <a:p>
                      <a:pPr marL="742950" marR="0" lvl="1" indent="-285750">
                        <a:spcBef>
                          <a:spcPts val="0"/>
                        </a:spcBef>
                        <a:spcAft>
                          <a:spcPts val="0"/>
                        </a:spcAft>
                        <a:buFont typeface="Arial"/>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Lst>
                      </a:pPr>
                      <a:r>
                        <a:rPr lang="en-US" sz="1700" dirty="0" smtClean="0">
                          <a:effectLst/>
                          <a:latin typeface="Gill Sans MT" panose="020B0502020104020203" pitchFamily="34" charset="0"/>
                        </a:rPr>
                        <a:t>Refer mother + partner</a:t>
                      </a:r>
                      <a:r>
                        <a:rPr lang="en-US" sz="1700" dirty="0">
                          <a:effectLst/>
                          <a:latin typeface="Gill Sans MT" panose="020B0502020104020203" pitchFamily="34" charset="0"/>
                        </a:rPr>
                        <a:t>(s) for </a:t>
                      </a:r>
                      <a:r>
                        <a:rPr lang="en-US" sz="1700" dirty="0" smtClean="0">
                          <a:effectLst/>
                          <a:latin typeface="Gill Sans MT" panose="020B0502020104020203" pitchFamily="34" charset="0"/>
                        </a:rPr>
                        <a:t>follow-up at STI clinic.</a:t>
                      </a:r>
                      <a:endParaRPr lang="en-US" sz="1700" dirty="0">
                        <a:effectLst/>
                        <a:latin typeface="Gill Sans MT" panose="020B0502020104020203" pitchFamily="34" charset="0"/>
                      </a:endParaRPr>
                    </a:p>
                    <a:p>
                      <a:pPr marL="342900" marR="0" lvl="0" indent="-342900">
                        <a:spcBef>
                          <a:spcPts val="0"/>
                        </a:spcBef>
                        <a:spcAft>
                          <a:spcPts val="0"/>
                        </a:spcAft>
                        <a:buFont typeface="Times New Roman"/>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1700" dirty="0">
                          <a:effectLst/>
                          <a:latin typeface="Gill Sans MT" panose="020B0502020104020203" pitchFamily="34" charset="0"/>
                        </a:rPr>
                        <a:t>Inform</a:t>
                      </a:r>
                      <a:r>
                        <a:rPr lang="en-GB" sz="1700" dirty="0">
                          <a:effectLst/>
                          <a:latin typeface="Gill Sans MT" panose="020B0502020104020203" pitchFamily="34" charset="0"/>
                        </a:rPr>
                        <a:t> </a:t>
                      </a:r>
                      <a:r>
                        <a:rPr lang="en-GB" sz="1700" dirty="0" smtClean="0">
                          <a:effectLst/>
                          <a:latin typeface="Gill Sans MT" panose="020B0502020104020203" pitchFamily="34" charset="0"/>
                        </a:rPr>
                        <a:t>mother </a:t>
                      </a:r>
                      <a:r>
                        <a:rPr lang="en-GB" sz="1700" dirty="0">
                          <a:effectLst/>
                          <a:latin typeface="Gill Sans MT" panose="020B0502020104020203" pitchFamily="34" charset="0"/>
                        </a:rPr>
                        <a:t>about </a:t>
                      </a:r>
                      <a:r>
                        <a:rPr lang="en-GB" sz="1700" dirty="0" smtClean="0">
                          <a:effectLst/>
                          <a:latin typeface="Gill Sans MT" panose="020B0502020104020203" pitchFamily="34" charset="0"/>
                        </a:rPr>
                        <a:t>importance </a:t>
                      </a:r>
                      <a:r>
                        <a:rPr lang="en-GB" sz="1700" dirty="0">
                          <a:effectLst/>
                          <a:latin typeface="Gill Sans MT" panose="020B0502020104020203" pitchFamily="34" charset="0"/>
                        </a:rPr>
                        <a:t>of </a:t>
                      </a:r>
                      <a:r>
                        <a:rPr lang="en-GB" sz="1700" dirty="0" smtClean="0">
                          <a:effectLst/>
                          <a:latin typeface="Gill Sans MT" panose="020B0502020104020203" pitchFamily="34" charset="0"/>
                        </a:rPr>
                        <a:t>treatment for </a:t>
                      </a:r>
                      <a:r>
                        <a:rPr lang="en-GB" sz="1700" dirty="0">
                          <a:effectLst/>
                          <a:latin typeface="Gill Sans MT" panose="020B0502020104020203" pitchFamily="34" charset="0"/>
                        </a:rPr>
                        <a:t>her, </a:t>
                      </a:r>
                      <a:r>
                        <a:rPr lang="en-GB" sz="1700" dirty="0" smtClean="0">
                          <a:effectLst/>
                          <a:latin typeface="Gill Sans MT" panose="020B0502020104020203" pitchFamily="34" charset="0"/>
                        </a:rPr>
                        <a:t>her newborn, </a:t>
                      </a:r>
                      <a:r>
                        <a:rPr lang="en-GB" sz="1700" dirty="0">
                          <a:effectLst/>
                          <a:latin typeface="Gill Sans MT" panose="020B0502020104020203" pitchFamily="34" charset="0"/>
                        </a:rPr>
                        <a:t>and </a:t>
                      </a:r>
                      <a:r>
                        <a:rPr lang="en-GB" sz="1700" dirty="0" smtClean="0">
                          <a:effectLst/>
                          <a:latin typeface="Gill Sans MT" panose="020B0502020104020203" pitchFamily="34" charset="0"/>
                        </a:rPr>
                        <a:t>her partner(s).</a:t>
                      </a:r>
                      <a:endParaRPr lang="en-US" sz="1700" dirty="0">
                        <a:effectLst/>
                        <a:latin typeface="Gill Sans MT" panose="020B0502020104020203" pitchFamily="34" charset="0"/>
                      </a:endParaRPr>
                    </a:p>
                    <a:p>
                      <a:pPr marL="342900" marR="0" lvl="0" indent="-342900">
                        <a:spcBef>
                          <a:spcPts val="0"/>
                        </a:spcBef>
                        <a:spcAft>
                          <a:spcPts val="0"/>
                        </a:spcAft>
                        <a:buFont typeface="Times New Roman"/>
                        <a:buChar char="•"/>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1700" dirty="0" smtClean="0">
                          <a:effectLst/>
                          <a:latin typeface="Gill Sans MT" panose="020B0502020104020203" pitchFamily="34" charset="0"/>
                        </a:rPr>
                        <a:t>Schedule</a:t>
                      </a:r>
                      <a:r>
                        <a:rPr lang="en-US" sz="1700" baseline="0" dirty="0" smtClean="0">
                          <a:effectLst/>
                          <a:latin typeface="Gill Sans MT" panose="020B0502020104020203" pitchFamily="34" charset="0"/>
                        </a:rPr>
                        <a:t> f</a:t>
                      </a:r>
                      <a:r>
                        <a:rPr lang="en-US" sz="1700" dirty="0" smtClean="0">
                          <a:effectLst/>
                          <a:latin typeface="Gill Sans MT" panose="020B0502020104020203" pitchFamily="34" charset="0"/>
                        </a:rPr>
                        <a:t>ollow up in 4 weeks to </a:t>
                      </a:r>
                      <a:r>
                        <a:rPr lang="en-US" sz="1700" dirty="0">
                          <a:effectLst/>
                          <a:latin typeface="Gill Sans MT" panose="020B0502020104020203" pitchFamily="34" charset="0"/>
                        </a:rPr>
                        <a:t>examine </a:t>
                      </a:r>
                      <a:r>
                        <a:rPr lang="en-US" sz="1700" dirty="0" smtClean="0">
                          <a:effectLst/>
                          <a:latin typeface="Gill Sans MT" panose="020B0502020104020203" pitchFamily="34" charset="0"/>
                        </a:rPr>
                        <a:t>baby </a:t>
                      </a:r>
                      <a:r>
                        <a:rPr lang="en-US" sz="1700" dirty="0">
                          <a:effectLst/>
                          <a:latin typeface="Gill Sans MT" panose="020B0502020104020203" pitchFamily="34" charset="0"/>
                        </a:rPr>
                        <a:t>for </a:t>
                      </a:r>
                      <a:r>
                        <a:rPr lang="en-US" sz="1700" dirty="0" smtClean="0">
                          <a:effectLst/>
                          <a:latin typeface="Gill Sans MT" panose="020B0502020104020203" pitchFamily="34" charset="0"/>
                        </a:rPr>
                        <a:t>growth and</a:t>
                      </a:r>
                      <a:r>
                        <a:rPr lang="en-US" sz="1700" baseline="0" dirty="0" smtClean="0">
                          <a:effectLst/>
                          <a:latin typeface="Gill Sans MT" panose="020B0502020104020203" pitchFamily="34" charset="0"/>
                        </a:rPr>
                        <a:t> </a:t>
                      </a:r>
                      <a:r>
                        <a:rPr lang="en-US" sz="1700" dirty="0" smtClean="0">
                          <a:effectLst/>
                          <a:latin typeface="Gill Sans MT" panose="020B0502020104020203" pitchFamily="34" charset="0"/>
                        </a:rPr>
                        <a:t>signs </a:t>
                      </a:r>
                      <a:r>
                        <a:rPr lang="en-US" sz="1700" dirty="0">
                          <a:effectLst/>
                          <a:latin typeface="Gill Sans MT" panose="020B0502020104020203" pitchFamily="34" charset="0"/>
                        </a:rPr>
                        <a:t>of congenital syphilis. </a:t>
                      </a:r>
                    </a:p>
                    <a:p>
                      <a:pPr marL="342900" marR="0" lvl="0" indent="-342900">
                        <a:spcBef>
                          <a:spcPts val="0"/>
                        </a:spcBef>
                        <a:spcAft>
                          <a:spcPts val="0"/>
                        </a:spcAft>
                        <a:buFont typeface="Times New Roman"/>
                        <a:buChar char="•"/>
                        <a:tabLst>
                          <a:tab pos="0" algn="l"/>
                          <a:tab pos="228600" algn="l"/>
                          <a:tab pos="252095"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257800" algn="l"/>
                          <a:tab pos="5715000" algn="l"/>
                          <a:tab pos="6172200" algn="l"/>
                          <a:tab pos="6629400" algn="l"/>
                          <a:tab pos="7086600" algn="l"/>
                          <a:tab pos="7543800" algn="l"/>
                          <a:tab pos="8001000" algn="l"/>
                          <a:tab pos="8458200" algn="l"/>
                          <a:tab pos="8915400" algn="l"/>
                          <a:tab pos="9372600" algn="l"/>
                        </a:tabLst>
                      </a:pPr>
                      <a:r>
                        <a:rPr lang="de-DE" sz="1700" dirty="0">
                          <a:effectLst/>
                          <a:latin typeface="Gill Sans MT" panose="020B0502020104020203" pitchFamily="34" charset="0"/>
                        </a:rPr>
                        <a:t>Report </a:t>
                      </a:r>
                      <a:r>
                        <a:rPr lang="de-DE" sz="1700" dirty="0" smtClean="0">
                          <a:effectLst/>
                          <a:latin typeface="Gill Sans MT" panose="020B0502020104020203" pitchFamily="34" charset="0"/>
                        </a:rPr>
                        <a:t>syhpilis infection to </a:t>
                      </a:r>
                      <a:r>
                        <a:rPr lang="de-DE" sz="1700" dirty="0">
                          <a:effectLst/>
                          <a:latin typeface="Gill Sans MT" panose="020B0502020104020203" pitchFamily="34" charset="0"/>
                        </a:rPr>
                        <a:t>authorities, if required.</a:t>
                      </a:r>
                      <a:endParaRPr lang="en-US" sz="1700" dirty="0">
                        <a:effectLst/>
                        <a:latin typeface="Gill Sans MT" panose="020B0502020104020203" pitchFamily="34" charset="0"/>
                        <a:ea typeface="Times New Roman"/>
                        <a:cs typeface="Mangal"/>
                      </a:endParaRPr>
                    </a:p>
                  </a:txBody>
                  <a:tcPr marL="73025" marR="73025" marT="27305" marB="27305">
                    <a:solidFill>
                      <a:schemeClr val="bg2">
                        <a:lumMod val="40000"/>
                        <a:lumOff val="6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7F5CE407-6216-4202-80E4-A30DC2F709B2}" type="slidenum">
              <a:rPr lang="en-US" smtClean="0"/>
              <a:t>61</a:t>
            </a:fld>
            <a:endParaRPr lang="en-US" dirty="0"/>
          </a:p>
        </p:txBody>
      </p:sp>
    </p:spTree>
    <p:extLst>
      <p:ext uri="{BB962C8B-B14F-4D97-AF65-F5344CB8AC3E}">
        <p14:creationId xmlns:p14="http://schemas.microsoft.com/office/powerpoint/2010/main" val="3507032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62</a:t>
            </a:fld>
            <a:endParaRPr lang="en-US" dirty="0"/>
          </a:p>
        </p:txBody>
      </p:sp>
      <p:sp>
        <p:nvSpPr>
          <p:cNvPr id="3" name="Content Placeholder 2"/>
          <p:cNvSpPr>
            <a:spLocks noGrp="1"/>
          </p:cNvSpPr>
          <p:nvPr>
            <p:ph idx="4294967295"/>
          </p:nvPr>
        </p:nvSpPr>
        <p:spPr>
          <a:xfrm>
            <a:off x="426720" y="609600"/>
            <a:ext cx="8229600" cy="5638800"/>
          </a:xfrm>
        </p:spPr>
        <p:txBody>
          <a:bodyPr/>
          <a:lstStyle/>
          <a:p>
            <a:pPr marL="0" indent="0">
              <a:buNone/>
            </a:pPr>
            <a:r>
              <a:rPr lang="en-GB" sz="1400" dirty="0" smtClean="0"/>
              <a:t>© </a:t>
            </a:r>
            <a:r>
              <a:rPr lang="en-GB" sz="1400" dirty="0"/>
              <a:t>World Health Organization [</a:t>
            </a:r>
            <a:r>
              <a:rPr lang="en-GB" sz="1400" dirty="0" smtClean="0"/>
              <a:t>2018]</a:t>
            </a:r>
            <a:endParaRPr lang="en-US" sz="1400" dirty="0"/>
          </a:p>
          <a:p>
            <a:endParaRPr lang="en-US" sz="1400" dirty="0"/>
          </a:p>
          <a:p>
            <a:pPr marL="0" indent="0">
              <a:buNone/>
            </a:pPr>
            <a:r>
              <a:rPr lang="en-GB" sz="1400" dirty="0"/>
              <a:t>Some rights reserved. This work is available under the Creative Commons Attribution-</a:t>
            </a:r>
            <a:r>
              <a:rPr lang="en-GB" sz="1400" dirty="0" err="1"/>
              <a:t>NonCommercial</a:t>
            </a:r>
            <a:r>
              <a:rPr lang="en-GB" sz="1400" dirty="0"/>
              <a:t>-</a:t>
            </a:r>
            <a:r>
              <a:rPr lang="en-GB" sz="1400" dirty="0" err="1"/>
              <a:t>ShareAlike</a:t>
            </a:r>
            <a:r>
              <a:rPr lang="en-GB" sz="1400" dirty="0"/>
              <a:t> 3.0 IGO licence (CC BY-NC-SA 3.0 IGO; https://creativecommons.org/licenses/by-nc-sa/3.0/igo). Under the terms of this licence, you may copy, redistribute and adapt the work for non-commercial purposes, provided the work is appropriately cited, as indicated below. In any use of this work, there should be no suggestion that WHO endorses any specific organization, products or services</a:t>
            </a:r>
            <a:endParaRPr lang="en-US" sz="1400" dirty="0"/>
          </a:p>
          <a:p>
            <a:pPr marL="0" indent="0">
              <a:buNone/>
            </a:pPr>
            <a:r>
              <a:rPr lang="en-GB" sz="1400" dirty="0"/>
              <a:t> </a:t>
            </a:r>
            <a:endParaRPr lang="en-US" sz="1400" dirty="0"/>
          </a:p>
          <a:p>
            <a:pPr marL="0" indent="0">
              <a:buNone/>
            </a:pPr>
            <a:r>
              <a:rPr lang="en-GB" sz="1400" dirty="0"/>
              <a:t>Suggested citation. </a:t>
            </a:r>
            <a:r>
              <a:rPr lang="en-US" sz="1400" dirty="0"/>
              <a:t>World Health Organization, Managing Complications in Pregnancy and Childbirth. </a:t>
            </a:r>
            <a:r>
              <a:rPr lang="en-US" sz="1400" dirty="0" smtClean="0"/>
              <a:t>Geneva:, Switzerland; WHO</a:t>
            </a:r>
            <a:r>
              <a:rPr lang="en-US" sz="1400" dirty="0"/>
              <a:t>, 2017</a:t>
            </a:r>
            <a:r>
              <a:rPr lang="en-US" sz="1400" dirty="0" smtClean="0"/>
              <a:t>;</a:t>
            </a:r>
            <a:r>
              <a:rPr lang="en-GB" sz="1400" dirty="0" smtClean="0"/>
              <a:t> </a:t>
            </a:r>
            <a:r>
              <a:rPr lang="en-GB" sz="1400" dirty="0"/>
              <a:t>Licence: CC BY-NC-SA 3.0 IGO. </a:t>
            </a:r>
            <a:endParaRPr lang="en-US" sz="1400" dirty="0"/>
          </a:p>
          <a:p>
            <a:pPr marL="0" indent="0">
              <a:buNone/>
            </a:pPr>
            <a:r>
              <a:rPr lang="en-GB" sz="1400" dirty="0"/>
              <a:t> </a:t>
            </a:r>
            <a:r>
              <a:rPr lang="en-GB" sz="1400" dirty="0" smtClean="0"/>
              <a:t/>
            </a:r>
            <a:br>
              <a:rPr lang="en-GB" sz="1400" dirty="0" smtClean="0"/>
            </a:br>
            <a:r>
              <a:rPr lang="en-GB" sz="1400" dirty="0" smtClean="0"/>
              <a:t>All </a:t>
            </a:r>
            <a:r>
              <a:rPr lang="en-GB" sz="1400" dirty="0"/>
              <a:t>reasonable precautions have been taken by WHO, MCSP and USAID to verify the information contained in this publication. However, the published material is being distributed without warranty of any kind, either expressed or implied. The responsibility for the interpretation and use of the material lies with the reader. In no event shall the WHO be liable for damages arising from its use. The contents do not necessarily reflect the views of WHO, MCSP, USAID, or the United States government. </a:t>
            </a:r>
            <a:endParaRPr lang="en-US" sz="1400" dirty="0"/>
          </a:p>
          <a:p>
            <a:pPr marL="0" indent="0">
              <a:buNone/>
            </a:pPr>
            <a:r>
              <a:rPr lang="en-GB" sz="1400" dirty="0"/>
              <a:t> </a:t>
            </a:r>
            <a:endParaRPr lang="en-US" sz="1400" dirty="0"/>
          </a:p>
          <a:p>
            <a:pPr marL="0" indent="0">
              <a:buNone/>
            </a:pPr>
            <a:r>
              <a:rPr lang="en-GB" sz="1400" dirty="0"/>
              <a:t>This </a:t>
            </a:r>
            <a:r>
              <a:rPr lang="en-GB" sz="1400" dirty="0" smtClean="0"/>
              <a:t>resource is </a:t>
            </a:r>
            <a:r>
              <a:rPr lang="en-GB" sz="1400" dirty="0"/>
              <a:t>made possible by the generous support of the American people through the United States Agency for International Development (USAID) under the terms of the Cooperative Agreement AID-OAA-A-14-00028.</a:t>
            </a:r>
            <a:endParaRPr lang="en-US" sz="1400" dirty="0"/>
          </a:p>
          <a:p>
            <a:pPr marL="0" indent="0">
              <a:buNone/>
            </a:pPr>
            <a:r>
              <a:rPr lang="en-GB" sz="1400" dirty="0"/>
              <a:t> </a:t>
            </a:r>
            <a:endParaRPr lang="en-US" sz="1400" dirty="0"/>
          </a:p>
          <a:p>
            <a:pPr marL="0" indent="0">
              <a:buNone/>
            </a:pPr>
            <a:r>
              <a:rPr lang="en-GB" sz="1400" dirty="0"/>
              <a:t>For further information on the WHO guidelines, please contact reproductivehealth@who.int or mncah@who.int.</a:t>
            </a:r>
            <a:endParaRPr lang="en-US" sz="1400" dirty="0"/>
          </a:p>
          <a:p>
            <a:endParaRPr lang="en-US" sz="1400" dirty="0"/>
          </a:p>
        </p:txBody>
      </p:sp>
    </p:spTree>
    <p:extLst>
      <p:ext uri="{BB962C8B-B14F-4D97-AF65-F5344CB8AC3E}">
        <p14:creationId xmlns:p14="http://schemas.microsoft.com/office/powerpoint/2010/main" val="2002891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i="1" dirty="0" smtClean="0"/>
              <a:t/>
            </a:r>
            <a:br>
              <a:rPr lang="en-US" b="1" i="1" dirty="0" smtClean="0"/>
            </a:br>
            <a:r>
              <a:rPr lang="en-US" b="1" i="1" dirty="0" smtClean="0"/>
              <a:t>Thank You!</a:t>
            </a:r>
            <a:br>
              <a:rPr lang="en-US" b="1" i="1" dirty="0" smtClean="0"/>
            </a:br>
            <a:r>
              <a:rPr lang="en-US" b="1" i="1" dirty="0" smtClean="0"/>
              <a:t/>
            </a:r>
            <a:br>
              <a:rPr lang="en-US" b="1" i="1" dirty="0" smtClean="0"/>
            </a:br>
            <a:r>
              <a:rPr lang="en-US" b="1" i="1" dirty="0" smtClean="0"/>
              <a:t/>
            </a:r>
            <a:br>
              <a:rPr lang="en-US" b="1" i="1" dirty="0" smtClean="0"/>
            </a:br>
            <a:r>
              <a:rPr lang="en-US" dirty="0" smtClean="0"/>
              <a:t> </a:t>
            </a:r>
            <a:endParaRPr lang="en-US" dirty="0"/>
          </a:p>
        </p:txBody>
      </p:sp>
      <p:sp>
        <p:nvSpPr>
          <p:cNvPr id="3" name="Content Placeholder 2"/>
          <p:cNvSpPr>
            <a:spLocks noGrp="1"/>
          </p:cNvSpPr>
          <p:nvPr>
            <p:ph idx="1"/>
          </p:nvPr>
        </p:nvSpPr>
        <p:spPr>
          <a:xfrm>
            <a:off x="457200" y="1752600"/>
            <a:ext cx="8229600" cy="4525963"/>
          </a:xfrm>
        </p:spPr>
        <p:txBody>
          <a:bodyPr/>
          <a:lstStyle/>
          <a:p>
            <a:r>
              <a:rPr lang="en-US" sz="2800" dirty="0" smtClean="0"/>
              <a:t>The Second edition </a:t>
            </a:r>
            <a:r>
              <a:rPr lang="en-US" sz="2800" i="1" dirty="0" smtClean="0"/>
              <a:t>MCPC </a:t>
            </a:r>
            <a:r>
              <a:rPr lang="en-US" sz="2800" dirty="0" smtClean="0"/>
              <a:t>and a corresponding brief on key highlights can be found at the link below: </a:t>
            </a:r>
            <a:r>
              <a:rPr lang="en-US" sz="2800" dirty="0" smtClean="0">
                <a:solidFill>
                  <a:schemeClr val="tx1">
                    <a:lumMod val="65000"/>
                    <a:lumOff val="35000"/>
                  </a:schemeClr>
                </a:solidFill>
                <a:hlinkClick r:id="rId3"/>
              </a:rPr>
              <a:t>http://www.who.int/maternal_child_adolescent/documents/managing-complications-pregnancy-childbirth/en/</a:t>
            </a:r>
            <a:endParaRPr lang="en-US" sz="2800" dirty="0">
              <a:solidFill>
                <a:schemeClr val="tx1">
                  <a:lumMod val="65000"/>
                  <a:lumOff val="35000"/>
                </a:schemeClr>
              </a:solidFill>
            </a:endParaRPr>
          </a:p>
          <a:p>
            <a:r>
              <a:rPr lang="en-US" sz="2800" dirty="0"/>
              <a:t>Requests for further information on this PowerPoint should be addressed to MCSP Communications, e-mail: </a:t>
            </a:r>
            <a:r>
              <a:rPr lang="en-US" sz="2800" dirty="0">
                <a:hlinkClick r:id="rId4"/>
              </a:rPr>
              <a:t>info@mcsprogram.org</a:t>
            </a:r>
            <a:endParaRPr lang="en-US" sz="2800" dirty="0"/>
          </a:p>
        </p:txBody>
      </p:sp>
      <p:sp>
        <p:nvSpPr>
          <p:cNvPr id="4" name="Slide Number Placeholder 3"/>
          <p:cNvSpPr>
            <a:spLocks noGrp="1"/>
          </p:cNvSpPr>
          <p:nvPr>
            <p:ph type="sldNum" sz="quarter" idx="10"/>
          </p:nvPr>
        </p:nvSpPr>
        <p:spPr/>
        <p:txBody>
          <a:bodyPr/>
          <a:lstStyle/>
          <a:p>
            <a:pPr>
              <a:defRPr/>
            </a:pPr>
            <a:fld id="{EA0222A4-8AC8-48A7-9C6E-F978AD53429A}" type="slidenum">
              <a:rPr lang="en-US" smtClean="0"/>
              <a:pPr>
                <a:defRPr/>
              </a:pPr>
              <a:t>63</a:t>
            </a:fld>
            <a:endParaRPr lang="en-US" dirty="0"/>
          </a:p>
        </p:txBody>
      </p:sp>
    </p:spTree>
    <p:extLst>
      <p:ext uri="{BB962C8B-B14F-4D97-AF65-F5344CB8AC3E}">
        <p14:creationId xmlns:p14="http://schemas.microsoft.com/office/powerpoint/2010/main" val="1808422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Revisions Related to Respectful Maternity Care (RMC) for Mothers and Newborns</a:t>
            </a:r>
            <a:endParaRPr lang="en-US" sz="2800" b="1" dirty="0"/>
          </a:p>
        </p:txBody>
      </p:sp>
      <p:sp>
        <p:nvSpPr>
          <p:cNvPr id="7" name="TextBox 6"/>
          <p:cNvSpPr txBox="1"/>
          <p:nvPr/>
        </p:nvSpPr>
        <p:spPr>
          <a:xfrm>
            <a:off x="2459978" y="5346492"/>
            <a:ext cx="422404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pitchFamily="34" charset="0"/>
                <a:ea typeface="+mn-ea"/>
                <a:cs typeface="Arial" charset="0"/>
              </a:rPr>
              <a:t>Photo by Kate Holt, Liberia </a:t>
            </a:r>
            <a:endParaRPr kumimoji="0" lang="en-US"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pic>
        <p:nvPicPr>
          <p:cNvPr id="1026" name="Picture 2" descr="C:\Users\Khill\AppData\Local\Microsoft\Windows\Temporary Internet Files\Content.Outlook\4P0NOF2A\Liberia_Kate Holt_Jhpiego and MC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789" y="1547019"/>
            <a:ext cx="5052421"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3D5D850E-1C30-4D87-8E65-6E186B96877A}" type="slidenum">
              <a:rPr lang="en-US" smtClean="0"/>
              <a:pPr>
                <a:defRPr/>
              </a:pPr>
              <a:t>7</a:t>
            </a:fld>
            <a:endParaRPr lang="en-US" dirty="0"/>
          </a:p>
        </p:txBody>
      </p:sp>
    </p:spTree>
    <p:extLst>
      <p:ext uri="{BB962C8B-B14F-4D97-AF65-F5344CB8AC3E}">
        <p14:creationId xmlns:p14="http://schemas.microsoft.com/office/powerpoint/2010/main" val="88394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1143000"/>
          </a:xfrm>
        </p:spPr>
        <p:txBody>
          <a:bodyPr>
            <a:normAutofit/>
          </a:bodyPr>
          <a:lstStyle/>
          <a:p>
            <a:r>
              <a:rPr lang="en-US" sz="2800" b="1" dirty="0" smtClean="0"/>
              <a:t>18 Updated </a:t>
            </a:r>
            <a:r>
              <a:rPr lang="en-US" sz="2800" b="1" i="1" dirty="0" smtClean="0"/>
              <a:t>MCPC</a:t>
            </a:r>
            <a:r>
              <a:rPr lang="en-US" sz="2800" b="1" dirty="0" smtClean="0"/>
              <a:t> Priority Chapters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8997090"/>
              </p:ext>
            </p:extLst>
          </p:nvPr>
        </p:nvGraphicFramePr>
        <p:xfrm>
          <a:off x="762000" y="907340"/>
          <a:ext cx="8077200" cy="5874460"/>
        </p:xfrm>
        <a:graphic>
          <a:graphicData uri="http://schemas.openxmlformats.org/drawingml/2006/table">
            <a:tbl>
              <a:tblPr firstRow="1" firstCol="1" bandRow="1"/>
              <a:tblGrid>
                <a:gridCol w="1447800">
                  <a:extLst>
                    <a:ext uri="{9D8B030D-6E8A-4147-A177-3AD203B41FA5}">
                      <a16:colId xmlns:a16="http://schemas.microsoft.com/office/drawing/2014/main" xmlns="" val="20000"/>
                    </a:ext>
                  </a:extLst>
                </a:gridCol>
                <a:gridCol w="6629400">
                  <a:extLst>
                    <a:ext uri="{9D8B030D-6E8A-4147-A177-3AD203B41FA5}">
                      <a16:colId xmlns:a16="http://schemas.microsoft.com/office/drawing/2014/main" xmlns="" val="20001"/>
                    </a:ext>
                  </a:extLst>
                </a:gridCol>
              </a:tblGrid>
              <a:tr h="656583">
                <a:tc>
                  <a:txBody>
                    <a:bodyPr/>
                    <a:lstStyle/>
                    <a:p>
                      <a:pPr marL="0" marR="0" algn="l">
                        <a:lnSpc>
                          <a:spcPct val="115000"/>
                        </a:lnSpc>
                        <a:spcBef>
                          <a:spcPts val="0"/>
                        </a:spcBef>
                        <a:spcAft>
                          <a:spcPts val="0"/>
                        </a:spcAft>
                      </a:pPr>
                      <a:r>
                        <a:rPr lang="en-GB" sz="1800" b="1" dirty="0" smtClean="0">
                          <a:solidFill>
                            <a:srgbClr val="000000"/>
                          </a:solidFill>
                          <a:effectLst/>
                          <a:latin typeface="Gill Sans MT"/>
                          <a:ea typeface="SimSun"/>
                          <a:cs typeface="Arial"/>
                        </a:rPr>
                        <a:t>Chapter </a:t>
                      </a:r>
                      <a:r>
                        <a:rPr lang="en-GB" sz="1800" b="1" dirty="0">
                          <a:solidFill>
                            <a:srgbClr val="000000"/>
                          </a:solidFill>
                          <a:effectLst/>
                          <a:latin typeface="Gill Sans MT"/>
                          <a:ea typeface="SimSun"/>
                          <a:cs typeface="Arial"/>
                        </a:rPr>
                        <a:t>Category</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tc>
                  <a:txBody>
                    <a:bodyPr/>
                    <a:lstStyle/>
                    <a:p>
                      <a:pPr marL="0" marR="0" algn="l">
                        <a:lnSpc>
                          <a:spcPct val="115000"/>
                        </a:lnSpc>
                        <a:spcBef>
                          <a:spcPts val="0"/>
                        </a:spcBef>
                        <a:spcAft>
                          <a:spcPts val="0"/>
                        </a:spcAft>
                      </a:pPr>
                      <a:r>
                        <a:rPr lang="en-GB" sz="1800" b="1" dirty="0" smtClean="0">
                          <a:solidFill>
                            <a:schemeClr val="tx1"/>
                          </a:solidFill>
                          <a:effectLst/>
                          <a:latin typeface="Gill Sans MT"/>
                          <a:ea typeface="SimSun"/>
                          <a:cs typeface="Arial"/>
                        </a:rPr>
                        <a:t>First Edition</a:t>
                      </a:r>
                      <a:r>
                        <a:rPr lang="en-GB" sz="1800" b="1" dirty="0" smtClean="0">
                          <a:solidFill>
                            <a:srgbClr val="FF0000"/>
                          </a:solidFill>
                          <a:effectLst/>
                          <a:latin typeface="Gill Sans MT"/>
                          <a:ea typeface="SimSun"/>
                          <a:cs typeface="Arial"/>
                        </a:rPr>
                        <a:t> </a:t>
                      </a:r>
                      <a:r>
                        <a:rPr lang="en-GB" sz="1800" b="1" dirty="0" smtClean="0">
                          <a:solidFill>
                            <a:srgbClr val="000000"/>
                          </a:solidFill>
                          <a:effectLst/>
                          <a:latin typeface="Gill Sans MT"/>
                          <a:ea typeface="SimSun"/>
                          <a:cs typeface="Arial"/>
                        </a:rPr>
                        <a:t>Chapters </a:t>
                      </a:r>
                      <a:r>
                        <a:rPr lang="en-GB" sz="1800" b="1" dirty="0">
                          <a:solidFill>
                            <a:srgbClr val="000000"/>
                          </a:solidFill>
                          <a:effectLst/>
                          <a:latin typeface="Gill Sans MT"/>
                          <a:ea typeface="SimSun"/>
                          <a:cs typeface="Arial"/>
                        </a:rPr>
                        <a:t>Revised</a:t>
                      </a:r>
                      <a:endParaRPr lang="en-US" sz="1800" dirty="0">
                        <a:solidFill>
                          <a:srgbClr val="000000"/>
                        </a:solidFill>
                        <a:effectLst/>
                        <a:latin typeface="Calibri"/>
                        <a:ea typeface="SimSun"/>
                        <a:cs typeface="Arial"/>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D7E5F4"/>
                    </a:solidFill>
                  </a:tcPr>
                </a:tc>
                <a:extLst>
                  <a:ext uri="{0D108BD9-81ED-4DB2-BD59-A6C34878D82A}">
                    <a16:rowId xmlns:a16="http://schemas.microsoft.com/office/drawing/2014/main" xmlns="" val="10000"/>
                  </a:ext>
                </a:extLst>
              </a:tr>
              <a:tr h="1922376">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Clinical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Principles (Section 1)</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b="1" i="0" dirty="0">
                          <a:solidFill>
                            <a:srgbClr val="FF0000"/>
                          </a:solidFill>
                          <a:effectLst/>
                          <a:latin typeface="Gill Sans MT"/>
                          <a:ea typeface="Times New Roman"/>
                        </a:rPr>
                        <a:t>Emotional and psychological support</a:t>
                      </a:r>
                      <a:endParaRPr lang="en-US" sz="1800" b="1" i="0"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Emergencies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General care principles</a:t>
                      </a:r>
                      <a:endParaRPr lang="en-US" sz="1800" b="1" dirty="0">
                        <a:solidFill>
                          <a:srgbClr val="FF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Antibiotic therapy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Operative care principles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b="1" dirty="0">
                          <a:solidFill>
                            <a:srgbClr val="FF0000"/>
                          </a:solidFill>
                          <a:effectLst/>
                          <a:latin typeface="Gill Sans MT"/>
                          <a:ea typeface="Times New Roman"/>
                        </a:rPr>
                        <a:t>Normal labour and childbirth</a:t>
                      </a:r>
                      <a:endParaRPr lang="en-US" sz="1800" b="1" dirty="0">
                        <a:solidFill>
                          <a:srgbClr val="FF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Newborn care principles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EF2"/>
                    </a:solidFill>
                  </a:tcPr>
                </a:tc>
                <a:extLst>
                  <a:ext uri="{0D108BD9-81ED-4DB2-BD59-A6C34878D82A}">
                    <a16:rowId xmlns:a16="http://schemas.microsoft.com/office/drawing/2014/main" xmlns="" val="10001"/>
                  </a:ext>
                </a:extLst>
              </a:tr>
              <a:tr h="2471626">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Symptoms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2)</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in early pregnancy</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Vaginal bleeding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Elevated blood pressure, headache, blurred vision, convulsions or loss of consciousness</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Fever during pregnancy and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Fever after childbirth</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Difficulty in breathing</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Prelabour rupture of membranes </a:t>
                      </a:r>
                      <a:endParaRPr lang="en-US" sz="1800" dirty="0">
                        <a:solidFill>
                          <a:srgbClr val="000000"/>
                        </a:solidFill>
                        <a:effectLst/>
                        <a:latin typeface="Times New Roman"/>
                        <a:ea typeface="Times New Roman"/>
                      </a:endParaRPr>
                    </a:p>
                    <a:p>
                      <a:pPr marL="342900" marR="0" lvl="0" indent="-342900" algn="l">
                        <a:spcBef>
                          <a:spcPts val="0"/>
                        </a:spcBef>
                        <a:spcAft>
                          <a:spcPts val="500"/>
                        </a:spcAft>
                        <a:buFont typeface="Times New Roman"/>
                        <a:buChar char="•"/>
                        <a:tabLst>
                          <a:tab pos="228600" algn="l"/>
                        </a:tabLst>
                      </a:pPr>
                      <a:r>
                        <a:rPr lang="en-GB" sz="1800" dirty="0">
                          <a:solidFill>
                            <a:srgbClr val="000000"/>
                          </a:solidFill>
                          <a:effectLst/>
                          <a:latin typeface="Gill Sans MT"/>
                          <a:ea typeface="Times New Roman"/>
                        </a:rPr>
                        <a:t>Immediate newborn conditions or </a:t>
                      </a:r>
                      <a:r>
                        <a:rPr lang="en-GB" sz="1800" dirty="0" smtClean="0">
                          <a:solidFill>
                            <a:srgbClr val="000000"/>
                          </a:solidFill>
                          <a:effectLst/>
                          <a:latin typeface="Gill Sans MT"/>
                          <a:ea typeface="Times New Roman"/>
                        </a:rPr>
                        <a:t>problems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2F9"/>
                    </a:solidFill>
                  </a:tcPr>
                </a:tc>
                <a:extLst>
                  <a:ext uri="{0D108BD9-81ED-4DB2-BD59-A6C34878D82A}">
                    <a16:rowId xmlns:a16="http://schemas.microsoft.com/office/drawing/2014/main" xmlns="" val="10002"/>
                  </a:ext>
                </a:extLst>
              </a:tr>
              <a:tr h="823875">
                <a:tc>
                  <a:txBody>
                    <a:bodyPr/>
                    <a:lstStyle/>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Procedures </a:t>
                      </a:r>
                      <a:endParaRPr lang="en-US" sz="1800" dirty="0">
                        <a:solidFill>
                          <a:srgbClr val="000000"/>
                        </a:solidFill>
                        <a:effectLst/>
                        <a:latin typeface="Calibri"/>
                        <a:ea typeface="SimSun"/>
                        <a:cs typeface="Arial"/>
                      </a:endParaRPr>
                    </a:p>
                    <a:p>
                      <a:pPr marL="0" marR="0" algn="l">
                        <a:lnSpc>
                          <a:spcPct val="115000"/>
                        </a:lnSpc>
                        <a:spcBef>
                          <a:spcPts val="0"/>
                        </a:spcBef>
                        <a:spcAft>
                          <a:spcPts val="0"/>
                        </a:spcAft>
                      </a:pPr>
                      <a:r>
                        <a:rPr lang="en-GB" sz="1800" b="1" dirty="0">
                          <a:solidFill>
                            <a:srgbClr val="000000"/>
                          </a:solidFill>
                          <a:effectLst/>
                          <a:latin typeface="Gill Sans MT"/>
                          <a:ea typeface="SimSun"/>
                          <a:cs typeface="Arial"/>
                        </a:rPr>
                        <a:t>(Section 3)</a:t>
                      </a:r>
                      <a:endParaRPr lang="en-US" sz="1800" dirty="0">
                        <a:solidFill>
                          <a:srgbClr val="000000"/>
                        </a:solidFill>
                        <a:effectLst/>
                        <a:latin typeface="Calibri"/>
                        <a:ea typeface="SimSun"/>
                        <a:cs typeface="Arial"/>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508CD0"/>
                    </a:solidFill>
                  </a:tcPr>
                </a:tc>
                <a:tc>
                  <a:txBody>
                    <a:bodyPr/>
                    <a:lstStyle/>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Induction and augmentation of labour</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Manual removal of placenta</a:t>
                      </a:r>
                      <a:endParaRPr lang="en-US" sz="1800" dirty="0">
                        <a:solidFill>
                          <a:srgbClr val="000000"/>
                        </a:solidFill>
                        <a:effectLst/>
                        <a:latin typeface="Times New Roman"/>
                        <a:ea typeface="Times New Roman"/>
                      </a:endParaRPr>
                    </a:p>
                    <a:p>
                      <a:pPr marL="342900" marR="0" lvl="0" indent="-342900" algn="l">
                        <a:spcBef>
                          <a:spcPts val="0"/>
                        </a:spcBef>
                        <a:spcAft>
                          <a:spcPts val="0"/>
                        </a:spcAft>
                        <a:buFont typeface="Times New Roman"/>
                        <a:buChar char="•"/>
                        <a:tabLst>
                          <a:tab pos="228600" algn="l"/>
                        </a:tabLst>
                      </a:pPr>
                      <a:r>
                        <a:rPr lang="en-GB" sz="1800" dirty="0">
                          <a:solidFill>
                            <a:srgbClr val="000000"/>
                          </a:solidFill>
                          <a:effectLst/>
                          <a:latin typeface="Gill Sans MT"/>
                          <a:ea typeface="Times New Roman"/>
                        </a:rPr>
                        <a:t>Repair of vaginal and perineal tears</a:t>
                      </a:r>
                      <a:endParaRPr lang="en-US" sz="1800" dirty="0">
                        <a:solidFill>
                          <a:srgbClr val="000000"/>
                        </a:solidFill>
                        <a:effectLst/>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CEDEF2"/>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0"/>
          </p:nvPr>
        </p:nvSpPr>
        <p:spPr/>
        <p:txBody>
          <a:bodyPr/>
          <a:lstStyle/>
          <a:p>
            <a:pPr>
              <a:defRPr/>
            </a:pPr>
            <a:fld id="{EA0222A4-8AC8-48A7-9C6E-F978AD53429A}" type="slidenum">
              <a:rPr lang="en-US" smtClean="0"/>
              <a:pPr>
                <a:defRPr/>
              </a:pPr>
              <a:t>8</a:t>
            </a:fld>
            <a:endParaRPr lang="en-US" dirty="0"/>
          </a:p>
        </p:txBody>
      </p:sp>
    </p:spTree>
    <p:extLst>
      <p:ext uri="{BB962C8B-B14F-4D97-AF65-F5344CB8AC3E}">
        <p14:creationId xmlns:p14="http://schemas.microsoft.com/office/powerpoint/2010/main" val="313563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Respectful Maternity Care (RMC) for Mothers and Newborns</a:t>
            </a:r>
            <a:endParaRPr lang="en-US" sz="2800" b="1" dirty="0"/>
          </a:p>
        </p:txBody>
      </p:sp>
      <p:sp>
        <p:nvSpPr>
          <p:cNvPr id="3" name="Content Placeholder 2"/>
          <p:cNvSpPr>
            <a:spLocks noGrp="1"/>
          </p:cNvSpPr>
          <p:nvPr>
            <p:ph sz="half" idx="1"/>
          </p:nvPr>
        </p:nvSpPr>
        <p:spPr>
          <a:xfrm>
            <a:off x="444708" y="1752600"/>
            <a:ext cx="8229600" cy="4487862"/>
          </a:xfrm>
        </p:spPr>
        <p:txBody>
          <a:bodyPr/>
          <a:lstStyle/>
          <a:p>
            <a:r>
              <a:rPr lang="en-US" sz="2000" dirty="0" smtClean="0"/>
              <a:t>RMC is recognized </a:t>
            </a:r>
            <a:r>
              <a:rPr lang="en-US" sz="2000" dirty="0"/>
              <a:t>as a </a:t>
            </a:r>
            <a:r>
              <a:rPr lang="en-US" sz="2000" b="1" dirty="0"/>
              <a:t>universal right </a:t>
            </a:r>
            <a:r>
              <a:rPr lang="en-US" sz="2000" dirty="0"/>
              <a:t>of </a:t>
            </a:r>
            <a:r>
              <a:rPr lang="en-US" sz="2000" b="1" dirty="0"/>
              <a:t>all women and newborns </a:t>
            </a:r>
            <a:r>
              <a:rPr lang="en-US" sz="2000" dirty="0" smtClean="0"/>
              <a:t>and an </a:t>
            </a:r>
            <a:r>
              <a:rPr lang="en-US" sz="2000" dirty="0"/>
              <a:t>essential component of </a:t>
            </a:r>
            <a:r>
              <a:rPr lang="en-US" sz="2000" b="1" dirty="0" smtClean="0"/>
              <a:t>quality </a:t>
            </a:r>
            <a:r>
              <a:rPr lang="en-US" sz="2000" b="1" dirty="0"/>
              <a:t>care</a:t>
            </a:r>
            <a:r>
              <a:rPr lang="en-US" sz="2000" dirty="0" smtClean="0"/>
              <a:t>.</a:t>
            </a:r>
          </a:p>
          <a:p>
            <a:endParaRPr lang="en-US" sz="2000" dirty="0" smtClean="0"/>
          </a:p>
          <a:p>
            <a:r>
              <a:rPr lang="en-US" sz="2000" dirty="0" smtClean="0"/>
              <a:t>The </a:t>
            </a:r>
            <a:r>
              <a:rPr lang="en-US" sz="2000" i="1" dirty="0" smtClean="0"/>
              <a:t>MCPC</a:t>
            </a:r>
            <a:r>
              <a:rPr lang="en-US" sz="2000" dirty="0" smtClean="0"/>
              <a:t> updates reflect this importance.</a:t>
            </a:r>
          </a:p>
          <a:p>
            <a:endParaRPr lang="en-US" sz="2000" dirty="0" smtClean="0"/>
          </a:p>
          <a:p>
            <a:r>
              <a:rPr lang="en-US" sz="2000" b="1" i="1" dirty="0" smtClean="0"/>
              <a:t>Emotional </a:t>
            </a:r>
            <a:r>
              <a:rPr lang="en-US" sz="2000" b="1" i="1" dirty="0"/>
              <a:t>and Psychological Support </a:t>
            </a:r>
            <a:r>
              <a:rPr lang="en-US" sz="2000" b="1" dirty="0"/>
              <a:t>chapter </a:t>
            </a:r>
            <a:r>
              <a:rPr lang="en-US" sz="2000" dirty="0"/>
              <a:t>offers guidance </a:t>
            </a:r>
            <a:r>
              <a:rPr lang="en-US" sz="2000" dirty="0" smtClean="0"/>
              <a:t>on meeting women’s and </a:t>
            </a:r>
            <a:r>
              <a:rPr lang="en-US" sz="2000" dirty="0"/>
              <a:t>families’ emotional and psychosocial needs in emergencies, emphasizing the importance of </a:t>
            </a:r>
            <a:r>
              <a:rPr lang="en-US" sz="2000" dirty="0" smtClean="0"/>
              <a:t>clear</a:t>
            </a:r>
            <a:r>
              <a:rPr lang="en-US" sz="2000" dirty="0"/>
              <a:t>, honest communication and empathy.</a:t>
            </a:r>
            <a:endParaRPr lang="en-US" sz="2000" dirty="0" smtClean="0"/>
          </a:p>
          <a:p>
            <a:endParaRPr lang="en-US" sz="1800" dirty="0"/>
          </a:p>
        </p:txBody>
      </p:sp>
      <p:sp>
        <p:nvSpPr>
          <p:cNvPr id="4" name="Slide Number Placeholder 3"/>
          <p:cNvSpPr>
            <a:spLocks noGrp="1"/>
          </p:cNvSpPr>
          <p:nvPr>
            <p:ph type="sldNum" sz="quarter" idx="10"/>
          </p:nvPr>
        </p:nvSpPr>
        <p:spPr/>
        <p:txBody>
          <a:bodyPr/>
          <a:lstStyle/>
          <a:p>
            <a:pPr>
              <a:defRPr/>
            </a:pPr>
            <a:fld id="{3D5D850E-1C30-4D87-8E65-6E186B96877A}" type="slidenum">
              <a:rPr lang="en-US" smtClean="0"/>
              <a:pPr>
                <a:defRPr/>
              </a:pPr>
              <a:t>9</a:t>
            </a:fld>
            <a:endParaRPr lang="en-US" dirty="0"/>
          </a:p>
        </p:txBody>
      </p:sp>
    </p:spTree>
    <p:extLst>
      <p:ext uri="{BB962C8B-B14F-4D97-AF65-F5344CB8AC3E}">
        <p14:creationId xmlns:p14="http://schemas.microsoft.com/office/powerpoint/2010/main" val="5407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CSP_PowerPoint_Template (1)">
  <a:themeElements>
    <a:clrScheme name="MCSP">
      <a:dk1>
        <a:srgbClr val="000000"/>
      </a:dk1>
      <a:lt1>
        <a:srgbClr val="777777"/>
      </a:lt1>
      <a:dk2>
        <a:srgbClr val="002A6C"/>
      </a:dk2>
      <a:lt2>
        <a:srgbClr val="9DBFE5"/>
      </a:lt2>
      <a:accent1>
        <a:srgbClr val="CA535C"/>
      </a:accent1>
      <a:accent2>
        <a:srgbClr val="FAC684"/>
      </a:accent2>
      <a:accent3>
        <a:srgbClr val="D5B4E4"/>
      </a:accent3>
      <a:accent4>
        <a:srgbClr val="002A6C"/>
      </a:accent4>
      <a:accent5>
        <a:srgbClr val="9DBFE5"/>
      </a:accent5>
      <a:accent6>
        <a:srgbClr val="CA535C"/>
      </a:accent6>
      <a:hlink>
        <a:srgbClr val="777777"/>
      </a:hlink>
      <a:folHlink>
        <a:srgbClr val="FAC6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S_PowerPoint_Template [Read-Only]" id="{B58D1E27-2DEB-4557-9BF1-41BFB293ADDD}" vid="{2D3C5F4A-FD82-47F1-A5FE-AEF3A3D978B5}"/>
    </a:ext>
  </a:extLst>
</a:theme>
</file>

<file path=ppt/theme/theme2.xml><?xml version="1.0" encoding="utf-8"?>
<a:theme xmlns:a="http://schemas.openxmlformats.org/drawingml/2006/main" name="1_Office Theme">
  <a:themeElements>
    <a:clrScheme name="MCSP Colors B">
      <a:dk1>
        <a:srgbClr val="000000"/>
      </a:dk1>
      <a:lt1>
        <a:srgbClr val="777777"/>
      </a:lt1>
      <a:dk2>
        <a:srgbClr val="002A6C"/>
      </a:dk2>
      <a:lt2>
        <a:srgbClr val="9DBFE5"/>
      </a:lt2>
      <a:accent1>
        <a:srgbClr val="367A52"/>
      </a:accent1>
      <a:accent2>
        <a:srgbClr val="0090B6"/>
      </a:accent2>
      <a:accent3>
        <a:srgbClr val="914E71"/>
      </a:accent3>
      <a:accent4>
        <a:srgbClr val="79578F"/>
      </a:accent4>
      <a:accent5>
        <a:srgbClr val="D5B4E4"/>
      </a:accent5>
      <a:accent6>
        <a:srgbClr val="667B8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S_PowerPoint_Template [Read-Only]" id="{B58D1E27-2DEB-4557-9BF1-41BFB293ADDD}" vid="{391D8734-B467-4542-BC34-5B5C5FCA3996}"/>
    </a:ext>
  </a:extLst>
</a:theme>
</file>

<file path=ppt/theme/theme3.xml><?xml version="1.0" encoding="utf-8"?>
<a:theme xmlns:a="http://schemas.openxmlformats.org/drawingml/2006/main" name="2_Office Theme">
  <a:themeElements>
    <a:clrScheme name="MCSP Colors B">
      <a:dk1>
        <a:srgbClr val="000000"/>
      </a:dk1>
      <a:lt1>
        <a:srgbClr val="777777"/>
      </a:lt1>
      <a:dk2>
        <a:srgbClr val="002A6C"/>
      </a:dk2>
      <a:lt2>
        <a:srgbClr val="9DBFE5"/>
      </a:lt2>
      <a:accent1>
        <a:srgbClr val="367A52"/>
      </a:accent1>
      <a:accent2>
        <a:srgbClr val="0090B6"/>
      </a:accent2>
      <a:accent3>
        <a:srgbClr val="914E71"/>
      </a:accent3>
      <a:accent4>
        <a:srgbClr val="79578F"/>
      </a:accent4>
      <a:accent5>
        <a:srgbClr val="D5B4E4"/>
      </a:accent5>
      <a:accent6>
        <a:srgbClr val="667B8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S_PowerPoint_Template [Read-Only]" id="{B58D1E27-2DEB-4557-9BF1-41BFB293ADDD}" vid="{391D8734-B467-4542-BC34-5B5C5FCA399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C01B6D24DC434AA7B03168B13621A7" ma:contentTypeVersion="0" ma:contentTypeDescription="Create a new document." ma:contentTypeScope="" ma:versionID="1ae43fa5bfcb004ad89059b74d64ac9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DE3B7F-D5DA-466E-B444-A457FB71B6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EF93955-957A-496F-8736-8AFF84094CA6}">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C39A011C-0E51-4428-BFB1-667872945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MCSP_PowerPoint_Template (1)</Template>
  <TotalTime>19698</TotalTime>
  <Words>5254</Words>
  <Application>Microsoft Office PowerPoint</Application>
  <PresentationFormat>On-screen Show (4:3)</PresentationFormat>
  <Paragraphs>756</Paragraphs>
  <Slides>63</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63</vt:i4>
      </vt:variant>
    </vt:vector>
  </HeadingPairs>
  <TitlesOfParts>
    <vt:vector size="76" baseType="lpstr">
      <vt:lpstr>SimSun</vt:lpstr>
      <vt:lpstr>Arial</vt:lpstr>
      <vt:lpstr>Arial Narrow</vt:lpstr>
      <vt:lpstr>Calibri</vt:lpstr>
      <vt:lpstr>Garamond</vt:lpstr>
      <vt:lpstr>Gill Sans MT</vt:lpstr>
      <vt:lpstr>Mangal</vt:lpstr>
      <vt:lpstr>Symbol</vt:lpstr>
      <vt:lpstr>Times New Roman</vt:lpstr>
      <vt:lpstr>Wingdings</vt:lpstr>
      <vt:lpstr>MCSP_PowerPoint_Template (1)</vt:lpstr>
      <vt:lpstr>1_Office Theme</vt:lpstr>
      <vt:lpstr>2_Office Theme</vt:lpstr>
      <vt:lpstr>PowerPoint Presentation</vt:lpstr>
      <vt:lpstr>Presentation Outline</vt:lpstr>
      <vt:lpstr>Global Dissemination of MCPC  </vt:lpstr>
      <vt:lpstr>MCPC Background </vt:lpstr>
      <vt:lpstr>MCPC Revision Process</vt:lpstr>
      <vt:lpstr>18 MCPC Chapters Prioritized for Revision</vt:lpstr>
      <vt:lpstr>Revisions Related to Respectful Maternity Care (RMC) for Mothers and Newborns</vt:lpstr>
      <vt:lpstr>18 Updated MCPC Priority Chapters</vt:lpstr>
      <vt:lpstr>Respectful Maternity Care (RMC) for Mothers and Newborns</vt:lpstr>
      <vt:lpstr>Respectful Maternity Care:   Basic Care Principles</vt:lpstr>
      <vt:lpstr>Revisions Related to Pre-Eclampsia and Eclampsia (PE/E)</vt:lpstr>
      <vt:lpstr>18 Updated MCPC Priority Chapters</vt:lpstr>
      <vt:lpstr>PE/E: Key Areas of Revision </vt:lpstr>
      <vt:lpstr>Revised Classification Framework for  Hypertensive Disorders in Pregnancy, including PE/E</vt:lpstr>
      <vt:lpstr>PE/E Prevention</vt:lpstr>
      <vt:lpstr>Clinical Criteria for Diagnosis of  Hypertension in Pregnancy</vt:lpstr>
      <vt:lpstr>PE: Diagnosis, Monitoring and Timing of Childbirth</vt:lpstr>
      <vt:lpstr>Severe PE: Diagnosis and Timing of Childbirth</vt:lpstr>
      <vt:lpstr>Anticonvulsive Treatment for PE/E</vt:lpstr>
      <vt:lpstr>Magnesium Sulfate Regimens for Severe PE/E</vt:lpstr>
      <vt:lpstr>Antihypertensive Treatment of Stable  Elevated Blood Pressure in Pregnancy</vt:lpstr>
      <vt:lpstr>Treatment of Acute Severe Hypertension in Pregnancy: SBP &gt; 160 mm Hg and/or DBP &gt; 110 mm Hg</vt:lpstr>
      <vt:lpstr>New Section on Postpartum Care for Women with PE/E</vt:lpstr>
      <vt:lpstr>Revisions Related to Obstetric Haemorrhage:  Bleeding in Early Pregnancy and Postpartum Haemorrhage (PPH)</vt:lpstr>
      <vt:lpstr>18 Updated MCPC Priority Chapters</vt:lpstr>
      <vt:lpstr>Bleeding in Early Pregnancy</vt:lpstr>
      <vt:lpstr>Definition and Classification of Postpartum Haemorrhage (PPH)</vt:lpstr>
      <vt:lpstr>Active Management of Third Stage of Labour (AMTSL)</vt:lpstr>
      <vt:lpstr>Postpartum Monitoring of Uterine Tone  for Early Recognition of Uterine Atony</vt:lpstr>
      <vt:lpstr>Atonic Uterus</vt:lpstr>
      <vt:lpstr>Use of Medicines in Management of PPH</vt:lpstr>
      <vt:lpstr>Uterine Balloon Tamponade (UBT)</vt:lpstr>
      <vt:lpstr>PowerPoint Presentation</vt:lpstr>
      <vt:lpstr>Non-Pneumatic Anti-Shock Garment</vt:lpstr>
      <vt:lpstr>Surgical Interventions in Management of PPH</vt:lpstr>
      <vt:lpstr>Vaginal and Perineal Tears</vt:lpstr>
      <vt:lpstr>Retained Placenta with Bleeding </vt:lpstr>
      <vt:lpstr>Care after PPH</vt:lpstr>
      <vt:lpstr>PowerPoint Presentation</vt:lpstr>
      <vt:lpstr>Immediate Newborn Conditions or Problems</vt:lpstr>
      <vt:lpstr>Immediate Recognition and Management  of Signs of Serious Illness in a Newborn</vt:lpstr>
      <vt:lpstr>Management of Breathing Difficulty</vt:lpstr>
      <vt:lpstr>New Section: Management of Asymptomatic Newborns Exposed to Infection</vt:lpstr>
      <vt:lpstr>Early Management of  Low Birth Weight Newborns</vt:lpstr>
      <vt:lpstr>Revisions Related to Prevention and Management of Infection in Pregnancy and Childbirth</vt:lpstr>
      <vt:lpstr>18 Updated MCPC Priority Chapters</vt:lpstr>
      <vt:lpstr>Prevention and Management of Infection in Pregnancy and Childbirth </vt:lpstr>
      <vt:lpstr>Prevention and Management of Infection in Pregnancy and Childbirth (cont.)</vt:lpstr>
      <vt:lpstr>When Prophylactic Antibiotics Are Not Recommended  </vt:lpstr>
      <vt:lpstr>Indications for Prophylactic Antibiotics</vt:lpstr>
      <vt:lpstr>Updated Timing of Pre-Procedure Antibiotic Prophylaxis</vt:lpstr>
      <vt:lpstr>Differential Diagnosis of Fever  during Pregnancy and Labour</vt:lpstr>
      <vt:lpstr>Differential Diagnosis of Fever  after Childbirth</vt:lpstr>
      <vt:lpstr>Therapeutic Antibiotics for Selected Infections in Pregnant and Postpartum Women</vt:lpstr>
      <vt:lpstr>Therapeutic Antibiotics for Specific Infections in Pregnant and Postpartum Women (cont.)</vt:lpstr>
      <vt:lpstr>Therapeutic Antibiotics for Specific Infections in Pregnant and Postpartum Women (cont.)</vt:lpstr>
      <vt:lpstr>If Infection Suspected as Cause of Shock</vt:lpstr>
      <vt:lpstr>Postabortion Infection</vt:lpstr>
      <vt:lpstr>Severe Malaria:  Antimalarial Treatment</vt:lpstr>
      <vt:lpstr>Syphilis in Pregnancy</vt:lpstr>
      <vt:lpstr>Syphilis in Pregnancy</vt:lpstr>
      <vt:lpstr>PowerPoint Presentation</vt:lpstr>
      <vt:lpstr> Thank You!    </vt:lpstr>
    </vt:vector>
  </TitlesOfParts>
  <Company>Jhpiego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to the manual “Managing Complications in Pregnancy and Childbirth” (MCPC)</dc:title>
  <dc:creator>smoffson</dc:creator>
  <cp:lastModifiedBy>Smoffson</cp:lastModifiedBy>
  <cp:revision>373</cp:revision>
  <cp:lastPrinted>2017-07-17T22:34:49Z</cp:lastPrinted>
  <dcterms:created xsi:type="dcterms:W3CDTF">2016-06-16T17:25:45Z</dcterms:created>
  <dcterms:modified xsi:type="dcterms:W3CDTF">2018-12-04T17:25:40Z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0x0101005BC01B6D24DC434AA7B03168B13621A7</vt:lpwstr>
  </property>
  <property fmtid="{D5CDD505-2E9C-101B-9397-08002B2CF9AE}" pid="3" name="_dlc_DocIdItemGuid">
    <vt:lpwstr>9ccc6841-61de-4de9-9802-a9469ce21bcc</vt:lpwstr>
  </property>
</Properties>
</file>